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504" r:id="rId4"/>
    <p:sldId id="505" r:id="rId6"/>
    <p:sldId id="507" r:id="rId7"/>
    <p:sldId id="506" r:id="rId8"/>
    <p:sldId id="520" r:id="rId9"/>
    <p:sldId id="521" r:id="rId10"/>
    <p:sldId id="358" r:id="rId11"/>
    <p:sldId id="522" r:id="rId12"/>
    <p:sldId id="523" r:id="rId13"/>
    <p:sldId id="526" r:id="rId14"/>
    <p:sldId id="5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F83E0-80E9-42CD-8EF8-C4F3B113C7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59B3-7C89-468D-99E1-64E10F7166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D34C0232-94FA-4EBE-BB9B-79FBE486032D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793AD677-048F-409F-AACD-0A0B5EF61C8C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/>
                <a:sym typeface="Arial" panose="020B0604020202020204"/>
              </a:rPr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/>
                <a:sym typeface="Arial" panose="020B0604020202020204"/>
              </a:rPr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793AD677-048F-409F-AACD-0A0B5EF61C8C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793AD677-048F-409F-AACD-0A0B5EF61C8C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793AD677-048F-409F-AACD-0A0B5EF61C8C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793AD677-048F-409F-AACD-0A0B5EF61C8C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Để HS dễ hình dung, Gv có thể HD HS tách số HC bạc và đồng ra 1 bên thì sẽ còn lại HC vàng. Đồng nghĩa với việc mình lấy tất cả số HC từ đi số HCB và HCĐ. Khi dạy em hay làm vậy ạ.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/>
              <a:t>Click vào số để nó di chuyển về áo ạ</a:t>
            </a:r>
            <a:endParaRPr lang="en-US"/>
          </a:p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793AD677-048F-409F-AACD-0A0B5EF61C8C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/>
              <a:t>Click vào các số để ra đáp án ngẫu nhiên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793AD677-048F-409F-AACD-0A0B5EF61C8C}" type="slidenum">
              <a: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slide" Target="../slides/slide10.xml"/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5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9pPr>
          </a:lstStyle>
          <a:p/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window dir="vert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0"/>
          </a:p>
        </p:txBody>
      </p:sp>
      <p:sp>
        <p:nvSpPr>
          <p:cNvPr id="6" name="矩形 5"/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9pPr>
          </a:lstStyle>
          <a:p/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5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9pPr>
          </a:lstStyle>
          <a:p/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5">
                <a:solidFill>
                  <a:schemeClr val="dk2"/>
                </a:solidFill>
              </a:defRPr>
            </a:lvl1pPr>
            <a:lvl2pPr lvl="1" algn="r" rtl="0">
              <a:buNone/>
              <a:defRPr sz="1295">
                <a:solidFill>
                  <a:schemeClr val="dk2"/>
                </a:solidFill>
              </a:defRPr>
            </a:lvl2pPr>
            <a:lvl3pPr lvl="2" algn="r" rtl="0">
              <a:buNone/>
              <a:defRPr sz="1295">
                <a:solidFill>
                  <a:schemeClr val="dk2"/>
                </a:solidFill>
              </a:defRPr>
            </a:lvl3pPr>
            <a:lvl4pPr lvl="3" algn="r" rtl="0">
              <a:buNone/>
              <a:defRPr sz="1295">
                <a:solidFill>
                  <a:schemeClr val="dk2"/>
                </a:solidFill>
              </a:defRPr>
            </a:lvl4pPr>
            <a:lvl5pPr lvl="4" algn="r" rtl="0">
              <a:buNone/>
              <a:defRPr sz="1295">
                <a:solidFill>
                  <a:schemeClr val="dk2"/>
                </a:solidFill>
              </a:defRPr>
            </a:lvl5pPr>
            <a:lvl6pPr lvl="5" algn="r" rtl="0">
              <a:buNone/>
              <a:defRPr sz="1295">
                <a:solidFill>
                  <a:schemeClr val="dk2"/>
                </a:solidFill>
              </a:defRPr>
            </a:lvl6pPr>
            <a:lvl7pPr lvl="6" algn="r" rtl="0">
              <a:buNone/>
              <a:defRPr sz="1295">
                <a:solidFill>
                  <a:schemeClr val="dk2"/>
                </a:solidFill>
              </a:defRPr>
            </a:lvl7pPr>
            <a:lvl8pPr lvl="7" algn="r" rtl="0">
              <a:buNone/>
              <a:defRPr sz="1295">
                <a:solidFill>
                  <a:schemeClr val="dk2"/>
                </a:solidFill>
              </a:defRPr>
            </a:lvl8pPr>
            <a:lvl9pPr lvl="8" algn="r" rtl="0">
              <a:buNone/>
              <a:defRPr sz="1295">
                <a:solidFill>
                  <a:schemeClr val="dk2"/>
                </a:solidFill>
              </a:defRPr>
            </a:lvl9pPr>
          </a:lstStyle>
          <a:p>
            <a:pPr defTabSz="911860">
              <a:defRPr/>
            </a:pPr>
            <a:fld id="{00000000-1234-1234-1234-123412341234}" type="slidenum">
              <a:rPr lang="en-GB" smtClean="0">
                <a:solidFill>
                  <a:srgbClr val="1E4E79"/>
                </a:solidFill>
              </a:rPr>
            </a:fld>
            <a:endParaRPr lang="en-GB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5930" lvl="0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1860" lvl="1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425" lvl="2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355" lvl="3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215" lvl="5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145" lvl="6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710" lvl="7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640" lvl="8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295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5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window dir="vert"/>
      </p:transition>
    </mc:Choice>
    <mc:Fallback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window dir="vert"/>
      </p:transition>
    </mc:Choice>
    <mc:Fallback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window dir="vert"/>
      </p:transition>
    </mc:Choice>
    <mc:Fallback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window dir="vert"/>
      </p:transition>
    </mc:Choice>
    <mc:Fallback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window dir="vert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5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5.xml"/><Relationship Id="rId7" Type="http://schemas.openxmlformats.org/officeDocument/2006/relationships/image" Target="../media/image5.png"/><Relationship Id="rId6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7.xml"/><Relationship Id="rId11" Type="http://schemas.openxmlformats.org/officeDocument/2006/relationships/image" Target="../media/image7.png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/>
          <p:cNvGrpSpPr/>
          <p:nvPr>
            <p:custDataLst>
              <p:tags r:id="rId1"/>
            </p:custDataLst>
          </p:nvPr>
        </p:nvGrpSpPr>
        <p:grpSpPr>
          <a:xfrm>
            <a:off x="16849" y="0"/>
            <a:ext cx="12161838" cy="6841034"/>
            <a:chOff x="-1" y="0"/>
            <a:chExt cx="12192001" cy="6858000"/>
          </a:xfrm>
        </p:grpSpPr>
        <p:sp>
          <p:nvSpPr>
            <p:cNvPr id="4" name="矩形 3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norm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lang="zh-CN" altLang="en-US" sz="1860" kern="0" dirty="0">
                <a:solidFill>
                  <a:prstClr val="white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norm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lang="zh-CN" altLang="en-US" sz="1860" kern="0" dirty="0">
                <a:solidFill>
                  <a:prstClr val="white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Arial" panose="020B0604020202020204"/>
              </a:endParaRPr>
            </a:p>
          </p:txBody>
        </p:sp>
      </p:grpSp>
      <p:pic>
        <p:nvPicPr>
          <p:cNvPr id="10" name="PA_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38" y="4438866"/>
            <a:ext cx="4689980" cy="241065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3754614"/>
            <a:ext cx="3670954" cy="3044411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4" y="3991132"/>
            <a:ext cx="3121628" cy="3084687"/>
          </a:xfrm>
          <a:prstGeom prst="rect">
            <a:avLst/>
          </a:prstGeom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" y="-245178"/>
            <a:ext cx="2818512" cy="2332037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06" y="33642"/>
            <a:ext cx="1992368" cy="2426957"/>
          </a:xfrm>
          <a:prstGeom prst="rect">
            <a:avLst/>
          </a:prstGeom>
        </p:spPr>
      </p:pic>
      <p:sp>
        <p:nvSpPr>
          <p:cNvPr id="20" name="PA_文本框 19"/>
          <p:cNvSpPr txBox="1"/>
          <p:nvPr>
            <p:custDataLst>
              <p:tags r:id="rId12"/>
            </p:custDataLst>
          </p:nvPr>
        </p:nvSpPr>
        <p:spPr>
          <a:xfrm>
            <a:off x="1207037" y="2558692"/>
            <a:ext cx="9465534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altLang="zh-CN" sz="3600" b="1" kern="0" spc="599" dirty="0">
                <a:solidFill>
                  <a:srgbClr val="FF0000"/>
                </a:solidFill>
                <a:latin typeface="Cambria" panose="02040503050406030204" charset="0"/>
                <a:ea typeface="萝莉体 第二版" panose="02000500000000000000" pitchFamily="2" charset="-122"/>
                <a:cs typeface="Cambria" panose="02040503050406030204" charset="0"/>
                <a:sym typeface="Arial" panose="020B0604020202020204"/>
              </a:rPr>
              <a:t>CHÀO MỪNG CÁC CON ĐẾN VỚI </a:t>
            </a:r>
            <a:endParaRPr lang="en-US" altLang="zh-CN" sz="3600" b="1" kern="0" spc="599" dirty="0">
              <a:solidFill>
                <a:srgbClr val="FF0000"/>
              </a:solidFill>
              <a:latin typeface="Cambria" panose="02040503050406030204" charset="0"/>
              <a:ea typeface="萝莉体 第二版" panose="02000500000000000000" pitchFamily="2" charset="-122"/>
              <a:cs typeface="Cambria" panose="02040503050406030204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  <a:defRPr/>
            </a:pPr>
            <a:r>
              <a:rPr lang="en-US" altLang="zh-CN" sz="3600" b="1" kern="0" spc="599" dirty="0">
                <a:solidFill>
                  <a:srgbClr val="FF0000"/>
                </a:solidFill>
                <a:latin typeface="Cambria" panose="02040503050406030204" charset="0"/>
                <a:ea typeface="萝莉体 第二版" panose="02000500000000000000" pitchFamily="2" charset="-122"/>
                <a:cs typeface="Cambria" panose="02040503050406030204" charset="0"/>
                <a:sym typeface="Arial" panose="020B0604020202020204"/>
              </a:rPr>
              <a:t>TIẾT TOÁN</a:t>
            </a:r>
            <a:endParaRPr lang="zh-CN" altLang="en-US" sz="3200" b="1" kern="0" spc="599" dirty="0">
              <a:solidFill>
                <a:srgbClr val="FF0000"/>
              </a:solidFill>
              <a:latin typeface="Cambria" panose="02040503050406030204" charset="0"/>
              <a:ea typeface="萝莉体 第二版" panose="02000500000000000000" pitchFamily="2" charset="-122"/>
              <a:cs typeface="Cambria" panose="02040503050406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278" y="1297576"/>
            <a:ext cx="3988657" cy="4111961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5930">
                <a:buClr>
                  <a:srgbClr val="000000"/>
                </a:buClr>
                <a:defRPr/>
              </a:pPr>
              <a:endParaRPr lang="zh-CN" altLang="en-US" sz="1345" kern="0">
                <a:solidFill>
                  <a:srgbClr val="FFFFFF">
                    <a:lumMod val="50000"/>
                  </a:srgbClr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190" kern="0" dirty="0">
                  <a:solidFill>
                    <a:srgbClr val="FFFFFF"/>
                  </a:solidFill>
                  <a:latin typeface="Cambria" panose="02040503050406030204" charset="0"/>
                  <a:ea typeface="SimSun" panose="02010600030101010101" pitchFamily="2" charset="-122"/>
                  <a:cs typeface="Cambria" panose="02040503050406030204" charset="0"/>
                  <a:sym typeface="+mn-lt"/>
                </a:rPr>
                <a:t>01</a:t>
              </a:r>
              <a:endParaRPr lang="en-US" altLang="zh-CN" sz="3190" kern="0" dirty="0">
                <a:solidFill>
                  <a:srgbClr val="FFFFFF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3200" b="1" kern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Ôn tập, củng cố kiến thức về </a:t>
              </a:r>
              <a:r>
                <a:rPr lang="vi-VN" altLang="zh-CN" sz="3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phép trừ (không nhớ) trong phạm vi 1000.</a:t>
              </a:r>
              <a:endParaRPr lang="en-US" altLang="zh-CN" sz="3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mbria" panose="02040503050406030204" charset="0"/>
                <a:ea typeface="Adobe 繁黑體 Std B" pitchFamily="34" charset="-128"/>
                <a:cs typeface="Cambria" panose="02040503050406030204" charset="0"/>
                <a:sym typeface="Arial" panose="020B060402020202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95629" y="2758755"/>
            <a:ext cx="4600742" cy="4099245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5930" algn="ctr">
                <a:buClr>
                  <a:srgbClr val="000000"/>
                </a:buClr>
                <a:defRPr/>
              </a:pPr>
              <a:endParaRPr lang="zh-CN" altLang="en-US" sz="3600" kern="0">
                <a:solidFill>
                  <a:srgbClr val="FFFFFF">
                    <a:lumMod val="50000"/>
                  </a:srgbClr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600" kern="0">
                  <a:solidFill>
                    <a:srgbClr val="FFFFFF"/>
                  </a:solidFill>
                  <a:latin typeface="Cambria" panose="02040503050406030204" charset="0"/>
                  <a:ea typeface="SimSun" panose="02010600030101010101" pitchFamily="2" charset="-122"/>
                  <a:cs typeface="Cambria" panose="02040503050406030204" charset="0"/>
                  <a:sym typeface="+mn-lt"/>
                </a:rPr>
                <a:t>02</a:t>
              </a:r>
              <a:endParaRPr lang="en-US" altLang="zh-CN" sz="3600" kern="0" dirty="0">
                <a:solidFill>
                  <a:srgbClr val="FFFFFF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3600" b="1" kern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Ôn tập về so sánh số.</a:t>
              </a:r>
              <a:endParaRPr lang="vi-VN" altLang="zh-CN" sz="36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 panose="02040503050406030204" charset="0"/>
                <a:ea typeface="Adobe 繁黑體 Std B" pitchFamily="34" charset="-128"/>
                <a:cs typeface="Cambria" panose="02040503050406030204" charset="0"/>
                <a:sym typeface="Arial" panose="020B060402020202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48126" y="1263283"/>
            <a:ext cx="4396273" cy="414625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5930">
                <a:buClr>
                  <a:srgbClr val="000000"/>
                </a:buClr>
                <a:defRPr/>
              </a:pPr>
              <a:endParaRPr lang="zh-CN" altLang="en-US" sz="1345" kern="0">
                <a:solidFill>
                  <a:srgbClr val="FFFFFF">
                    <a:lumMod val="50000"/>
                  </a:srgbClr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190" kern="0">
                  <a:solidFill>
                    <a:srgbClr val="FFFFFF"/>
                  </a:solidFill>
                  <a:latin typeface="Cambria" panose="02040503050406030204" charset="0"/>
                  <a:ea typeface="SimSun" panose="02010600030101010101" pitchFamily="2" charset="-122"/>
                  <a:cs typeface="Cambria" panose="02040503050406030204" charset="0"/>
                  <a:sym typeface="+mn-lt"/>
                </a:rPr>
                <a:t>03</a:t>
              </a:r>
              <a:endParaRPr lang="en-US" altLang="zh-CN" sz="3190" kern="0" dirty="0">
                <a:solidFill>
                  <a:srgbClr val="FFFFFF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2800" b="1" kern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Ôn tập đơn vị đo độ dài – mét, ôn tập về hình phẳng và vị trí (trong – ngoài).</a:t>
              </a:r>
              <a:endParaRPr lang="vi-VN" altLang="zh-CN" sz="28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 panose="02040503050406030204" charset="0"/>
                <a:ea typeface="Adobe 繁黑體 Std B" pitchFamily="34" charset="-128"/>
                <a:cs typeface="Cambria" panose="02040503050406030204" charset="0"/>
                <a:sym typeface="Arial" panose="020B060402020202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rPr>
              <a:t>YÊU CẦU CẦN ĐẠT</a:t>
            </a:r>
            <a:endParaRPr lang="en-US" sz="4400" b="1" ker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26605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altLang="zh-CN" sz="4400" b="1" kern="0" dirty="0">
                <a:solidFill>
                  <a:srgbClr val="FF0000"/>
                </a:solidFill>
                <a:latin typeface="Cambria" panose="02040503050406030204" charset="0"/>
                <a:ea typeface="Microsoft YaHei" panose="020B0503020204020204" pitchFamily="34" charset="-122"/>
                <a:cs typeface="Cambria" panose="02040503050406030204" charset="0"/>
                <a:sym typeface="Arial" panose="020B0604020202020204"/>
              </a:rPr>
              <a:t>TẠM BIỆT CÁC CON!</a:t>
            </a:r>
            <a:endParaRPr lang="en-US" altLang="zh-CN" sz="4400" b="1" kern="0" dirty="0">
              <a:solidFill>
                <a:srgbClr val="FF0000"/>
              </a:solidFill>
              <a:latin typeface="Cambria" panose="02040503050406030204" charset="0"/>
              <a:ea typeface="Microsoft YaHei" panose="020B0503020204020204" pitchFamily="34" charset="-122"/>
              <a:cs typeface="Cambria" panose="02040503050406030204" charset="0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window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369564"/>
            <a:ext cx="12161836" cy="68410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6" y="2788812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2" y="4886958"/>
            <a:ext cx="3606613" cy="1891841"/>
          </a:xfrm>
          <a:prstGeom prst="rect">
            <a:avLst/>
          </a:prstGeom>
        </p:spPr>
      </p:pic>
      <p:sp>
        <p:nvSpPr>
          <p:cNvPr id="10" name="Google Shape;1613;p39"/>
          <p:cNvSpPr txBox="1"/>
          <p:nvPr/>
        </p:nvSpPr>
        <p:spPr>
          <a:xfrm>
            <a:off x="2163087" y="56228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5400" b="1" kern="0">
              <a:latin typeface="Cambria" panose="02040503050406030204" charset="0"/>
              <a:cs typeface="Cambria" panose="02040503050406030204" charset="0"/>
            </a:endParaRPr>
          </a:p>
        </p:txBody>
      </p:sp>
      <p:grpSp>
        <p:nvGrpSpPr>
          <p:cNvPr id="11" name="Google Shape;1617;p39"/>
          <p:cNvGrpSpPr/>
          <p:nvPr/>
        </p:nvGrpSpPr>
        <p:grpSpPr>
          <a:xfrm flipH="1">
            <a:off x="15082" y="5004280"/>
            <a:ext cx="1093529" cy="1281921"/>
            <a:chOff x="1362549" y="3263217"/>
            <a:chExt cx="822181" cy="963825"/>
          </a:xfrm>
        </p:grpSpPr>
        <p:sp>
          <p:nvSpPr>
            <p:cNvPr id="12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13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grpSp>
          <p:nvGrpSpPr>
            <p:cNvPr id="14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5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rgbClr val="000000"/>
                  </a:buClr>
                </a:pPr>
                <a:endParaRPr sz="2480" kern="0">
                  <a:solidFill>
                    <a:srgbClr val="000000"/>
                  </a:solidFill>
                  <a:latin typeface="Cambria" panose="02040503050406030204" charset="0"/>
                  <a:cs typeface="Cambria" panose="02040503050406030204" charset="0"/>
                  <a:sym typeface="Arial" panose="020B0604020202020204"/>
                </a:endParaRPr>
              </a:p>
            </p:txBody>
          </p:sp>
          <p:sp>
            <p:nvSpPr>
              <p:cNvPr id="16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rgbClr val="000000"/>
                  </a:buClr>
                </a:pPr>
                <a:endParaRPr sz="2480" kern="0">
                  <a:solidFill>
                    <a:srgbClr val="000000"/>
                  </a:solidFill>
                  <a:latin typeface="Cambria" panose="02040503050406030204" charset="0"/>
                  <a:cs typeface="Cambria" panose="02040503050406030204" charset="0"/>
                  <a:sym typeface="Arial" panose="020B0604020202020204"/>
                </a:endParaRPr>
              </a:p>
            </p:txBody>
          </p:sp>
          <p:sp>
            <p:nvSpPr>
              <p:cNvPr id="17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rgbClr val="000000"/>
                  </a:buClr>
                </a:pPr>
                <a:endParaRPr sz="2480" kern="0">
                  <a:solidFill>
                    <a:srgbClr val="000000"/>
                  </a:solidFill>
                  <a:latin typeface="Cambria" panose="02040503050406030204" charset="0"/>
                  <a:cs typeface="Cambria" panose="02040503050406030204" charset="0"/>
                  <a:sym typeface="Arial" panose="020B0604020202020204"/>
                </a:endParaRPr>
              </a:p>
            </p:txBody>
          </p:sp>
          <p:sp>
            <p:nvSpPr>
              <p:cNvPr id="18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rgbClr val="000000"/>
                  </a:buClr>
                </a:pPr>
                <a:endParaRPr sz="2480" kern="0">
                  <a:solidFill>
                    <a:srgbClr val="000000"/>
                  </a:solidFill>
                  <a:latin typeface="Cambria" panose="02040503050406030204" charset="0"/>
                  <a:cs typeface="Cambria" panose="02040503050406030204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19" name="Google Shape;1637;p39"/>
          <p:cNvGrpSpPr/>
          <p:nvPr/>
        </p:nvGrpSpPr>
        <p:grpSpPr>
          <a:xfrm rot="1059618">
            <a:off x="505203" y="577472"/>
            <a:ext cx="577537" cy="439243"/>
            <a:chOff x="5841679" y="4053505"/>
            <a:chExt cx="278328" cy="211668"/>
          </a:xfrm>
        </p:grpSpPr>
        <p:sp>
          <p:nvSpPr>
            <p:cNvPr id="20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1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2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3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</p:grpSp>
      <p:grpSp>
        <p:nvGrpSpPr>
          <p:cNvPr id="26" name="Google Shape;1642;p39"/>
          <p:cNvGrpSpPr/>
          <p:nvPr/>
        </p:nvGrpSpPr>
        <p:grpSpPr>
          <a:xfrm rot="3273994">
            <a:off x="11394875" y="985263"/>
            <a:ext cx="666870" cy="626660"/>
            <a:chOff x="6276222" y="5478184"/>
            <a:chExt cx="335402" cy="315179"/>
          </a:xfrm>
        </p:grpSpPr>
        <p:sp>
          <p:nvSpPr>
            <p:cNvPr id="27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8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</p:grpSp>
      <p:grpSp>
        <p:nvGrpSpPr>
          <p:cNvPr id="29" name="Google Shape;1698;p42"/>
          <p:cNvGrpSpPr/>
          <p:nvPr/>
        </p:nvGrpSpPr>
        <p:grpSpPr>
          <a:xfrm flipH="1">
            <a:off x="721331" y="2131287"/>
            <a:ext cx="726062" cy="682749"/>
            <a:chOff x="3187875" y="1320975"/>
            <a:chExt cx="545897" cy="513332"/>
          </a:xfrm>
        </p:grpSpPr>
        <p:sp>
          <p:nvSpPr>
            <p:cNvPr id="30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1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2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3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4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5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6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</a:pPr>
              <a:endParaRPr sz="248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endParaRPr>
            </a:p>
          </p:txBody>
        </p:sp>
      </p:grpSp>
      <p:sp>
        <p:nvSpPr>
          <p:cNvPr id="39" name="Google Shape;1613;p39"/>
          <p:cNvSpPr txBox="1"/>
          <p:nvPr/>
        </p:nvSpPr>
        <p:spPr>
          <a:xfrm>
            <a:off x="1185836" y="175883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5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1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</a:pPr>
            <a:r>
              <a:rPr lang="en-US" sz="4000" kern="0">
                <a:solidFill>
                  <a:srgbClr val="C00000"/>
                </a:solidFill>
                <a:latin typeface="Cambria" panose="02040503050406030204" charset="0"/>
                <a:cs typeface="Cambria" panose="02040503050406030204" charset="0"/>
              </a:rPr>
              <a:t>BÀI 61: </a:t>
            </a:r>
            <a:r>
              <a:rPr lang="en-US" sz="4000" kern="0" dirty="0">
                <a:solidFill>
                  <a:srgbClr val="C00000"/>
                </a:solidFill>
                <a:latin typeface="Cambria" panose="02040503050406030204" charset="0"/>
                <a:cs typeface="Cambria" panose="02040503050406030204" charset="0"/>
              </a:rPr>
              <a:t>PHÉP </a:t>
            </a:r>
            <a:r>
              <a:rPr lang="en-US" sz="4000" kern="0">
                <a:solidFill>
                  <a:srgbClr val="C00000"/>
                </a:solidFill>
                <a:latin typeface="Cambria" panose="02040503050406030204" charset="0"/>
                <a:cs typeface="Cambria" panose="02040503050406030204" charset="0"/>
              </a:rPr>
              <a:t>TRỪ (không </a:t>
            </a:r>
            <a:r>
              <a:rPr lang="en-US" sz="4000" kern="0" dirty="0" err="1">
                <a:solidFill>
                  <a:srgbClr val="C00000"/>
                </a:solidFill>
                <a:latin typeface="Cambria" panose="02040503050406030204" charset="0"/>
                <a:cs typeface="Cambria" panose="02040503050406030204" charset="0"/>
              </a:rPr>
              <a:t>nhớ</a:t>
            </a:r>
            <a:r>
              <a:rPr lang="en-US" sz="4000" kern="0" dirty="0">
                <a:solidFill>
                  <a:srgbClr val="C00000"/>
                </a:solidFill>
                <a:latin typeface="Cambria" panose="02040503050406030204" charset="0"/>
                <a:cs typeface="Cambria" panose="02040503050406030204" charset="0"/>
              </a:rPr>
              <a:t>) </a:t>
            </a:r>
            <a:endParaRPr lang="en-US" sz="4000" kern="0" dirty="0">
              <a:solidFill>
                <a:srgbClr val="C00000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</a:pPr>
            <a:r>
              <a:rPr lang="en-US" sz="4000" kern="0" dirty="0">
                <a:solidFill>
                  <a:srgbClr val="C00000"/>
                </a:solidFill>
                <a:latin typeface="Cambria" panose="02040503050406030204" charset="0"/>
                <a:cs typeface="Cambria" panose="02040503050406030204" charset="0"/>
              </a:rPr>
              <a:t>          TRONG PHẠM </a:t>
            </a:r>
            <a:r>
              <a:rPr lang="en-US" sz="4000" kern="0">
                <a:solidFill>
                  <a:srgbClr val="C00000"/>
                </a:solidFill>
                <a:latin typeface="Cambria" panose="02040503050406030204" charset="0"/>
                <a:cs typeface="Cambria" panose="02040503050406030204" charset="0"/>
              </a:rPr>
              <a:t>VI 1000</a:t>
            </a:r>
            <a:endParaRPr lang="vi-VN" sz="6600" kern="0" dirty="0">
              <a:solidFill>
                <a:srgbClr val="C0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58" y="1607567"/>
            <a:ext cx="5056720" cy="2528360"/>
          </a:xfrm>
          <a:prstGeom prst="rect">
            <a:avLst/>
          </a:prstGeom>
        </p:spPr>
      </p:pic>
      <p:sp>
        <p:nvSpPr>
          <p:cNvPr id="44" name="Google Shape;1616;p39"/>
          <p:cNvSpPr txBox="1"/>
          <p:nvPr/>
        </p:nvSpPr>
        <p:spPr>
          <a:xfrm>
            <a:off x="10065889" y="222645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ker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Trang 94</a:t>
            </a:r>
            <a:endParaRPr lang="en-US" sz="3200" ker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166" y="3500587"/>
            <a:ext cx="33502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rPr>
              <a:t>(Tiết </a:t>
            </a:r>
            <a:r>
              <a:rPr lang="en-US" sz="3200" kern="0" smtClean="0">
                <a:solidFill>
                  <a:srgbClr val="00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rPr>
              <a:t>3 – trang 89)</a:t>
            </a:r>
            <a:endParaRPr lang="en-US" sz="3200" kern="0">
              <a:solidFill>
                <a:srgbClr val="000000"/>
              </a:solidFill>
              <a:latin typeface="Cambria" panose="02040503050406030204" charset="0"/>
              <a:cs typeface="Cambria" panose="02040503050406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278" y="1297576"/>
            <a:ext cx="3988657" cy="4111961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5930">
                <a:buClr>
                  <a:srgbClr val="000000"/>
                </a:buClr>
                <a:defRPr/>
              </a:pPr>
              <a:endParaRPr lang="zh-CN" altLang="en-US" sz="1345" kern="0">
                <a:solidFill>
                  <a:srgbClr val="FFFFFF">
                    <a:lumMod val="50000"/>
                  </a:srgbClr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190" kern="0" dirty="0">
                  <a:solidFill>
                    <a:srgbClr val="FFFFFF"/>
                  </a:solidFill>
                  <a:latin typeface="Cambria" panose="02040503050406030204" charset="0"/>
                  <a:ea typeface="SimSun" panose="02010600030101010101" pitchFamily="2" charset="-122"/>
                  <a:cs typeface="Cambria" panose="02040503050406030204" charset="0"/>
                  <a:sym typeface="+mn-lt"/>
                </a:rPr>
                <a:t>01</a:t>
              </a:r>
              <a:endParaRPr lang="en-US" altLang="zh-CN" sz="3190" kern="0" dirty="0">
                <a:solidFill>
                  <a:srgbClr val="FFFFFF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3200" b="1" kern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Ôn tập, củng cố kiến thức về </a:t>
              </a:r>
              <a:r>
                <a:rPr lang="vi-VN" altLang="zh-CN" sz="3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phép trừ (không nhớ) trong phạm vi 1000.</a:t>
              </a:r>
              <a:endParaRPr lang="en-US" altLang="zh-CN" sz="3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Cambria" panose="02040503050406030204" charset="0"/>
                <a:ea typeface="Adobe 繁黑體 Std B" pitchFamily="34" charset="-128"/>
                <a:cs typeface="Cambria" panose="02040503050406030204" charset="0"/>
                <a:sym typeface="Arial" panose="020B060402020202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95629" y="2758755"/>
            <a:ext cx="4600742" cy="4099245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5930" algn="ctr">
                <a:buClr>
                  <a:srgbClr val="000000"/>
                </a:buClr>
                <a:defRPr/>
              </a:pPr>
              <a:endParaRPr lang="zh-CN" altLang="en-US" sz="3600" kern="0">
                <a:solidFill>
                  <a:srgbClr val="FFFFFF">
                    <a:lumMod val="50000"/>
                  </a:srgbClr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600" kern="0">
                  <a:solidFill>
                    <a:srgbClr val="FFFFFF"/>
                  </a:solidFill>
                  <a:latin typeface="Cambria" panose="02040503050406030204" charset="0"/>
                  <a:ea typeface="SimSun" panose="02010600030101010101" pitchFamily="2" charset="-122"/>
                  <a:cs typeface="Cambria" panose="02040503050406030204" charset="0"/>
                  <a:sym typeface="+mn-lt"/>
                </a:rPr>
                <a:t>02</a:t>
              </a:r>
              <a:endParaRPr lang="en-US" altLang="zh-CN" sz="3600" kern="0" dirty="0">
                <a:solidFill>
                  <a:srgbClr val="FFFFFF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3600" b="1" kern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Ôn tập về so sánh số.</a:t>
              </a:r>
              <a:endParaRPr lang="vi-VN" altLang="zh-CN" sz="36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 panose="02040503050406030204" charset="0"/>
                <a:ea typeface="Adobe 繁黑體 Std B" pitchFamily="34" charset="-128"/>
                <a:cs typeface="Cambria" panose="02040503050406030204" charset="0"/>
                <a:sym typeface="Arial" panose="020B060402020202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48126" y="1263283"/>
            <a:ext cx="4396273" cy="414625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5930">
                <a:buClr>
                  <a:srgbClr val="000000"/>
                </a:buClr>
                <a:defRPr/>
              </a:pPr>
              <a:endParaRPr lang="zh-CN" altLang="en-US" sz="1345" kern="0">
                <a:solidFill>
                  <a:srgbClr val="FFFFFF">
                    <a:lumMod val="50000"/>
                  </a:srgbClr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altLang="zh-CN" sz="3190" kern="0">
                  <a:solidFill>
                    <a:srgbClr val="FFFFFF"/>
                  </a:solidFill>
                  <a:latin typeface="Cambria" panose="02040503050406030204" charset="0"/>
                  <a:ea typeface="SimSun" panose="02010600030101010101" pitchFamily="2" charset="-122"/>
                  <a:cs typeface="Cambria" panose="02040503050406030204" charset="0"/>
                  <a:sym typeface="+mn-lt"/>
                </a:rPr>
                <a:t>03</a:t>
              </a:r>
              <a:endParaRPr lang="en-US" altLang="zh-CN" sz="3190" kern="0" dirty="0">
                <a:solidFill>
                  <a:srgbClr val="FFFFFF"/>
                </a:solidFill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2800" b="1" kern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mbria" panose="02040503050406030204" charset="0"/>
                  <a:ea typeface="Adobe 繁黑體 Std B" pitchFamily="34" charset="-128"/>
                  <a:cs typeface="Cambria" panose="02040503050406030204" charset="0"/>
                  <a:sym typeface="Arial" panose="020B0604020202020204"/>
                </a:rPr>
                <a:t>Ôn tập đơn vị đo độ dài – mét, ôn tập về hình phẳng và vị trí (trong – ngoài).</a:t>
              </a:r>
              <a:endParaRPr lang="vi-VN" altLang="zh-CN" sz="28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 panose="02040503050406030204" charset="0"/>
                <a:ea typeface="Adobe 繁黑體 Std B" pitchFamily="34" charset="-128"/>
                <a:cs typeface="Cambria" panose="02040503050406030204" charset="0"/>
                <a:sym typeface="Arial" panose="020B060402020202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Arial" panose="020B0604020202020204"/>
              </a:rPr>
              <a:t>YÊU CẦU CẦN ĐẠT</a:t>
            </a:r>
            <a:endParaRPr lang="en-US" sz="4400" b="1" ker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197302" y="1297015"/>
            <a:ext cx="4310982" cy="43109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sz="1595" kern="0">
              <a:solidFill>
                <a:srgbClr val="FFFFFF"/>
              </a:solidFill>
              <a:latin typeface="Arial" panose="020B0604020202020204"/>
              <a:ea typeface="SimSun" panose="02010600030101010101" pitchFamily="2" charset="-122"/>
              <a:sym typeface="Arial" panose="020B0604020202020204"/>
            </a:endParaRPr>
          </a:p>
        </p:txBody>
      </p:sp>
      <p:sp>
        <p:nvSpPr>
          <p:cNvPr id="9" name="饼形 8"/>
          <p:cNvSpPr/>
          <p:nvPr/>
        </p:nvSpPr>
        <p:spPr>
          <a:xfrm>
            <a:off x="1533244" y="1680253"/>
            <a:ext cx="3544505" cy="3544505"/>
          </a:xfrm>
          <a:prstGeom prst="pie">
            <a:avLst>
              <a:gd name="adj1" fmla="val 19464735"/>
              <a:gd name="adj2" fmla="val 15714742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sz="1595" kern="0">
              <a:solidFill>
                <a:srgbClr val="000000"/>
              </a:solidFill>
              <a:latin typeface="Arial" panose="020B0604020202020204"/>
              <a:ea typeface="SimSun" panose="02010600030101010101" pitchFamily="2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63664" y="2094903"/>
            <a:ext cx="2715205" cy="2715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sz="1595" kern="0">
              <a:solidFill>
                <a:srgbClr val="FFFFFF"/>
              </a:solidFill>
              <a:latin typeface="Arial" panose="020B0604020202020204"/>
              <a:ea typeface="SimSun" panose="02010600030101010101" pitchFamily="2" charset="-122"/>
              <a:sym typeface="Arial" panose="020B060402020202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43" y="1470845"/>
            <a:ext cx="7926634" cy="3963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3567;p17"/>
          <p:cNvGrpSpPr/>
          <p:nvPr/>
        </p:nvGrpSpPr>
        <p:grpSpPr>
          <a:xfrm>
            <a:off x="953518" y="1072475"/>
            <a:ext cx="10776927" cy="951865"/>
            <a:chOff x="1296327" y="1622386"/>
            <a:chExt cx="10776927" cy="951865"/>
          </a:xfrm>
        </p:grpSpPr>
        <p:sp>
          <p:nvSpPr>
            <p:cNvPr id="20" name="Google Shape;3568;p17"/>
            <p:cNvSpPr txBox="1"/>
            <p:nvPr/>
          </p:nvSpPr>
          <p:spPr>
            <a:xfrm>
              <a:off x="1866913" y="1622386"/>
              <a:ext cx="10206341" cy="951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Trâu sẽ ăn bó cỏ ghi phép tính có kết quả 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charset="0"/>
                  <a:cs typeface="Cambria" panose="02040503050406030204" charset="0"/>
                </a:rPr>
                <a:t>lớn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 nhất</a:t>
              </a:r>
              <a:r>
                <a:rPr lang="en-US" sz="280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. </a:t>
              </a:r>
              <a:endParaRPr lang="en-US" sz="2800" smtClean="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smtClean="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Hỏi 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trâu sẽ ăn bó cỏ nào?</a:t>
              </a:r>
              <a:endParaRPr sz="2800" dirty="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2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1</a:t>
              </a:r>
              <a:endParaRPr lang="en-US" sz="3600" b="1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  <p:pic>
        <p:nvPicPr>
          <p:cNvPr id="34" name="Google Shape;3570;p17" descr="Screen Clippi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045154" y="2026775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71;p17"/>
          <p:cNvSpPr/>
          <p:nvPr/>
        </p:nvSpPr>
        <p:spPr>
          <a:xfrm>
            <a:off x="3604555" y="5202377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310</a:t>
            </a:r>
            <a:endParaRPr lang="en-US" sz="2800" b="1" dirty="0">
              <a:solidFill>
                <a:srgbClr val="FF0000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6" name="Google Shape;3572;p17"/>
          <p:cNvSpPr/>
          <p:nvPr/>
        </p:nvSpPr>
        <p:spPr>
          <a:xfrm>
            <a:off x="6013768" y="564804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303</a:t>
            </a:r>
            <a:endParaRPr lang="en-US" sz="2800" b="1" dirty="0">
              <a:solidFill>
                <a:srgbClr val="FF0000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7" name="Google Shape;3573;p17"/>
          <p:cNvSpPr/>
          <p:nvPr/>
        </p:nvSpPr>
        <p:spPr>
          <a:xfrm>
            <a:off x="8806577" y="5170358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201</a:t>
            </a:r>
            <a:endParaRPr lang="en-US" sz="2800" b="1">
              <a:solidFill>
                <a:srgbClr val="FF0000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3735977"/>
            <a:ext cx="2926080" cy="2259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579;p18"/>
          <p:cNvSpPr/>
          <p:nvPr/>
        </p:nvSpPr>
        <p:spPr>
          <a:xfrm>
            <a:off x="5943359" y="1974029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25" name="Google Shape;3580;p18"/>
          <p:cNvSpPr/>
          <p:nvPr/>
        </p:nvSpPr>
        <p:spPr>
          <a:xfrm>
            <a:off x="431074" y="1974029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pSp>
        <p:nvGrpSpPr>
          <p:cNvPr id="26" name="Google Shape;3581;p18"/>
          <p:cNvGrpSpPr/>
          <p:nvPr/>
        </p:nvGrpSpPr>
        <p:grpSpPr>
          <a:xfrm>
            <a:off x="1143565" y="1215152"/>
            <a:ext cx="4382024" cy="570588"/>
            <a:chOff x="1296327" y="1647588"/>
            <a:chExt cx="4382024" cy="570588"/>
          </a:xfrm>
        </p:grpSpPr>
        <p:sp>
          <p:nvSpPr>
            <p:cNvPr id="27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Chọn kết quả </a:t>
              </a:r>
              <a:r>
                <a:rPr lang="en-US" sz="2800" smtClean="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đúng.</a:t>
              </a:r>
              <a:endParaRPr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8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2</a:t>
              </a:r>
              <a:endParaRPr lang="en-US" sz="3600" b="1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  <p:sp>
        <p:nvSpPr>
          <p:cNvPr id="29" name="Google Shape;3584;p18"/>
          <p:cNvSpPr txBox="1"/>
          <p:nvPr/>
        </p:nvSpPr>
        <p:spPr>
          <a:xfrm>
            <a:off x="822283" y="2230465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AutoNum type="alphaLcParenR"/>
            </a:pP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372 – 251 + 437 = ?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 =     121    +    437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 =          558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A.</a:t>
            </a: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B.</a:t>
            </a: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C.</a:t>
            </a: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458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0" name="Google Shape;3585;p18"/>
          <p:cNvSpPr txBox="1"/>
          <p:nvPr/>
        </p:nvSpPr>
        <p:spPr>
          <a:xfrm>
            <a:off x="6477879" y="2230465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b) 480 – 320 + 382 = ?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 =     160    +    382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 =          542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A.</a:t>
            </a: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B.</a:t>
            </a: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C.</a:t>
            </a:r>
            <a:r>
              <a:rPr lang="en-US" sz="32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542</a:t>
            </a:r>
            <a:endParaRPr lang="en-US" sz="32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1" name="Google Shape;3586;p18"/>
          <p:cNvSpPr/>
          <p:nvPr/>
        </p:nvSpPr>
        <p:spPr>
          <a:xfrm>
            <a:off x="2164370" y="458377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2" name="Google Shape;3587;p18"/>
          <p:cNvSpPr/>
          <p:nvPr/>
        </p:nvSpPr>
        <p:spPr>
          <a:xfrm>
            <a:off x="9221241" y="4583143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t="-1000" r="-6000"/>
          </a:stretch>
        </a:blip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592;p19"/>
          <p:cNvGrpSpPr/>
          <p:nvPr/>
        </p:nvGrpSpPr>
        <p:grpSpPr>
          <a:xfrm>
            <a:off x="977307" y="623733"/>
            <a:ext cx="10217562" cy="999233"/>
            <a:chOff x="1296327" y="1647588"/>
            <a:chExt cx="10217562" cy="999233"/>
          </a:xfrm>
        </p:grpSpPr>
        <p:sp>
          <p:nvSpPr>
            <p:cNvPr id="26" name="Google Shape;3593;p19"/>
            <p:cNvSpPr txBox="1"/>
            <p:nvPr/>
          </p:nvSpPr>
          <p:spPr>
            <a:xfrm>
              <a:off x="1866914" y="1694956"/>
              <a:ext cx="9646975" cy="951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Tìm hiệu của số lớn nhất nằm trong hình tròn và số bé nhất nằm trong hình vuông.</a:t>
              </a: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7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3</a:t>
              </a:r>
              <a:endPara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  <p:grpSp>
        <p:nvGrpSpPr>
          <p:cNvPr id="28" name="Google Shape;3595;p19"/>
          <p:cNvGrpSpPr/>
          <p:nvPr/>
        </p:nvGrpSpPr>
        <p:grpSpPr>
          <a:xfrm>
            <a:off x="6719452" y="1828799"/>
            <a:ext cx="3990107" cy="2646301"/>
            <a:chOff x="6719452" y="1828799"/>
            <a:chExt cx="3990107" cy="2646301"/>
          </a:xfrm>
        </p:grpSpPr>
        <p:sp>
          <p:nvSpPr>
            <p:cNvPr id="29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0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cxnSp>
          <p:nvCxnSpPr>
            <p:cNvPr id="31" name="Google Shape;3598;p19"/>
            <p:cNvCxnSpPr>
              <a:stCxn id="30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" name="Google Shape;3599;p19"/>
            <p:cNvSpPr txBox="1"/>
            <p:nvPr/>
          </p:nvSpPr>
          <p:spPr>
            <a:xfrm>
              <a:off x="6822011" y="203192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410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3" name="Google Shape;3600;p19"/>
            <p:cNvSpPr txBox="1"/>
            <p:nvPr/>
          </p:nvSpPr>
          <p:spPr>
            <a:xfrm>
              <a:off x="6805358" y="3906753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569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4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824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5" name="Google Shape;3602;p19"/>
            <p:cNvSpPr txBox="1"/>
            <p:nvPr/>
          </p:nvSpPr>
          <p:spPr>
            <a:xfrm>
              <a:off x="9619338" y="224615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842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36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769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  <p:sp>
        <p:nvSpPr>
          <p:cNvPr id="37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kern="0" dirty="0">
                <a:solidFill>
                  <a:srgbClr val="00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Số lớn nhất nằm trong hình tròn là:</a:t>
            </a:r>
            <a:endParaRPr sz="1400" kern="0" dirty="0">
              <a:solidFill>
                <a:srgbClr val="000000"/>
              </a:solidFill>
              <a:latin typeface="Cambria" panose="02040503050406030204" charset="0"/>
              <a:cs typeface="Cambria" panose="02040503050406030204" charset="0"/>
              <a:sym typeface="Arial" panose="020B0604020202020204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3600" b="1" kern="0" dirty="0" smtClean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842</a:t>
            </a:r>
            <a:endParaRPr sz="1400" kern="0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  <a:sym typeface="Arial" panose="020B0604020202020204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kern="0" dirty="0">
                <a:solidFill>
                  <a:srgbClr val="00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Số bé nhất nằm trong hình vuông là:</a:t>
            </a:r>
            <a:endParaRPr sz="1400" kern="0" dirty="0">
              <a:solidFill>
                <a:srgbClr val="000000"/>
              </a:solidFill>
              <a:latin typeface="Cambria" panose="02040503050406030204" charset="0"/>
              <a:cs typeface="Cambria" panose="02040503050406030204" charset="0"/>
              <a:sym typeface="Arial" panose="020B0604020202020204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3600" b="1" kern="0" dirty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410</a:t>
            </a:r>
            <a:endParaRPr sz="1400" kern="0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8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FFFFFF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9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FFFFFF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40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FFFFFF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41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FFFFFF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pSp>
        <p:nvGrpSpPr>
          <p:cNvPr id="42" name="Google Shape;3609;p19"/>
          <p:cNvGrpSpPr/>
          <p:nvPr/>
        </p:nvGrpSpPr>
        <p:grpSpPr>
          <a:xfrm>
            <a:off x="1123405" y="4996358"/>
            <a:ext cx="9797143" cy="923330"/>
            <a:chOff x="3863145" y="4098709"/>
            <a:chExt cx="9797143" cy="923330"/>
          </a:xfrm>
        </p:grpSpPr>
        <p:sp>
          <p:nvSpPr>
            <p:cNvPr id="43" name="Google Shape;3610;p19"/>
            <p:cNvSpPr txBox="1"/>
            <p:nvPr/>
          </p:nvSpPr>
          <p:spPr>
            <a:xfrm>
              <a:off x="4124403" y="4098709"/>
              <a:ext cx="932489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3600" b="1" kern="0" smtClean="0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Hiệu hai số đó là: 842 </a:t>
              </a:r>
              <a:r>
                <a:rPr lang="en-US" sz="3600" b="1" kern="0" dirty="0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– 410 </a:t>
              </a:r>
              <a:r>
                <a:rPr lang="en-US" sz="3600" b="1" kern="0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= </a:t>
              </a:r>
              <a:r>
                <a:rPr lang="en-US" sz="3600" b="1" kern="0" smtClean="0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432</a:t>
              </a:r>
              <a:endParaRPr sz="3600" b="1" kern="0" dirty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44" name="Google Shape;3611;p19"/>
            <p:cNvSpPr/>
            <p:nvPr/>
          </p:nvSpPr>
          <p:spPr>
            <a:xfrm>
              <a:off x="3863145" y="4113093"/>
              <a:ext cx="9797143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616;p20"/>
          <p:cNvGrpSpPr/>
          <p:nvPr/>
        </p:nvGrpSpPr>
        <p:grpSpPr>
          <a:xfrm>
            <a:off x="872532" y="1058718"/>
            <a:ext cx="9732252" cy="570588"/>
            <a:chOff x="1296327" y="1647588"/>
            <a:chExt cx="9732252" cy="570588"/>
          </a:xfrm>
        </p:grpSpPr>
        <p:sp>
          <p:nvSpPr>
            <p:cNvPr id="15" name="Google Shape;3617;p20"/>
            <p:cNvSpPr txBox="1"/>
            <p:nvPr/>
          </p:nvSpPr>
          <p:spPr>
            <a:xfrm>
              <a:off x="1866914" y="1694956"/>
              <a:ext cx="9161665" cy="5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Biết chiều dài của một số cây cầu như sau:</a:t>
              </a:r>
              <a:endParaRPr lang="en-US"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0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4</a:t>
              </a:r>
              <a:endParaRPr lang="en-US" sz="3600" b="1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  <p:graphicFrame>
        <p:nvGraphicFramePr>
          <p:cNvPr id="21" name="Google Shape;3619;p20"/>
          <p:cNvGraphicFramePr/>
          <p:nvPr/>
        </p:nvGraphicFramePr>
        <p:xfrm>
          <a:off x="872532" y="1676674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48175"/>
                <a:gridCol w="1615450"/>
                <a:gridCol w="2024750"/>
                <a:gridCol w="2560325"/>
                <a:gridCol w="2495000"/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Tên cầu</a:t>
                      </a:r>
                      <a:endParaRPr lang="en-US"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Cầu Rồng (Đà Nẵng)</a:t>
                      </a:r>
                      <a:endParaRPr lang="en-US"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Cầu Bãi </a:t>
                      </a:r>
                      <a:endParaRPr lang="en-US"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Cháy</a:t>
                      </a:r>
                      <a:endParaRPr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(Quảng Ninh)</a:t>
                      </a:r>
                      <a:endParaRPr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Cầu Trường Tiền (Thừa Thiên – Huế)</a:t>
                      </a:r>
                      <a:endParaRPr lang="en-US"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Cầu Bến Thủy 2 (Nghệ An – </a:t>
                      </a:r>
                      <a:endParaRPr lang="en-US"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Hà Tĩnh)</a:t>
                      </a:r>
                      <a:endParaRPr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Chiều dài</a:t>
                      </a:r>
                      <a:endParaRPr lang="en-US"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latin typeface="Cambria" panose="02040503050406030204" charset="0"/>
                          <a:cs typeface="Cambria" panose="02040503050406030204" charset="0"/>
                        </a:rPr>
                        <a:t>666m</a:t>
                      </a:r>
                      <a:endParaRPr lang="en-US" sz="2400" smtClean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latin typeface="Cambria" panose="02040503050406030204" charset="0"/>
                          <a:cs typeface="Cambria" panose="02040503050406030204" charset="0"/>
                        </a:rPr>
                        <a:t>903m</a:t>
                      </a:r>
                      <a:endParaRPr lang="en-US" sz="2400" smtClean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latin typeface="Cambria" panose="02040503050406030204" charset="0"/>
                          <a:cs typeface="Cambria" panose="02040503050406030204" charset="0"/>
                        </a:rPr>
                        <a:t>403m</a:t>
                      </a:r>
                      <a:endParaRPr lang="en-US" sz="2400" smtClean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charset="0"/>
                          <a:cs typeface="Cambria" panose="02040503050406030204" charset="0"/>
                        </a:rPr>
                        <a:t>1 </a:t>
                      </a:r>
                      <a:r>
                        <a:rPr lang="en-US" sz="2400" smtClean="0">
                          <a:latin typeface="Cambria" panose="02040503050406030204" charset="0"/>
                          <a:cs typeface="Cambria" panose="02040503050406030204" charset="0"/>
                        </a:rPr>
                        <a:t>000m</a:t>
                      </a:r>
                      <a:endParaRPr sz="2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2" name="Google Shape;3620;p20"/>
          <p:cNvSpPr txBox="1"/>
          <p:nvPr/>
        </p:nvSpPr>
        <p:spPr>
          <a:xfrm>
            <a:off x="302419" y="3641784"/>
            <a:ext cx="1144306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latin typeface="Cambria" panose="02040503050406030204" charset="0"/>
                <a:cs typeface="Cambria" panose="02040503050406030204" charset="0"/>
              </a:rPr>
              <a:t>a) Trong các cây cầu trên, cầu nào dài nhất, cầu nào ngắn nhất?</a:t>
            </a:r>
            <a:endParaRPr lang="en-US" sz="2400" smtClean="0">
              <a:latin typeface="Cambria" panose="02040503050406030204" charset="0"/>
              <a:cs typeface="Cambria" panose="0204050305040603020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smtClean="0">
              <a:latin typeface="Cambria" panose="02040503050406030204" charset="0"/>
              <a:cs typeface="Cambria" panose="0204050305040603020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latin typeface="Cambria" panose="02040503050406030204" charset="0"/>
                <a:cs typeface="Cambria" panose="02040503050406030204" charset="0"/>
              </a:rPr>
              <a:t>b) Cầu Bãi Cháy dài hơn cầu Trường Tiền bao nhiêu mét?</a:t>
            </a:r>
            <a:endParaRPr sz="24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Google Shape;3620;p20"/>
          <p:cNvSpPr txBox="1"/>
          <p:nvPr/>
        </p:nvSpPr>
        <p:spPr>
          <a:xfrm>
            <a:off x="148753" y="5173122"/>
            <a:ext cx="1169125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Bài giải</a:t>
            </a:r>
            <a:endParaRPr sz="2400">
              <a:solidFill>
                <a:srgbClr val="FF0000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Cầu Bãi Cháy dài hơn cầu Trường Tiền số mét là:</a:t>
            </a:r>
            <a:endParaRPr sz="240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              903 – 403 = 500 (m)</a:t>
            </a:r>
            <a:endParaRPr sz="240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                              </a:t>
            </a:r>
            <a:r>
              <a:rPr lang="en-US" sz="2400" smtClean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                                             Đáp </a:t>
            </a:r>
            <a:r>
              <a:rPr lang="en-US" sz="240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số: </a:t>
            </a:r>
            <a:r>
              <a:rPr lang="en-US" sz="2400" smtClean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500m</a:t>
            </a:r>
            <a:endParaRPr sz="240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Google Shape;3620;p20"/>
          <p:cNvSpPr txBox="1"/>
          <p:nvPr/>
        </p:nvSpPr>
        <p:spPr>
          <a:xfrm>
            <a:off x="500742" y="4191583"/>
            <a:ext cx="116912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Cầu Bến Thủy 2 dài nhất, cầu Trường Tiền ngắn nhất.</a:t>
            </a:r>
            <a:endParaRPr lang="en-US" sz="2800" smtClean="0">
              <a:solidFill>
                <a:srgbClr val="FF0000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625;p21"/>
          <p:cNvGrpSpPr/>
          <p:nvPr/>
        </p:nvGrpSpPr>
        <p:grpSpPr>
          <a:xfrm>
            <a:off x="691557" y="976158"/>
            <a:ext cx="9732252" cy="570588"/>
            <a:chOff x="1296327" y="1647588"/>
            <a:chExt cx="9732252" cy="570588"/>
          </a:xfrm>
        </p:grpSpPr>
        <p:sp>
          <p:nvSpPr>
            <p:cNvPr id="22" name="Google Shape;3626;p21"/>
            <p:cNvSpPr txBox="1"/>
            <p:nvPr/>
          </p:nvSpPr>
          <p:spPr>
            <a:xfrm>
              <a:off x="1866914" y="1694956"/>
              <a:ext cx="9161665" cy="5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Cho </a:t>
              </a:r>
              <a:r>
                <a:rPr lang="en-US" sz="2800" smtClean="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số 780 </a:t>
              </a:r>
              <a:r>
                <a:rPr lang="en-US" sz="2800">
                  <a:solidFill>
                    <a:schemeClr val="dk1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được xếp bởi que tính như sau:</a:t>
              </a:r>
              <a:endParaRPr lang="en-US"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23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5</a:t>
              </a:r>
              <a:endParaRPr lang="en-US" sz="3600" b="1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  <p:sp>
        <p:nvSpPr>
          <p:cNvPr id="24" name="Google Shape;3628;p21"/>
          <p:cNvSpPr/>
          <p:nvPr/>
        </p:nvSpPr>
        <p:spPr>
          <a:xfrm>
            <a:off x="4133850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25" name="Google Shape;3629;p21"/>
          <p:cNvSpPr/>
          <p:nvPr/>
        </p:nvSpPr>
        <p:spPr>
          <a:xfrm>
            <a:off x="4133850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26" name="Google Shape;3630;p21"/>
          <p:cNvSpPr/>
          <p:nvPr/>
        </p:nvSpPr>
        <p:spPr>
          <a:xfrm>
            <a:off x="2921795" y="187642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27" name="Google Shape;3631;p21"/>
          <p:cNvSpPr/>
          <p:nvPr/>
        </p:nvSpPr>
        <p:spPr>
          <a:xfrm>
            <a:off x="4391025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28" name="Google Shape;3632;p21"/>
          <p:cNvSpPr/>
          <p:nvPr/>
        </p:nvSpPr>
        <p:spPr>
          <a:xfrm>
            <a:off x="4391025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29" name="Google Shape;3633;p21"/>
          <p:cNvSpPr/>
          <p:nvPr/>
        </p:nvSpPr>
        <p:spPr>
          <a:xfrm>
            <a:off x="5686425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0" name="Google Shape;3634;p21"/>
          <p:cNvSpPr/>
          <p:nvPr/>
        </p:nvSpPr>
        <p:spPr>
          <a:xfrm>
            <a:off x="5686425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1" name="Google Shape;3635;p21"/>
          <p:cNvSpPr/>
          <p:nvPr/>
        </p:nvSpPr>
        <p:spPr>
          <a:xfrm>
            <a:off x="4474370" y="187642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2" name="Google Shape;3636;p21"/>
          <p:cNvSpPr/>
          <p:nvPr/>
        </p:nvSpPr>
        <p:spPr>
          <a:xfrm>
            <a:off x="4474370" y="2970212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3" name="Google Shape;3637;p21"/>
          <p:cNvSpPr/>
          <p:nvPr/>
        </p:nvSpPr>
        <p:spPr>
          <a:xfrm>
            <a:off x="4474370" y="4070350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4" name="Google Shape;3638;p21"/>
          <p:cNvSpPr/>
          <p:nvPr/>
        </p:nvSpPr>
        <p:spPr>
          <a:xfrm>
            <a:off x="5942809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5" name="Google Shape;3639;p21"/>
          <p:cNvSpPr/>
          <p:nvPr/>
        </p:nvSpPr>
        <p:spPr>
          <a:xfrm>
            <a:off x="5942809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6" name="Google Shape;3640;p21"/>
          <p:cNvSpPr/>
          <p:nvPr/>
        </p:nvSpPr>
        <p:spPr>
          <a:xfrm>
            <a:off x="7238209" y="187642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7" name="Google Shape;3641;p21"/>
          <p:cNvSpPr/>
          <p:nvPr/>
        </p:nvSpPr>
        <p:spPr>
          <a:xfrm>
            <a:off x="7238209" y="302577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8" name="Google Shape;3642;p21"/>
          <p:cNvSpPr/>
          <p:nvPr/>
        </p:nvSpPr>
        <p:spPr>
          <a:xfrm>
            <a:off x="6026154" y="187642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39" name="Google Shape;3643;p21"/>
          <p:cNvSpPr/>
          <p:nvPr/>
        </p:nvSpPr>
        <p:spPr>
          <a:xfrm>
            <a:off x="6026154" y="4070350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40" name="Google Shape;3644;p21"/>
          <p:cNvSpPr txBox="1"/>
          <p:nvPr/>
        </p:nvSpPr>
        <p:spPr>
          <a:xfrm>
            <a:off x="1262143" y="4465226"/>
            <a:ext cx="10363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AutoNum type="alphaLcParenR"/>
            </a:pPr>
            <a:r>
              <a:rPr lang="en-US"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Hãy chuyển chỗ </a:t>
            </a:r>
            <a:r>
              <a:rPr lang="en-US" sz="2800" smtClean="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1 </a:t>
            </a:r>
            <a:r>
              <a:rPr lang="en-US"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que tính để </a:t>
            </a:r>
            <a:r>
              <a:rPr lang="en-US" sz="2800" smtClean="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tạo thành </a:t>
            </a:r>
            <a:r>
              <a:rPr lang="en-US"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số lớn nhất có thể.</a:t>
            </a:r>
            <a:endParaRPr lang="en-US" sz="28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AutoNum type="alphaLcParenR"/>
            </a:pPr>
            <a:r>
              <a:rPr lang="en-US"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Tìm hiệu của số thu được ở câu a </a:t>
            </a:r>
            <a:r>
              <a:rPr lang="en-US" sz="2800" smtClean="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và </a:t>
            </a:r>
            <a:r>
              <a:rPr lang="en-US" sz="2800">
                <a:solidFill>
                  <a:schemeClr val="dk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số ban đầu.</a:t>
            </a:r>
            <a:endParaRPr lang="en-US" sz="2800">
              <a:solidFill>
                <a:schemeClr val="dk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sp>
        <p:nvSpPr>
          <p:cNvPr id="41" name="Google Shape;3645;p21"/>
          <p:cNvSpPr/>
          <p:nvPr/>
        </p:nvSpPr>
        <p:spPr>
          <a:xfrm>
            <a:off x="8541477" y="2763591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798</a:t>
            </a:r>
            <a:endParaRPr lang="en-US" sz="2800">
              <a:solidFill>
                <a:srgbClr val="FF0000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pSp>
        <p:nvGrpSpPr>
          <p:cNvPr id="42" name="Google Shape;3646;p21"/>
          <p:cNvGrpSpPr/>
          <p:nvPr/>
        </p:nvGrpSpPr>
        <p:grpSpPr>
          <a:xfrm>
            <a:off x="4656815" y="5899805"/>
            <a:ext cx="2738677" cy="741606"/>
            <a:chOff x="6940630" y="4098709"/>
            <a:chExt cx="2928397" cy="827779"/>
          </a:xfrm>
        </p:grpSpPr>
        <p:sp>
          <p:nvSpPr>
            <p:cNvPr id="43" name="Google Shape;3647;p21"/>
            <p:cNvSpPr txBox="1"/>
            <p:nvPr/>
          </p:nvSpPr>
          <p:spPr>
            <a:xfrm>
              <a:off x="7021028" y="4098709"/>
              <a:ext cx="2788739" cy="82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00"/>
                  </a:solidFill>
                  <a:latin typeface="Cambria" panose="02040503050406030204" charset="0"/>
                  <a:ea typeface="Arial" panose="020B0604020202020204"/>
                  <a:cs typeface="Cambria" panose="02040503050406030204" charset="0"/>
                  <a:sym typeface="Arial" panose="020B0604020202020204"/>
                </a:rPr>
                <a:t>798 – 780 = 18</a:t>
              </a:r>
              <a:endParaRPr lang="en-US" sz="2800" b="1">
                <a:solidFill>
                  <a:srgbClr val="FF000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  <p:sp>
          <p:nvSpPr>
            <p:cNvPr id="44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endParaRPr>
            </a:p>
          </p:txBody>
        </p:sp>
      </p:grpSp>
      <p:sp>
        <p:nvSpPr>
          <p:cNvPr id="46" name="Google Shape;3632;p21"/>
          <p:cNvSpPr/>
          <p:nvPr/>
        </p:nvSpPr>
        <p:spPr>
          <a:xfrm rot="16200000">
            <a:off x="6613256" y="2415811"/>
            <a:ext cx="45719" cy="1219925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1695</Words>
  <Application>WPS Presentation</Application>
  <PresentationFormat>Widescreen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41" baseType="lpstr">
      <vt:lpstr>Arial</vt:lpstr>
      <vt:lpstr>SimSun</vt:lpstr>
      <vt:lpstr>Wingdings</vt:lpstr>
      <vt:lpstr>Annie Use Your Telescope</vt:lpstr>
      <vt:lpstr>Segoe Print</vt:lpstr>
      <vt:lpstr>Lato</vt:lpstr>
      <vt:lpstr>Arial</vt:lpstr>
      <vt:lpstr>RocknRoll One</vt:lpstr>
      <vt:lpstr>Anaheim</vt:lpstr>
      <vt:lpstr>Open Sans</vt:lpstr>
      <vt:lpstr>Exo</vt:lpstr>
      <vt:lpstr>Calibri</vt:lpstr>
      <vt:lpstr>Boogaloo</vt:lpstr>
      <vt:lpstr>Dekko</vt:lpstr>
      <vt:lpstr>Barriecito</vt:lpstr>
      <vt:lpstr>Barlow Condensed</vt:lpstr>
      <vt:lpstr>萝莉体 第二版</vt:lpstr>
      <vt:lpstr>Times New Roman</vt:lpstr>
      <vt:lpstr>方正正黑简体</vt:lpstr>
      <vt:lpstr>Calibri</vt:lpstr>
      <vt:lpstr>Adobe 繁黑體 Std B</vt:lpstr>
      <vt:lpstr>Microsoft YaHei</vt:lpstr>
      <vt:lpstr>Arial Unicode MS</vt:lpstr>
      <vt:lpstr>等线</vt:lpstr>
      <vt:lpstr>Cambria</vt:lpstr>
      <vt:lpstr>Cambria Math</vt:lpstr>
      <vt:lpstr>HP001 4 hàng</vt:lpstr>
      <vt:lpstr>Tahoma</vt:lpstr>
      <vt:lpstr>1_Math Subject for Middle School - 7th Grade: Ratio, Proportion and Percent by Slidesgo</vt:lpstr>
      <vt:lpstr>Math Subject for Middle School - 7th Grade: Ratio, Proportion and Percent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Quynh Mai</cp:lastModifiedBy>
  <cp:revision>18</cp:revision>
  <dcterms:created xsi:type="dcterms:W3CDTF">2022-04-16T15:10:00Z</dcterms:created>
  <dcterms:modified xsi:type="dcterms:W3CDTF">2024-04-10T08:15:47Z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15F3086B6D204847BAE82D15F44FDF29_12</vt:lpwstr>
  </property>
  <property fmtid="{D5CDD505-2E9C-101B-9397-08002B2CF9AE}" pid="3" name="KSOProductBuildVer">
    <vt:lpwstr>1033-12.2.0.13489</vt:lpwstr>
  </property>
</Properties>
</file>