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7"/>
  </p:notesMasterIdLst>
  <p:sldIdLst>
    <p:sldId id="470" r:id="rId11"/>
    <p:sldId id="494" r:id="rId12"/>
    <p:sldId id="495" r:id="rId13"/>
    <p:sldId id="471" r:id="rId14"/>
    <p:sldId id="498" r:id="rId15"/>
    <p:sldId id="499" r:id="rId16"/>
    <p:sldId id="501" r:id="rId17"/>
    <p:sldId id="503" r:id="rId18"/>
    <p:sldId id="504" r:id="rId19"/>
    <p:sldId id="505" r:id="rId20"/>
    <p:sldId id="506" r:id="rId21"/>
    <p:sldId id="507" r:id="rId22"/>
    <p:sldId id="508" r:id="rId23"/>
    <p:sldId id="353" r:id="rId24"/>
    <p:sldId id="510" r:id="rId25"/>
    <p:sldId id="512" r:id="rId26"/>
    <p:sldId id="511" r:id="rId27"/>
    <p:sldId id="496" r:id="rId28"/>
    <p:sldId id="509" r:id="rId29"/>
    <p:sldId id="497" r:id="rId30"/>
    <p:sldId id="513" r:id="rId31"/>
    <p:sldId id="514" r:id="rId32"/>
    <p:sldId id="515" r:id="rId33"/>
    <p:sldId id="500" r:id="rId34"/>
    <p:sldId id="516" r:id="rId35"/>
    <p:sldId id="297" r:id="rId36"/>
  </p:sldIdLst>
  <p:sldSz cx="12190413" cy="6859588"/>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B69"/>
    <a:srgbClr val="B6CF8D"/>
    <a:srgbClr val="87B6E0"/>
    <a:srgbClr val="EFA292"/>
    <a:srgbClr val="222C62"/>
    <a:srgbClr val="DA7F99"/>
    <a:srgbClr val="DB5884"/>
    <a:srgbClr val="1D7A8B"/>
    <a:srgbClr val="7FC4C9"/>
    <a:srgbClr val="D98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0" autoAdjust="0"/>
    <p:restoredTop sz="96346" autoAdjust="0"/>
  </p:normalViewPr>
  <p:slideViewPr>
    <p:cSldViewPr snapToGrid="0" showGuides="1">
      <p:cViewPr varScale="1">
        <p:scale>
          <a:sx n="63" d="100"/>
          <a:sy n="63" d="100"/>
        </p:scale>
        <p:origin x="-680" y="-6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Han Sans CN Medium" panose="020B0500000000000000" pitchFamily="34" charset="-128"/>
                <a:ea typeface="Source Han Sans CN Medium" panose="020B0500000000000000" pitchFamily="34" charset="-128"/>
              </a:defRPr>
            </a:lvl1pPr>
          </a:lstStyle>
          <a:p>
            <a:fld id="{9012C8C0-A3D3-487B-AECC-CB6663EAE28D}" type="datetimeFigureOut">
              <a:rPr lang="zh-CN" altLang="en-US" smtClean="0"/>
              <a:pPr/>
              <a:t>2024/1/24</a:t>
            </a:fld>
            <a:endParaRPr lang="zh-CN" altLang="en-US" dirty="0"/>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Han Sans CN Medium" panose="020B0500000000000000" pitchFamily="34" charset="-128"/>
                <a:ea typeface="Source Han Sans CN Medium" panose="020B0500000000000000" pitchFamily="34" charset="-128"/>
              </a:defRPr>
            </a:lvl1pPr>
          </a:lstStyle>
          <a:p>
            <a:fld id="{3849D3E0-124D-4DFF-AE99-4EA4CC201DB4}" type="slidenum">
              <a:rPr lang="zh-CN" altLang="en-US" smtClean="0"/>
              <a:pPr/>
              <a:t>‹#›</a:t>
            </a:fld>
            <a:endParaRPr lang="zh-CN" altLang="en-US" dirty="0"/>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val="190388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18</a:t>
            </a:fld>
            <a:endParaRPr lang="zh-CN" altLang="en-US"/>
          </a:p>
        </p:txBody>
      </p:sp>
    </p:spTree>
    <p:extLst>
      <p:ext uri="{BB962C8B-B14F-4D97-AF65-F5344CB8AC3E}">
        <p14:creationId xmlns:p14="http://schemas.microsoft.com/office/powerpoint/2010/main" val="9936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20</a:t>
            </a:fld>
            <a:endParaRPr lang="zh-CN" altLang="en-US"/>
          </a:p>
        </p:txBody>
      </p:sp>
    </p:spTree>
    <p:extLst>
      <p:ext uri="{BB962C8B-B14F-4D97-AF65-F5344CB8AC3E}">
        <p14:creationId xmlns:p14="http://schemas.microsoft.com/office/powerpoint/2010/main" val="136193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26</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406E9206-D2D6-4057-92D4-39C87A03E66D}"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b="0" i="0">
                <a:latin typeface="Source Han Sans CN Medium" panose="020B0500000000000000" pitchFamily="34" charset="-128"/>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pPr>
                <a:defRPr/>
              </a:pPr>
              <a:t>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tags" Target="../tags/tag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2.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4C4388EF-52D1-4258-9BE5-BCD010C7D4DE}" type="datetimeFigureOut">
              <a:rPr lang="zh-CN" altLang="en-US" smtClean="0"/>
              <a:pPr/>
              <a:t>2024/1/24</a:t>
            </a:fld>
            <a:endParaRPr lang="zh-CN" altLang="en-US" dirty="0"/>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A0FCC895-D4D6-4B1D-9F91-A0E6265F94FE}"/>
              </a:ext>
            </a:extLst>
          </p:cNvPr>
          <p:cNvGrpSpPr/>
          <p:nvPr userDrawn="1"/>
        </p:nvGrpSpPr>
        <p:grpSpPr>
          <a:xfrm>
            <a:off x="-1982528" y="884256"/>
            <a:ext cx="17632835" cy="9817328"/>
            <a:chOff x="-1526720" y="-876299"/>
            <a:chExt cx="12716216" cy="7384340"/>
          </a:xfrm>
        </p:grpSpPr>
        <p:sp>
          <p:nvSpPr>
            <p:cNvPr id="12" name="Oval 11">
              <a:extLst>
                <a:ext uri="{FF2B5EF4-FFF2-40B4-BE49-F238E27FC236}">
                  <a16:creationId xmlns:a16="http://schemas.microsoft.com/office/drawing/2014/main" xmlns="" id="{FFE92252-A697-470C-AB1D-9A513152184A}"/>
                </a:ext>
              </a:extLst>
            </p:cNvPr>
            <p:cNvSpPr>
              <a:spLocks noChangeAspect="1"/>
            </p:cNvSpPr>
            <p:nvPr userDrawn="1">
              <p:custDataLst>
                <p:tags r:id="rId15"/>
              </p:custDataLst>
            </p:nvPr>
          </p:nvSpPr>
          <p:spPr>
            <a:xfrm>
              <a:off x="-1526720" y="5910943"/>
              <a:ext cx="578644" cy="578644"/>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xmlns="" id="{155C684E-9146-4461-B1D9-8E3B06D82BF7}"/>
                </a:ext>
              </a:extLst>
            </p:cNvPr>
            <p:cNvSpPr>
              <a:spLocks noChangeAspect="1"/>
            </p:cNvSpPr>
            <p:nvPr userDrawn="1">
              <p:custDataLst>
                <p:tags r:id="rId16"/>
              </p:custDataLst>
            </p:nvPr>
          </p:nvSpPr>
          <p:spPr>
            <a:xfrm>
              <a:off x="10610852" y="-876299"/>
              <a:ext cx="578644" cy="578644"/>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xmlns="" id="{45A6BE51-FBE0-47BA-BDDE-422B853CDFCB}"/>
                </a:ext>
              </a:extLst>
            </p:cNvPr>
            <p:cNvSpPr/>
            <p:nvPr userDrawn="1"/>
          </p:nvSpPr>
          <p:spPr>
            <a:xfrm>
              <a:off x="3444127" y="5738600"/>
              <a:ext cx="2255746" cy="769441"/>
            </a:xfrm>
            <a:prstGeom prst="rect">
              <a:avLst/>
            </a:prstGeom>
            <a:noFill/>
          </p:spPr>
          <p:txBody>
            <a:bodyPr wrap="none" lIns="91440" tIns="45720" rIns="91440" bIns="45720">
              <a:spAutoFit/>
            </a:bodyPr>
            <a:lstStyle/>
            <a:p>
              <a:pPr algn="ctr"/>
              <a:r>
                <a:rPr lang="en-US" sz="4400" b="0" cap="none" spc="0">
                  <a:ln w="0"/>
                  <a:solidFill>
                    <a:schemeClr val="bg1">
                      <a:lumMod val="75000"/>
                    </a:schemeClr>
                  </a:solidFill>
                  <a:effectLst>
                    <a:outerShdw blurRad="38100" dist="25400" dir="5400000" algn="ctr" rotWithShape="0">
                      <a:srgbClr val="6E747A">
                        <a:alpha val="43000"/>
                      </a:srgbClr>
                    </a:outerShdw>
                  </a:effectLst>
                </a:rPr>
                <a:t>EduFive</a:t>
              </a:r>
            </a:p>
          </p:txBody>
        </p:sp>
      </p:gr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b="0" i="0" kern="1200">
          <a:solidFill>
            <a:schemeClr val="tx1"/>
          </a:solidFill>
          <a:latin typeface="Source Han Sans CN Medium" panose="020B0500000000000000" pitchFamily="34" charset="-128"/>
          <a:ea typeface="+mj-ea"/>
          <a:cs typeface="+mj-cs"/>
        </a:defRPr>
      </a:lvl1pPr>
    </p:titleStyle>
    <p:bodyStyle>
      <a:lvl1pPr marL="457189" indent="-457189" algn="l" defTabSz="1219170" rtl="0" eaLnBrk="1" latinLnBrk="0" hangingPunct="1">
        <a:spcBef>
          <a:spcPct val="20000"/>
        </a:spcBef>
        <a:buFont typeface="Arial" pitchFamily="34" charset="0"/>
        <a:buChar char="•"/>
        <a:defRPr sz="4300" b="0" i="0" kern="1200">
          <a:solidFill>
            <a:schemeClr val="tx1"/>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3800" b="0" i="0" kern="1200">
          <a:solidFill>
            <a:schemeClr val="tx1"/>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3200" b="0" i="0" kern="1200">
          <a:solidFill>
            <a:schemeClr val="tx1"/>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2700" b="0" i="0" kern="1200">
          <a:solidFill>
            <a:schemeClr val="tx1"/>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2700" b="0" i="0" kern="1200">
          <a:solidFill>
            <a:schemeClr val="tx1"/>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24/1/2024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43.xml"/><Relationship Id="rId5" Type="http://schemas.openxmlformats.org/officeDocument/2006/relationships/image" Target="../media/image13.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3.xml"/><Relationship Id="rId6" Type="http://schemas.openxmlformats.org/officeDocument/2006/relationships/image" Target="../media/image34.sv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9.png"/><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2481"/>
            <a:ext cx="12190413" cy="6857107"/>
          </a:xfrm>
          <a:prstGeom prst="rect">
            <a:avLst/>
          </a:prstGeom>
        </p:spPr>
      </p:pic>
      <p:sp>
        <p:nvSpPr>
          <p:cNvPr id="22" name="TextBox 4"/>
          <p:cNvSpPr txBox="1"/>
          <p:nvPr/>
        </p:nvSpPr>
        <p:spPr>
          <a:xfrm>
            <a:off x="2384905" y="819360"/>
            <a:ext cx="7203622" cy="769441"/>
          </a:xfrm>
          <a:prstGeom prst="rect">
            <a:avLst/>
          </a:prstGeom>
          <a:noFill/>
        </p:spPr>
        <p:txBody>
          <a:bodyPr wrap="square" rtlCol="0">
            <a:spAutoFit/>
          </a:bodyPr>
          <a:lstStyle/>
          <a:p>
            <a:pPr algn="ctr"/>
            <a:r>
              <a:rPr lang="en-US" altLang="zh-CN" sz="4400" b="1" spc="300">
                <a:solidFill>
                  <a:srgbClr val="042B69"/>
                </a:solidFill>
                <a:latin typeface="UVN Banh Mi" pitchFamily="2" charset="0"/>
                <a:ea typeface="Source Han Sans CN Medium" panose="020B0500000000000000" pitchFamily="34" charset="-128"/>
              </a:rPr>
              <a:t>Tập làm văn</a:t>
            </a:r>
            <a:endParaRPr lang="en-US" altLang="zh-CN" sz="4400" b="1" spc="300" dirty="0">
              <a:solidFill>
                <a:srgbClr val="042B69"/>
              </a:solidFill>
              <a:latin typeface="UVN Banh Mi" pitchFamily="2" charset="0"/>
              <a:ea typeface="Source Han Sans CN Medium" panose="020B0500000000000000" pitchFamily="34" charset="-128"/>
            </a:endParaRPr>
          </a:p>
        </p:txBody>
      </p:sp>
      <p:grpSp>
        <p:nvGrpSpPr>
          <p:cNvPr id="25" name="Group 38"/>
          <p:cNvGrpSpPr/>
          <p:nvPr/>
        </p:nvGrpSpPr>
        <p:grpSpPr>
          <a:xfrm flipV="1">
            <a:off x="10224749" y="5817862"/>
            <a:ext cx="1097982" cy="112096"/>
            <a:chOff x="5548426" y="3343939"/>
            <a:chExt cx="833173" cy="85061"/>
          </a:xfrm>
          <a:solidFill>
            <a:srgbClr val="87B6E0"/>
          </a:solidFill>
        </p:grpSpPr>
        <p:sp>
          <p:nvSpPr>
            <p:cNvPr id="26" name="Oval 31"/>
            <p:cNvSpPr/>
            <p:nvPr/>
          </p:nvSpPr>
          <p:spPr>
            <a:xfrm>
              <a:off x="5548426"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28" name="Oval 32"/>
            <p:cNvSpPr/>
            <p:nvPr/>
          </p:nvSpPr>
          <p:spPr>
            <a:xfrm>
              <a:off x="5698049"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29"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0" name="Oval 34"/>
            <p:cNvSpPr/>
            <p:nvPr/>
          </p:nvSpPr>
          <p:spPr>
            <a:xfrm>
              <a:off x="5997294"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1" name="Oval 35"/>
            <p:cNvSpPr/>
            <p:nvPr/>
          </p:nvSpPr>
          <p:spPr>
            <a:xfrm>
              <a:off x="6146917"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2" name="Oval 36"/>
            <p:cNvSpPr/>
            <p:nvPr/>
          </p:nvSpPr>
          <p:spPr>
            <a:xfrm>
              <a:off x="6296538"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grpSp>
      <p:pic>
        <p:nvPicPr>
          <p:cNvPr id="2" name="Picture 1">
            <a:extLst>
              <a:ext uri="{FF2B5EF4-FFF2-40B4-BE49-F238E27FC236}">
                <a16:creationId xmlns:a16="http://schemas.microsoft.com/office/drawing/2014/main" xmlns="" id="{B1331829-EB60-4E79-B9CF-00CB4FC634C6}"/>
              </a:ext>
            </a:extLst>
          </p:cNvPr>
          <p:cNvPicPr>
            <a:picLocks noChangeAspect="1"/>
          </p:cNvPicPr>
          <p:nvPr/>
        </p:nvPicPr>
        <p:blipFill>
          <a:blip r:embed="rId4"/>
          <a:stretch>
            <a:fillRect/>
          </a:stretch>
        </p:blipFill>
        <p:spPr>
          <a:xfrm>
            <a:off x="1539455" y="1452710"/>
            <a:ext cx="9474005" cy="3956647"/>
          </a:xfrm>
          <a:prstGeom prst="rect">
            <a:avLst/>
          </a:prstGeom>
        </p:spPr>
      </p:pic>
      <p:pic>
        <p:nvPicPr>
          <p:cNvPr id="16" name="Picture 2">
            <a:extLst>
              <a:ext uri="{FF2B5EF4-FFF2-40B4-BE49-F238E27FC236}">
                <a16:creationId xmlns:a16="http://schemas.microsoft.com/office/drawing/2014/main" xmlns="" id="{A34A733F-848D-47CB-A0DF-DEBE1F7E3D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233315" y="5036549"/>
            <a:ext cx="4134746" cy="1473003"/>
          </a:xfrm>
          <a:prstGeom prst="rect">
            <a:avLst/>
          </a:prstGeom>
        </p:spPr>
      </p:pic>
    </p:spTree>
    <p:extLst>
      <p:ext uri="{BB962C8B-B14F-4D97-AF65-F5344CB8AC3E}">
        <p14:creationId xmlns:p14="http://schemas.microsoft.com/office/powerpoint/2010/main" val="1462424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75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250"/>
                                        <p:tgtEl>
                                          <p:spTgt spid="22"/>
                                        </p:tgtEl>
                                      </p:cBhvr>
                                    </p:animEffect>
                                  </p:childTnLst>
                                </p:cTn>
                              </p:par>
                            </p:childTnLst>
                          </p:cTn>
                        </p:par>
                        <p:par>
                          <p:cTn id="12" fill="hold">
                            <p:stCondLst>
                              <p:cond delay="1600"/>
                            </p:stCondLst>
                            <p:childTnLst>
                              <p:par>
                                <p:cTn id="13" presetID="42"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50"/>
                                        <p:tgtEl>
                                          <p:spTgt spid="25"/>
                                        </p:tgtEl>
                                      </p:cBhvr>
                                    </p:animEffect>
                                    <p:anim calcmode="lin" valueType="num">
                                      <p:cBhvr>
                                        <p:cTn id="16" dur="750" fill="hold"/>
                                        <p:tgtEl>
                                          <p:spTgt spid="25"/>
                                        </p:tgtEl>
                                        <p:attrNameLst>
                                          <p:attrName>ppt_x</p:attrName>
                                        </p:attrNameLst>
                                      </p:cBhvr>
                                      <p:tavLst>
                                        <p:tav tm="0">
                                          <p:val>
                                            <p:strVal val="#ppt_x"/>
                                          </p:val>
                                        </p:tav>
                                        <p:tav tm="100000">
                                          <p:val>
                                            <p:strVal val="#ppt_x"/>
                                          </p:val>
                                        </p:tav>
                                      </p:tavLst>
                                    </p:anim>
                                    <p:anim calcmode="lin" valueType="num">
                                      <p:cBhvr>
                                        <p:cTn id="17"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xmlns=""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4397528" y="748321"/>
            <a:ext cx="5241148" cy="2024859"/>
          </a:xfrm>
          <a:prstGeom prst="rect">
            <a:avLst/>
          </a:prstGeom>
        </p:spPr>
      </p:pic>
      <p:pic>
        <p:nvPicPr>
          <p:cNvPr id="3" name="Picture 13">
            <a:extLst>
              <a:ext uri="{FF2B5EF4-FFF2-40B4-BE49-F238E27FC236}">
                <a16:creationId xmlns:a16="http://schemas.microsoft.com/office/drawing/2014/main" xmlns=""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6257" y="2664660"/>
            <a:ext cx="2636569" cy="3492144"/>
          </a:xfrm>
          <a:prstGeom prst="rect">
            <a:avLst/>
          </a:prstGeom>
        </p:spPr>
      </p:pic>
      <p:sp>
        <p:nvSpPr>
          <p:cNvPr id="4" name="Rectangle 3">
            <a:extLst>
              <a:ext uri="{FF2B5EF4-FFF2-40B4-BE49-F238E27FC236}">
                <a16:creationId xmlns:a16="http://schemas.microsoft.com/office/drawing/2014/main" xmlns=""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Trọng tâm của bài là gì?</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xmlns="" id="{228B28A2-74A0-47AF-9259-F79ACEB99B2D}"/>
              </a:ext>
            </a:extLst>
          </p:cNvPr>
          <p:cNvSpPr/>
          <p:nvPr/>
        </p:nvSpPr>
        <p:spPr>
          <a:xfrm>
            <a:off x="3767931" y="3563189"/>
            <a:ext cx="7409849" cy="523220"/>
          </a:xfrm>
          <a:prstGeom prst="rect">
            <a:avLst/>
          </a:prstGeom>
          <a:solidFill>
            <a:schemeClr val="accent2">
              <a:lumMod val="40000"/>
              <a:lumOff val="60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Tả hình dáng, cử chỉ, động tác, nội dung biểu diễn</a:t>
            </a:r>
          </a:p>
        </p:txBody>
      </p:sp>
      <p:sp>
        <p:nvSpPr>
          <p:cNvPr id="6" name="Rectangle 5">
            <a:extLst>
              <a:ext uri="{FF2B5EF4-FFF2-40B4-BE49-F238E27FC236}">
                <a16:creationId xmlns:a16="http://schemas.microsoft.com/office/drawing/2014/main" xmlns="" id="{73FC4F49-617E-401B-B2DB-FFDF4F0884A9}"/>
              </a:ext>
            </a:extLst>
          </p:cNvPr>
          <p:cNvSpPr/>
          <p:nvPr/>
        </p:nvSpPr>
        <p:spPr>
          <a:xfrm>
            <a:off x="3397958" y="5078512"/>
            <a:ext cx="7779822" cy="523220"/>
          </a:xfrm>
          <a:prstGeom prst="rect">
            <a:avLst/>
          </a:prstGeom>
          <a:solidFill>
            <a:schemeClr val="accent1">
              <a:lumMod val="60000"/>
              <a:lumOff val="40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Tả hình dáng, cử chỉ, hoạt động, lời nói của nhân vật</a:t>
            </a:r>
          </a:p>
        </p:txBody>
      </p:sp>
    </p:spTree>
    <p:extLst>
      <p:ext uri="{BB962C8B-B14F-4D97-AF65-F5344CB8AC3E}">
        <p14:creationId xmlns:p14="http://schemas.microsoft.com/office/powerpoint/2010/main" val="2425776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xmlns=""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2488366" y="748318"/>
            <a:ext cx="7779820" cy="3224074"/>
          </a:xfrm>
          <a:prstGeom prst="rect">
            <a:avLst/>
          </a:prstGeom>
        </p:spPr>
      </p:pic>
      <p:pic>
        <p:nvPicPr>
          <p:cNvPr id="3" name="Picture 13">
            <a:extLst>
              <a:ext uri="{FF2B5EF4-FFF2-40B4-BE49-F238E27FC236}">
                <a16:creationId xmlns:a16="http://schemas.microsoft.com/office/drawing/2014/main" xmlns=""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1447" y="2309479"/>
            <a:ext cx="2636569" cy="3492144"/>
          </a:xfrm>
          <a:prstGeom prst="rect">
            <a:avLst/>
          </a:prstGeom>
        </p:spPr>
      </p:pic>
      <p:sp>
        <p:nvSpPr>
          <p:cNvPr id="4" name="Rectangle 3">
            <a:extLst>
              <a:ext uri="{FF2B5EF4-FFF2-40B4-BE49-F238E27FC236}">
                <a16:creationId xmlns:a16="http://schemas.microsoft.com/office/drawing/2014/main" xmlns="" id="{67C5E39D-0D18-46D3-BCF1-EF7B51859FF0}"/>
              </a:ext>
            </a:extLst>
          </p:cNvPr>
          <p:cNvSpPr/>
          <p:nvPr/>
        </p:nvSpPr>
        <p:spPr>
          <a:xfrm>
            <a:off x="2867610" y="1206193"/>
            <a:ext cx="6455191" cy="2308324"/>
          </a:xfrm>
          <a:prstGeom prst="rect">
            <a:avLst/>
          </a:prstGeom>
          <a:noFill/>
        </p:spPr>
        <p:txBody>
          <a:bodyPr wrap="square" lIns="91440" tIns="45720" rIns="91440" bIns="45720">
            <a:spAutoFit/>
          </a:bodyPr>
          <a:lstStyle/>
          <a:p>
            <a:pPr algn="ctr"/>
            <a:r>
              <a:rPr lang="en-US" sz="4800" b="1" cap="none" spc="0">
                <a:ln w="0"/>
                <a:solidFill>
                  <a:schemeClr val="bg1"/>
                </a:solidFill>
                <a:effectLst>
                  <a:outerShdw blurRad="38100" dist="19050" dir="2700000" algn="tl" rotWithShape="0">
                    <a:schemeClr val="dk1">
                      <a:alpha val="40000"/>
                    </a:schemeClr>
                  </a:outerShdw>
                </a:effectLst>
              </a:rPr>
              <a:t>Thái độ, tình cảm của em với người định tả như thế nào?</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xmlns="" id="{228B28A2-74A0-47AF-9259-F79ACEB99B2D}"/>
              </a:ext>
            </a:extLst>
          </p:cNvPr>
          <p:cNvSpPr/>
          <p:nvPr/>
        </p:nvSpPr>
        <p:spPr>
          <a:xfrm>
            <a:off x="4580175" y="4168657"/>
            <a:ext cx="1515030"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Yêu thích</a:t>
            </a:r>
          </a:p>
        </p:txBody>
      </p:sp>
      <p:sp>
        <p:nvSpPr>
          <p:cNvPr id="7" name="Rectangle 6">
            <a:extLst>
              <a:ext uri="{FF2B5EF4-FFF2-40B4-BE49-F238E27FC236}">
                <a16:creationId xmlns:a16="http://schemas.microsoft.com/office/drawing/2014/main" xmlns="" id="{72BD7BB7-2DC8-42FB-B686-DE7C26A2D18F}"/>
              </a:ext>
            </a:extLst>
          </p:cNvPr>
          <p:cNvSpPr/>
          <p:nvPr/>
        </p:nvSpPr>
        <p:spPr>
          <a:xfrm>
            <a:off x="7412184" y="4102177"/>
            <a:ext cx="1425391"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Hâm mộ</a:t>
            </a:r>
          </a:p>
        </p:txBody>
      </p:sp>
      <p:sp>
        <p:nvSpPr>
          <p:cNvPr id="8" name="Rectangle 7">
            <a:extLst>
              <a:ext uri="{FF2B5EF4-FFF2-40B4-BE49-F238E27FC236}">
                <a16:creationId xmlns:a16="http://schemas.microsoft.com/office/drawing/2014/main" xmlns="" id="{2CB3C23D-EB58-47DB-8AE0-589DC077E2B1}"/>
              </a:ext>
            </a:extLst>
          </p:cNvPr>
          <p:cNvSpPr/>
          <p:nvPr/>
        </p:nvSpPr>
        <p:spPr>
          <a:xfrm>
            <a:off x="6095205" y="5318699"/>
            <a:ext cx="1874103"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Yêu thương</a:t>
            </a:r>
          </a:p>
        </p:txBody>
      </p:sp>
    </p:spTree>
    <p:extLst>
      <p:ext uri="{BB962C8B-B14F-4D97-AF65-F5344CB8AC3E}">
        <p14:creationId xmlns:p14="http://schemas.microsoft.com/office/powerpoint/2010/main" val="1732121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xmlns=""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4397528" y="748321"/>
            <a:ext cx="5241148" cy="2024859"/>
          </a:xfrm>
          <a:prstGeom prst="rect">
            <a:avLst/>
          </a:prstGeom>
        </p:spPr>
      </p:pic>
      <p:pic>
        <p:nvPicPr>
          <p:cNvPr id="3" name="Picture 13">
            <a:extLst>
              <a:ext uri="{FF2B5EF4-FFF2-40B4-BE49-F238E27FC236}">
                <a16:creationId xmlns:a16="http://schemas.microsoft.com/office/drawing/2014/main" xmlns=""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6257" y="2664660"/>
            <a:ext cx="2636569" cy="3492144"/>
          </a:xfrm>
          <a:prstGeom prst="rect">
            <a:avLst/>
          </a:prstGeom>
        </p:spPr>
      </p:pic>
      <p:sp>
        <p:nvSpPr>
          <p:cNvPr id="4" name="Rectangle 3">
            <a:extLst>
              <a:ext uri="{FF2B5EF4-FFF2-40B4-BE49-F238E27FC236}">
                <a16:creationId xmlns:a16="http://schemas.microsoft.com/office/drawing/2014/main" xmlns=""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Tả người đó để làm gì?</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xmlns="" id="{228B28A2-74A0-47AF-9259-F79ACEB99B2D}"/>
              </a:ext>
            </a:extLst>
          </p:cNvPr>
          <p:cNvSpPr/>
          <p:nvPr/>
        </p:nvSpPr>
        <p:spPr>
          <a:xfrm>
            <a:off x="4795411" y="3429794"/>
            <a:ext cx="5780999" cy="1754326"/>
          </a:xfrm>
          <a:prstGeom prst="rect">
            <a:avLst/>
          </a:prstGeom>
          <a:solidFill>
            <a:schemeClr val="accent4">
              <a:lumMod val="20000"/>
              <a:lumOff val="80000"/>
            </a:schemeClr>
          </a:solidFill>
        </p:spPr>
        <p:txBody>
          <a:bodyPr wrap="square" lIns="91440" tIns="45720" rIns="91440" bIns="45720">
            <a:spAutoFit/>
          </a:bodyPr>
          <a:lstStyle/>
          <a:p>
            <a:pPr algn="ctr"/>
            <a:r>
              <a:rPr lang="en-US" sz="3600" b="0" cap="none" spc="0">
                <a:ln w="0"/>
                <a:solidFill>
                  <a:schemeClr val="tx1"/>
                </a:solidFill>
                <a:effectLst>
                  <a:outerShdw blurRad="38100" dist="19050" dir="2700000" algn="tl" rotWithShape="0">
                    <a:schemeClr val="dk1">
                      <a:alpha val="40000"/>
                    </a:schemeClr>
                  </a:outerShdw>
                </a:effectLst>
              </a:rPr>
              <a:t>Ghi lại ấn tượng về nghệ sĩ</a:t>
            </a:r>
          </a:p>
          <a:p>
            <a:pPr algn="ctr"/>
            <a:r>
              <a:rPr lang="en-US" sz="3600">
                <a:ln w="0"/>
                <a:effectLst>
                  <a:outerShdw blurRad="38100" dist="19050" dir="2700000" algn="tl" rotWithShape="0">
                    <a:schemeClr val="dk1">
                      <a:alpha val="40000"/>
                    </a:schemeClr>
                  </a:outerShdw>
                </a:effectLst>
              </a:rPr>
              <a:t>hoặc về nhân vật trong truyện</a:t>
            </a:r>
          </a:p>
          <a:p>
            <a:pPr algn="ctr"/>
            <a:r>
              <a:rPr lang="en-US" sz="3600">
                <a:ln w="0"/>
                <a:effectLst>
                  <a:outerShdw blurRad="38100" dist="19050" dir="2700000" algn="tl" rotWithShape="0">
                    <a:schemeClr val="dk1">
                      <a:alpha val="40000"/>
                    </a:schemeClr>
                  </a:outerShdw>
                </a:effectLst>
              </a:rPr>
              <a:t>để giới thiệu cho người khác</a:t>
            </a:r>
            <a:endParaRPr lang="en-US" sz="3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8202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loud 36">
            <a:extLst>
              <a:ext uri="{FF2B5EF4-FFF2-40B4-BE49-F238E27FC236}">
                <a16:creationId xmlns:a16="http://schemas.microsoft.com/office/drawing/2014/main" xmlns="" id="{76EFCED3-2F58-45F7-9A90-0A858BE2554A}"/>
              </a:ext>
            </a:extLst>
          </p:cNvPr>
          <p:cNvSpPr/>
          <p:nvPr/>
        </p:nvSpPr>
        <p:spPr>
          <a:xfrm>
            <a:off x="2665300" y="1920847"/>
            <a:ext cx="4270409" cy="2638534"/>
          </a:xfrm>
          <a:prstGeom prst="cloud">
            <a:avLst/>
          </a:prstGeom>
          <a:solidFill>
            <a:schemeClr val="accent2">
              <a:lumMod val="60000"/>
              <a:lumOff val="40000"/>
            </a:schemeClr>
          </a:solidFill>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a:latin typeface="Tahoma" panose="020B0604030504040204" pitchFamily="34" charset="0"/>
                <a:ea typeface="Tahoma" panose="020B0604030504040204" pitchFamily="34" charset="0"/>
                <a:cs typeface="Tahoma" panose="020B0604030504040204" pitchFamily="34" charset="0"/>
              </a:rPr>
              <a:t>Tìm ý và lập dàn ý</a:t>
            </a:r>
          </a:p>
        </p:txBody>
      </p:sp>
      <p:pic>
        <p:nvPicPr>
          <p:cNvPr id="38" name="Picture 13">
            <a:extLst>
              <a:ext uri="{FF2B5EF4-FFF2-40B4-BE49-F238E27FC236}">
                <a16:creationId xmlns:a16="http://schemas.microsoft.com/office/drawing/2014/main" xmlns="" id="{825F8254-E7F4-4663-A8B7-49857921F6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7077057" y="2131945"/>
            <a:ext cx="3106674" cy="4114800"/>
          </a:xfrm>
          <a:prstGeom prst="rect">
            <a:avLst/>
          </a:prstGeom>
        </p:spPr>
      </p:pic>
    </p:spTree>
    <p:extLst>
      <p:ext uri="{BB962C8B-B14F-4D97-AF65-F5344CB8AC3E}">
        <p14:creationId xmlns:p14="http://schemas.microsoft.com/office/powerpoint/2010/main" val="1512518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Source Han Sans CN Medium" panose="020B0500000000000000" pitchFamily="34" charset="-128"/>
                <a:ea typeface="Source Han Sans CN Medium" panose="020B0500000000000000" pitchFamily="34" charset="-128"/>
              </a:rPr>
              <a:t>01</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2932750" y="4369830"/>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xmlns="" id="{AF5BBE6B-A586-4760-BA19-902C49DE262E}"/>
              </a:ext>
            </a:extLst>
          </p:cNvPr>
          <p:cNvSpPr/>
          <p:nvPr/>
        </p:nvSpPr>
        <p:spPr>
          <a:xfrm>
            <a:off x="3162594" y="3608772"/>
            <a:ext cx="6648564" cy="769441"/>
          </a:xfrm>
          <a:prstGeom prst="rect">
            <a:avLst/>
          </a:prstGeom>
          <a:noFill/>
        </p:spPr>
        <p:txBody>
          <a:bodyPr wrap="square">
            <a:spAutoFit/>
          </a:bodyPr>
          <a:lstStyle/>
          <a:p>
            <a:pPr fontAlgn="base">
              <a:spcBef>
                <a:spcPct val="0"/>
              </a:spcBef>
              <a:spcAft>
                <a:spcPct val="0"/>
              </a:spcAft>
            </a:pPr>
            <a:r>
              <a:rPr lang="en-US" altLang="zh-CN" sz="4400" b="1">
                <a:solidFill>
                  <a:srgbClr val="7030A0"/>
                </a:solidFill>
                <a:latin typeface="UVN Banh Mi" pitchFamily="2" charset="0"/>
                <a:ea typeface="Source Han Sans CN Medium" panose="020B0500000000000000" pitchFamily="34" charset="-128"/>
              </a:rPr>
              <a:t>Tả một ca sĩ đang biểu diễn</a:t>
            </a:r>
            <a:endParaRPr lang="zh-CN" altLang="en-US" sz="4400" b="1" dirty="0">
              <a:solidFill>
                <a:srgbClr val="7030A0"/>
              </a:solidFill>
              <a:latin typeface="UVN Banh Mi" pitchFamily="2" charset="0"/>
              <a:ea typeface="Source Han Sans CN Medium" panose="020B0500000000000000" pitchFamily="34" charset="-128"/>
            </a:endParaRPr>
          </a:p>
        </p:txBody>
      </p:sp>
    </p:spTree>
    <p:extLst>
      <p:ext uri="{BB962C8B-B14F-4D97-AF65-F5344CB8AC3E}">
        <p14:creationId xmlns:p14="http://schemas.microsoft.com/office/powerpoint/2010/main" val="751631942"/>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829B3E-51ED-4C03-9EE9-0E5D85E51D0E}"/>
              </a:ext>
            </a:extLst>
          </p:cNvPr>
          <p:cNvSpPr txBox="1"/>
          <p:nvPr/>
        </p:nvSpPr>
        <p:spPr>
          <a:xfrm>
            <a:off x="993099" y="2275632"/>
            <a:ext cx="5572593" cy="2308324"/>
          </a:xfrm>
          <a:prstGeom prst="rect">
            <a:avLst/>
          </a:prstGeom>
          <a:noFill/>
        </p:spPr>
        <p:txBody>
          <a:bodyPr wrap="square">
            <a:spAutoFit/>
          </a:bodyPr>
          <a:lstStyle/>
          <a:p>
            <a:pPr algn="just"/>
            <a:r>
              <a:rPr lang="vi-VN" sz="2400" b="1" i="0">
                <a:effectLst/>
                <a:latin typeface="inherit"/>
              </a:rPr>
              <a:t>I. Mở bài</a:t>
            </a:r>
            <a:endParaRPr lang="vi-VN" sz="2400" b="0" i="0">
              <a:effectLst/>
              <a:latin typeface="Arial" panose="020B0604020202020204" pitchFamily="34" charset="0"/>
            </a:endParaRPr>
          </a:p>
          <a:p>
            <a:pPr algn="just"/>
            <a:r>
              <a:rPr lang="en-US" sz="2400" b="0" i="0">
                <a:effectLst/>
                <a:latin typeface="Arial" panose="020B0604020202020204" pitchFamily="34" charset="0"/>
              </a:rPr>
              <a:t>	</a:t>
            </a:r>
            <a:r>
              <a:rPr lang="vi-VN" sz="2400" b="0" i="0">
                <a:effectLst/>
                <a:latin typeface="Arial" panose="020B0604020202020204" pitchFamily="34" charset="0"/>
              </a:rPr>
              <a:t>Hôm nay em được bố mẹ dẫn đi xem ca nhạc, buổi biểu diễn của ca sĩ Noo Phước Thịnh một trong những nam ca sĩ được nhiều bạn trẻ yêu thích hiện nay.</a:t>
            </a:r>
          </a:p>
        </p:txBody>
      </p:sp>
      <p:pic>
        <p:nvPicPr>
          <p:cNvPr id="6146" name="Picture 2" descr="Noo Phước Thịnh">
            <a:extLst>
              <a:ext uri="{FF2B5EF4-FFF2-40B4-BE49-F238E27FC236}">
                <a16:creationId xmlns:a16="http://schemas.microsoft.com/office/drawing/2014/main" xmlns="" id="{A97A81A0-D75B-4925-B556-2B427E5F5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554" y="1929749"/>
            <a:ext cx="3989770" cy="398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0198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829B3E-51ED-4C03-9EE9-0E5D85E51D0E}"/>
              </a:ext>
            </a:extLst>
          </p:cNvPr>
          <p:cNvSpPr txBox="1"/>
          <p:nvPr/>
        </p:nvSpPr>
        <p:spPr>
          <a:xfrm>
            <a:off x="2229619" y="1075303"/>
            <a:ext cx="9320134" cy="4708981"/>
          </a:xfrm>
          <a:prstGeom prst="rect">
            <a:avLst/>
          </a:prstGeom>
          <a:noFill/>
        </p:spPr>
        <p:txBody>
          <a:bodyPr wrap="square">
            <a:spAutoFit/>
          </a:bodyPr>
          <a:lstStyle/>
          <a:p>
            <a:pPr algn="just"/>
            <a:r>
              <a:rPr lang="vi-VN" sz="2000" b="1" i="0">
                <a:effectLst/>
                <a:latin typeface="+mj-lt"/>
              </a:rPr>
              <a:t>II. Thân bài</a:t>
            </a:r>
            <a:endParaRPr lang="vi-VN" sz="2000" b="0" i="0">
              <a:effectLst/>
              <a:latin typeface="+mj-lt"/>
            </a:endParaRPr>
          </a:p>
          <a:p>
            <a:pPr algn="just"/>
            <a:r>
              <a:rPr lang="en-US" sz="2000" b="1" i="0">
                <a:effectLst/>
                <a:latin typeface="+mj-lt"/>
              </a:rPr>
              <a:t>1) </a:t>
            </a:r>
            <a:r>
              <a:rPr lang="vi-VN" sz="2000" b="1" i="0">
                <a:effectLst/>
                <a:latin typeface="+mj-lt"/>
              </a:rPr>
              <a:t>Trước buổi biểu diễn</a:t>
            </a:r>
          </a:p>
          <a:p>
            <a:pPr marL="342900" indent="-342900" algn="just">
              <a:buFont typeface="Wingdings" panose="05000000000000000000" pitchFamily="2" charset="2"/>
              <a:buChar char="§"/>
            </a:pPr>
            <a:r>
              <a:rPr lang="vi-VN" sz="2000" b="0" i="0">
                <a:effectLst/>
                <a:latin typeface="+mj-lt"/>
              </a:rPr>
              <a:t>Không khí biểu diễn thật sôi động, những ánh đèn màu sáng lấp lánh.</a:t>
            </a:r>
          </a:p>
          <a:p>
            <a:pPr marL="342900" indent="-342900" algn="just">
              <a:buFont typeface="Wingdings" panose="05000000000000000000" pitchFamily="2" charset="2"/>
              <a:buChar char="§"/>
            </a:pPr>
            <a:r>
              <a:rPr lang="vi-VN" sz="2000" b="0" i="0">
                <a:effectLst/>
                <a:latin typeface="+mj-lt"/>
              </a:rPr>
              <a:t>Có rất nhiều khán giả đến xem, chủ yếu là những bạn lứa tuổi thanh thiếu niên.</a:t>
            </a:r>
          </a:p>
          <a:p>
            <a:pPr marL="342900" indent="-342900" algn="just">
              <a:buFont typeface="Wingdings" panose="05000000000000000000" pitchFamily="2" charset="2"/>
              <a:buChar char="§"/>
            </a:pPr>
            <a:r>
              <a:rPr lang="vi-VN" sz="2000" b="0" i="0">
                <a:effectLst/>
                <a:latin typeface="+mj-lt"/>
              </a:rPr>
              <a:t>Từng nhóm tụ tập lại với nhau, cũng có những gia đình đi xem.</a:t>
            </a:r>
          </a:p>
          <a:p>
            <a:pPr algn="just"/>
            <a:r>
              <a:rPr lang="en-US" sz="2000" b="1" i="0">
                <a:effectLst/>
                <a:latin typeface="+mj-lt"/>
              </a:rPr>
              <a:t>2) </a:t>
            </a:r>
            <a:r>
              <a:rPr lang="vi-VN" sz="2000" b="1" i="0">
                <a:effectLst/>
                <a:latin typeface="+mj-lt"/>
              </a:rPr>
              <a:t>Trong buổi biểu diễn</a:t>
            </a:r>
          </a:p>
          <a:p>
            <a:pPr marL="342900" indent="-342900" algn="just">
              <a:buFont typeface="Wingdings" panose="05000000000000000000" pitchFamily="2" charset="2"/>
              <a:buChar char="§"/>
            </a:pPr>
            <a:r>
              <a:rPr lang="vi-VN" sz="2000" b="0" i="0">
                <a:effectLst/>
                <a:latin typeface="+mj-lt"/>
              </a:rPr>
              <a:t>Ca sĩ Noo Phước Thịnh xuất hiện thật bảnh bao và trẻ trung.</a:t>
            </a:r>
          </a:p>
          <a:p>
            <a:pPr marL="342900" indent="-342900" algn="just">
              <a:buFont typeface="Wingdings" panose="05000000000000000000" pitchFamily="2" charset="2"/>
              <a:buChar char="§"/>
            </a:pPr>
            <a:r>
              <a:rPr lang="vi-VN" sz="2000" b="0" i="0">
                <a:effectLst/>
                <a:latin typeface="+mj-lt"/>
              </a:rPr>
              <a:t>Sự xuất hiện nhận được sự hoan nghênh nhiệt tình và nồng nhiệt từ khán giả.</a:t>
            </a:r>
          </a:p>
          <a:p>
            <a:pPr marL="342900" indent="-342900" algn="just">
              <a:buFont typeface="Wingdings" panose="05000000000000000000" pitchFamily="2" charset="2"/>
              <a:buChar char="§"/>
            </a:pPr>
            <a:r>
              <a:rPr lang="vi-VN" sz="2000" b="0" i="0">
                <a:effectLst/>
                <a:latin typeface="+mj-lt"/>
              </a:rPr>
              <a:t>Anh ấy mặc bộ quần áo rất trẻ trung đúng với phong cách.</a:t>
            </a:r>
          </a:p>
          <a:p>
            <a:pPr marL="342900" indent="-342900" algn="just">
              <a:buFont typeface="Wingdings" panose="05000000000000000000" pitchFamily="2" charset="2"/>
              <a:buChar char="§"/>
            </a:pPr>
            <a:r>
              <a:rPr lang="vi-VN" sz="2000" b="0" i="0">
                <a:effectLst/>
                <a:latin typeface="+mj-lt"/>
              </a:rPr>
              <a:t>Từng bài hát quen thuộc được vang lên trong sự cổ vũ từ khán giả.</a:t>
            </a:r>
          </a:p>
          <a:p>
            <a:pPr algn="just"/>
            <a:r>
              <a:rPr lang="en-US" sz="2000" b="1" i="0">
                <a:effectLst/>
                <a:latin typeface="+mj-lt"/>
              </a:rPr>
              <a:t>3) </a:t>
            </a:r>
            <a:r>
              <a:rPr lang="vi-VN" sz="2000" b="1" i="0">
                <a:effectLst/>
                <a:latin typeface="+mj-lt"/>
              </a:rPr>
              <a:t>Sau buổi biểu diễn</a:t>
            </a:r>
          </a:p>
          <a:p>
            <a:pPr marL="342900" indent="-342900" algn="just">
              <a:buFont typeface="Wingdings" panose="05000000000000000000" pitchFamily="2" charset="2"/>
              <a:buChar char="§"/>
            </a:pPr>
            <a:r>
              <a:rPr lang="vi-VN" sz="2000" b="0" i="0">
                <a:effectLst/>
                <a:latin typeface="+mj-lt"/>
              </a:rPr>
              <a:t>Những bài hát kết thúc là lúc khán giả giao lưu với ca sĩ.</a:t>
            </a:r>
          </a:p>
          <a:p>
            <a:pPr marL="342900" indent="-342900" algn="just">
              <a:buFont typeface="Wingdings" panose="05000000000000000000" pitchFamily="2" charset="2"/>
              <a:buChar char="§"/>
            </a:pPr>
            <a:r>
              <a:rPr lang="vi-VN" sz="2000" b="0" i="0">
                <a:effectLst/>
                <a:latin typeface="+mj-lt"/>
              </a:rPr>
              <a:t>Nhiều bạn trẻ xin chữ ký và chụp hình cùng thần tượng.</a:t>
            </a:r>
          </a:p>
          <a:p>
            <a:pPr marL="342900" indent="-342900" algn="just">
              <a:buFont typeface="Wingdings" panose="05000000000000000000" pitchFamily="2" charset="2"/>
              <a:buChar char="§"/>
            </a:pPr>
            <a:r>
              <a:rPr lang="vi-VN" sz="2000" b="0" i="0">
                <a:effectLst/>
                <a:latin typeface="+mj-lt"/>
              </a:rPr>
              <a:t>Ca sĩ vui vẻ ký tặng nhiều fan hâm mộ và những người yêu mến.</a:t>
            </a:r>
          </a:p>
          <a:p>
            <a:pPr marL="342900" indent="-342900" algn="just">
              <a:buFont typeface="Wingdings" panose="05000000000000000000" pitchFamily="2" charset="2"/>
              <a:buChar char="§"/>
            </a:pPr>
            <a:r>
              <a:rPr lang="vi-VN" sz="2000" b="0" i="0">
                <a:effectLst/>
                <a:latin typeface="+mj-lt"/>
              </a:rPr>
              <a:t>Ca sĩ rời đi trong sự tiếc nuối của nhiều người trong đó có em.</a:t>
            </a:r>
          </a:p>
        </p:txBody>
      </p:sp>
    </p:spTree>
    <p:extLst>
      <p:ext uri="{BB962C8B-B14F-4D97-AF65-F5344CB8AC3E}">
        <p14:creationId xmlns:p14="http://schemas.microsoft.com/office/powerpoint/2010/main" val="407120075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829B3E-51ED-4C03-9EE9-0E5D85E51D0E}"/>
              </a:ext>
            </a:extLst>
          </p:cNvPr>
          <p:cNvSpPr txBox="1"/>
          <p:nvPr/>
        </p:nvSpPr>
        <p:spPr>
          <a:xfrm>
            <a:off x="693294" y="2631414"/>
            <a:ext cx="6093500" cy="3046988"/>
          </a:xfrm>
          <a:prstGeom prst="rect">
            <a:avLst/>
          </a:prstGeom>
          <a:noFill/>
        </p:spPr>
        <p:txBody>
          <a:bodyPr wrap="square">
            <a:spAutoFit/>
          </a:bodyPr>
          <a:lstStyle/>
          <a:p>
            <a:pPr algn="just"/>
            <a:r>
              <a:rPr lang="vi-VN" sz="2400" b="1" i="0">
                <a:effectLst/>
                <a:latin typeface="inherit"/>
              </a:rPr>
              <a:t>III. Kết bài</a:t>
            </a:r>
            <a:endParaRPr lang="vi-VN" sz="2400" b="0" i="0">
              <a:effectLst/>
              <a:latin typeface="Arial" panose="020B0604020202020204" pitchFamily="34" charset="0"/>
            </a:endParaRPr>
          </a:p>
          <a:p>
            <a:pPr marL="342900" indent="-342900" algn="just">
              <a:buFont typeface="Arial" panose="020B0604020202020204" pitchFamily="34" charset="0"/>
              <a:buChar char="•"/>
            </a:pPr>
            <a:r>
              <a:rPr lang="vi-VN" sz="2400" b="0" i="0">
                <a:effectLst/>
                <a:latin typeface="Arial" panose="020B0604020202020204" pitchFamily="34" charset="0"/>
              </a:rPr>
              <a:t>Em là người hâm mộ và rất vui khi được xem thần tượng biểu diễn.</a:t>
            </a:r>
          </a:p>
          <a:p>
            <a:pPr marL="342900" indent="-342900" algn="just">
              <a:buFont typeface="Arial" panose="020B0604020202020204" pitchFamily="34" charset="0"/>
              <a:buChar char="•"/>
            </a:pPr>
            <a:r>
              <a:rPr lang="vi-VN" sz="2400" b="0" i="0">
                <a:effectLst/>
                <a:latin typeface="Arial" panose="020B0604020202020204" pitchFamily="34" charset="0"/>
              </a:rPr>
              <a:t>Ca sĩ Noo Phước Thịnh là một trong những ngôi sao sáng của nền âm nhạc nước nhà.</a:t>
            </a:r>
          </a:p>
          <a:p>
            <a:pPr marL="342900" indent="-342900" algn="just">
              <a:buFont typeface="Arial" panose="020B0604020202020204" pitchFamily="34" charset="0"/>
              <a:buChar char="•"/>
            </a:pPr>
            <a:r>
              <a:rPr lang="vi-VN" sz="2400" b="0" i="0">
                <a:effectLst/>
                <a:latin typeface="Arial" panose="020B0604020202020204" pitchFamily="34" charset="0"/>
              </a:rPr>
              <a:t>Đối với em đây là một trong những buổi xem ca nhạc rất đáng nhớ.</a:t>
            </a:r>
          </a:p>
        </p:txBody>
      </p:sp>
      <p:pic>
        <p:nvPicPr>
          <p:cNvPr id="7170" name="Picture 2" descr="Đẳng cấp ở Noo&amp;#39;s chill night - Báo Người lao động">
            <a:extLst>
              <a:ext uri="{FF2B5EF4-FFF2-40B4-BE49-F238E27FC236}">
                <a16:creationId xmlns:a16="http://schemas.microsoft.com/office/drawing/2014/main" xmlns="" id="{BBAE1A69-E3A3-458C-B453-E998818331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794" y="983433"/>
            <a:ext cx="3462076" cy="519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6164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Source Han Sans CN Medium" panose="020B0500000000000000" pitchFamily="34" charset="-128"/>
                <a:ea typeface="Source Han Sans CN Medium" panose="020B0500000000000000" pitchFamily="34" charset="-128"/>
              </a:rPr>
              <a:t>02</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2932750" y="4369830"/>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xmlns="" id="{AF5BBE6B-A586-4760-BA19-902C49DE262E}"/>
              </a:ext>
            </a:extLst>
          </p:cNvPr>
          <p:cNvSpPr/>
          <p:nvPr/>
        </p:nvSpPr>
        <p:spPr>
          <a:xfrm>
            <a:off x="2488037" y="3574935"/>
            <a:ext cx="8184960" cy="769441"/>
          </a:xfrm>
          <a:prstGeom prst="rect">
            <a:avLst/>
          </a:prstGeom>
          <a:noFill/>
        </p:spPr>
        <p:txBody>
          <a:bodyPr wrap="square">
            <a:spAutoFit/>
          </a:bodyPr>
          <a:lstStyle/>
          <a:p>
            <a:pPr fontAlgn="base">
              <a:spcBef>
                <a:spcPct val="0"/>
              </a:spcBef>
              <a:spcAft>
                <a:spcPct val="0"/>
              </a:spcAft>
            </a:pPr>
            <a:r>
              <a:rPr lang="en-US" altLang="zh-CN" sz="4400" b="1">
                <a:solidFill>
                  <a:srgbClr val="7030A0"/>
                </a:solidFill>
                <a:latin typeface="UVN Banh Mi" pitchFamily="2" charset="0"/>
                <a:ea typeface="Source Han Sans CN Medium" panose="020B0500000000000000" pitchFamily="34" charset="-128"/>
              </a:rPr>
              <a:t>Tả một nghệ sĩ hài  mà em yêu thích</a:t>
            </a:r>
          </a:p>
        </p:txBody>
      </p:sp>
    </p:spTree>
    <p:extLst>
      <p:ext uri="{BB962C8B-B14F-4D97-AF65-F5344CB8AC3E}">
        <p14:creationId xmlns:p14="http://schemas.microsoft.com/office/powerpoint/2010/main" val="1791422281"/>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1458EB-9CA9-4665-8BEC-EC11376E319E}"/>
              </a:ext>
            </a:extLst>
          </p:cNvPr>
          <p:cNvSpPr txBox="1"/>
          <p:nvPr/>
        </p:nvSpPr>
        <p:spPr>
          <a:xfrm>
            <a:off x="1383912" y="1432868"/>
            <a:ext cx="9262317" cy="4524315"/>
          </a:xfrm>
          <a:prstGeom prst="rect">
            <a:avLst/>
          </a:prstGeom>
          <a:noFill/>
        </p:spPr>
        <p:txBody>
          <a:bodyPr wrap="square">
            <a:spAutoFit/>
          </a:bodyPr>
          <a:lstStyle/>
          <a:p>
            <a:pPr algn="just"/>
            <a:r>
              <a:rPr lang="vi-VN" sz="2400" b="1" i="0">
                <a:effectLst/>
                <a:latin typeface="Arial" panose="020B0604020202020204" pitchFamily="34" charset="0"/>
              </a:rPr>
              <a:t>I. Mở bài</a:t>
            </a:r>
          </a:p>
          <a:p>
            <a:pPr algn="just"/>
            <a:r>
              <a:rPr lang="en-US" sz="2400" b="0" i="0">
                <a:effectLst/>
                <a:latin typeface="Arial" panose="020B0604020202020204" pitchFamily="34" charset="0"/>
              </a:rPr>
              <a:t>	</a:t>
            </a:r>
            <a:r>
              <a:rPr lang="vi-VN" sz="2400" b="0" i="0">
                <a:effectLst/>
                <a:latin typeface="Arial" panose="020B0604020202020204" pitchFamily="34" charset="0"/>
              </a:rPr>
              <a:t>Giới thiệu nghệ sĩ hài mà em luôn yêu thích.</a:t>
            </a:r>
          </a:p>
          <a:p>
            <a:pPr algn="just"/>
            <a:r>
              <a:rPr lang="vi-VN" sz="2400" b="1" i="0">
                <a:effectLst/>
                <a:latin typeface="Arial" panose="020B0604020202020204" pitchFamily="34" charset="0"/>
              </a:rPr>
              <a:t>II. Thân bài</a:t>
            </a:r>
          </a:p>
          <a:p>
            <a:pPr marL="342900" indent="-342900" algn="just">
              <a:buFont typeface="Wingdings" panose="05000000000000000000" pitchFamily="2" charset="2"/>
              <a:buChar char="§"/>
            </a:pPr>
            <a:r>
              <a:rPr lang="vi-VN" sz="2400" b="0" i="0">
                <a:effectLst/>
                <a:latin typeface="Arial" panose="020B0604020202020204" pitchFamily="34" charset="0"/>
              </a:rPr>
              <a:t>Vài nét về người nghệ sĩ hài.</a:t>
            </a:r>
          </a:p>
          <a:p>
            <a:pPr marL="342900" indent="-342900" algn="just">
              <a:buFont typeface="Wingdings" panose="05000000000000000000" pitchFamily="2" charset="2"/>
              <a:buChar char="§"/>
            </a:pPr>
            <a:r>
              <a:rPr lang="vi-VN" sz="2400" b="0" i="0">
                <a:effectLst/>
                <a:latin typeface="Arial" panose="020B0604020202020204" pitchFamily="34" charset="0"/>
              </a:rPr>
              <a:t>Tại sao em yêu thích người nghệ sĩ đó (diễn xuất, tính cách, ngoại hình…)</a:t>
            </a:r>
          </a:p>
          <a:p>
            <a:pPr marL="342900" indent="-342900" algn="just">
              <a:buFont typeface="Wingdings" panose="05000000000000000000" pitchFamily="2" charset="2"/>
              <a:buChar char="§"/>
            </a:pPr>
            <a:r>
              <a:rPr lang="vi-VN" sz="2400" b="0" i="0">
                <a:effectLst/>
                <a:latin typeface="Arial" panose="020B0604020202020204" pitchFamily="34" charset="0"/>
              </a:rPr>
              <a:t>Nêu vài kỉ niệm với người nghệ sĩ em yêu thích ví dụ như các chương trình nghệ sĩ đó gắn bó.</a:t>
            </a:r>
          </a:p>
          <a:p>
            <a:pPr marL="342900" indent="-342900" algn="just">
              <a:buFont typeface="Wingdings" panose="05000000000000000000" pitchFamily="2" charset="2"/>
              <a:buChar char="§"/>
            </a:pPr>
            <a:r>
              <a:rPr lang="vi-VN" sz="2400" b="0" i="0">
                <a:effectLst/>
                <a:latin typeface="Arial" panose="020B0604020202020204" pitchFamily="34" charset="0"/>
              </a:rPr>
              <a:t>Nghệ sĩ đó mang lại điều gì cho em và gia đình? (tiếng cười, thư giãn, giải trí)</a:t>
            </a:r>
          </a:p>
          <a:p>
            <a:pPr algn="just"/>
            <a:r>
              <a:rPr lang="vi-VN" sz="2400" b="1" i="0">
                <a:effectLst/>
                <a:latin typeface="Arial" panose="020B0604020202020204" pitchFamily="34" charset="0"/>
              </a:rPr>
              <a:t>III. Kết bài</a:t>
            </a:r>
          </a:p>
          <a:p>
            <a:pPr algn="just"/>
            <a:r>
              <a:rPr lang="vi-VN" sz="2400" b="0" i="0">
                <a:effectLst/>
                <a:latin typeface="Arial" panose="020B0604020202020204" pitchFamily="34" charset="0"/>
              </a:rPr>
              <a:t>Hãy nêu tình cảm riêng của bản thân đối với người nghệ sĩ hài.</a:t>
            </a:r>
          </a:p>
        </p:txBody>
      </p:sp>
    </p:spTree>
    <p:extLst>
      <p:ext uri="{BB962C8B-B14F-4D97-AF65-F5344CB8AC3E}">
        <p14:creationId xmlns:p14="http://schemas.microsoft.com/office/powerpoint/2010/main" val="10938601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xmlns="" id="{F7DA48E5-1EBC-4E46-806B-EB2BA666E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34229" y="927757"/>
            <a:ext cx="5343896" cy="4114800"/>
          </a:xfrm>
          <a:prstGeom prst="rect">
            <a:avLst/>
          </a:prstGeom>
        </p:spPr>
      </p:pic>
      <p:pic>
        <p:nvPicPr>
          <p:cNvPr id="6" name="Picture 11">
            <a:extLst>
              <a:ext uri="{FF2B5EF4-FFF2-40B4-BE49-F238E27FC236}">
                <a16:creationId xmlns:a16="http://schemas.microsoft.com/office/drawing/2014/main" xmlns="" id="{EA415640-0301-454F-A49A-CF1EF00BB3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7200" y="1906752"/>
            <a:ext cx="2659190" cy="4114800"/>
          </a:xfrm>
          <a:prstGeom prst="rect">
            <a:avLst/>
          </a:prstGeom>
        </p:spPr>
      </p:pic>
      <p:sp>
        <p:nvSpPr>
          <p:cNvPr id="7" name="TextBox 6">
            <a:extLst>
              <a:ext uri="{FF2B5EF4-FFF2-40B4-BE49-F238E27FC236}">
                <a16:creationId xmlns:a16="http://schemas.microsoft.com/office/drawing/2014/main" xmlns="" id="{14892A15-7220-46D2-B8DA-01B8E021ABBA}"/>
              </a:ext>
            </a:extLst>
          </p:cNvPr>
          <p:cNvSpPr txBox="1"/>
          <p:nvPr/>
        </p:nvSpPr>
        <p:spPr>
          <a:xfrm>
            <a:off x="5781538" y="2209826"/>
            <a:ext cx="4306841" cy="1200329"/>
          </a:xfrm>
          <a:prstGeom prst="rect">
            <a:avLst/>
          </a:prstGeom>
          <a:noFill/>
        </p:spPr>
        <p:txBody>
          <a:bodyPr wrap="square">
            <a:spAutoFit/>
          </a:bodyPr>
          <a:lstStyle/>
          <a:p>
            <a:pPr algn="ctr"/>
            <a:r>
              <a:rPr lang="vi-VN" sz="3600">
                <a:latin typeface="+mj-lt"/>
              </a:rPr>
              <a:t>Bạn hãy nêu </a:t>
            </a:r>
            <a:r>
              <a:rPr lang="en-US" sz="3600">
                <a:latin typeface="+mj-lt"/>
              </a:rPr>
              <a:t>cấu tạo của bài văn tả người ?</a:t>
            </a:r>
            <a:endParaRPr lang="vi-VN" sz="3600">
              <a:latin typeface="+mj-lt"/>
            </a:endParaRPr>
          </a:p>
        </p:txBody>
      </p:sp>
    </p:spTree>
    <p:extLst>
      <p:ext uri="{BB962C8B-B14F-4D97-AF65-F5344CB8AC3E}">
        <p14:creationId xmlns:p14="http://schemas.microsoft.com/office/powerpoint/2010/main" val="42922124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Source Han Sans CN Medium" panose="020B0500000000000000" pitchFamily="34" charset="-128"/>
                <a:ea typeface="Source Han Sans CN Medium" panose="020B0500000000000000" pitchFamily="34" charset="-128"/>
              </a:rPr>
              <a:t>03</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3452937" y="5299221"/>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xmlns="" id="{AF5BBE6B-A586-4760-BA19-902C49DE262E}"/>
              </a:ext>
            </a:extLst>
          </p:cNvPr>
          <p:cNvSpPr/>
          <p:nvPr/>
        </p:nvSpPr>
        <p:spPr>
          <a:xfrm>
            <a:off x="2553831" y="3740096"/>
            <a:ext cx="8148211" cy="1446550"/>
          </a:xfrm>
          <a:prstGeom prst="rect">
            <a:avLst/>
          </a:prstGeom>
          <a:noFill/>
        </p:spPr>
        <p:txBody>
          <a:bodyPr wrap="square">
            <a:spAutoFit/>
          </a:bodyPr>
          <a:lstStyle/>
          <a:p>
            <a:pPr algn="ctr" fontAlgn="base">
              <a:spcBef>
                <a:spcPct val="0"/>
              </a:spcBef>
              <a:spcAft>
                <a:spcPct val="0"/>
              </a:spcAft>
            </a:pPr>
            <a:r>
              <a:rPr lang="vi-VN" altLang="zh-CN" sz="4400" b="1">
                <a:solidFill>
                  <a:srgbClr val="7030A0"/>
                </a:solidFill>
                <a:latin typeface="UVN Banh Mi" pitchFamily="2" charset="0"/>
                <a:ea typeface="Source Han Sans CN Medium" panose="020B0500000000000000" pitchFamily="34" charset="-128"/>
              </a:rPr>
              <a:t>Hãy tưởng tượng và tả lại một nhân vật trong truyện mà em đã đọc.</a:t>
            </a:r>
          </a:p>
        </p:txBody>
      </p:sp>
    </p:spTree>
    <p:extLst>
      <p:ext uri="{BB962C8B-B14F-4D97-AF65-F5344CB8AC3E}">
        <p14:creationId xmlns:p14="http://schemas.microsoft.com/office/powerpoint/2010/main" val="2980514177"/>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829B3E-51ED-4C03-9EE9-0E5D85E51D0E}"/>
              </a:ext>
            </a:extLst>
          </p:cNvPr>
          <p:cNvSpPr txBox="1"/>
          <p:nvPr/>
        </p:nvSpPr>
        <p:spPr>
          <a:xfrm>
            <a:off x="858189" y="2590425"/>
            <a:ext cx="4283438" cy="1938992"/>
          </a:xfrm>
          <a:prstGeom prst="rect">
            <a:avLst/>
          </a:prstGeom>
          <a:noFill/>
        </p:spPr>
        <p:txBody>
          <a:bodyPr wrap="square">
            <a:spAutoFit/>
          </a:bodyPr>
          <a:lstStyle/>
          <a:p>
            <a:pPr algn="just"/>
            <a:r>
              <a:rPr lang="vi-VN" sz="2400" b="1" i="0">
                <a:effectLst/>
                <a:latin typeface="inherit"/>
              </a:rPr>
              <a:t>I. Mở bài</a:t>
            </a:r>
            <a:endParaRPr lang="vi-VN" sz="2400" b="0" i="0">
              <a:effectLst/>
              <a:latin typeface="Arial" panose="020B0604020202020204" pitchFamily="34" charset="0"/>
            </a:endParaRPr>
          </a:p>
          <a:p>
            <a:pPr algn="just"/>
            <a:r>
              <a:rPr lang="en-US" sz="2400" b="0" i="0">
                <a:effectLst/>
                <a:latin typeface="Arial" panose="020B0604020202020204" pitchFamily="34" charset="0"/>
              </a:rPr>
              <a:t>	</a:t>
            </a:r>
            <a:r>
              <a:rPr lang="vi-VN" sz="2400" b="0" i="0">
                <a:effectLst/>
                <a:latin typeface="Arial" panose="020B0604020202020204" pitchFamily="34" charset="0"/>
              </a:rPr>
              <a:t>Giới thiệu nhân vật mà em định tả (Nàng tiên Ốc) - có thể giới thiệu qua tác phẩm, tác giả của truyện.</a:t>
            </a:r>
          </a:p>
        </p:txBody>
      </p:sp>
      <p:pic>
        <p:nvPicPr>
          <p:cNvPr id="9218" name="Picture 2" descr="Truyện Cổ Tích: Nàng Tiên Ốc - Tin Trong Ngày - Việt Báo Văn Học Nghệ Thuật">
            <a:extLst>
              <a:ext uri="{FF2B5EF4-FFF2-40B4-BE49-F238E27FC236}">
                <a16:creationId xmlns:a16="http://schemas.microsoft.com/office/drawing/2014/main" xmlns="" id="{888BC78C-B14C-4F6C-8EC3-376511C0F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848" y="1903887"/>
            <a:ext cx="4962890" cy="317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458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829B3E-51ED-4C03-9EE9-0E5D85E51D0E}"/>
              </a:ext>
            </a:extLst>
          </p:cNvPr>
          <p:cNvSpPr txBox="1"/>
          <p:nvPr/>
        </p:nvSpPr>
        <p:spPr>
          <a:xfrm>
            <a:off x="1335829" y="750576"/>
            <a:ext cx="9518753" cy="5847755"/>
          </a:xfrm>
          <a:prstGeom prst="rect">
            <a:avLst/>
          </a:prstGeom>
          <a:noFill/>
        </p:spPr>
        <p:txBody>
          <a:bodyPr wrap="square">
            <a:spAutoFit/>
          </a:bodyPr>
          <a:lstStyle/>
          <a:p>
            <a:pPr algn="just"/>
            <a:r>
              <a:rPr lang="vi-VN" sz="2200" b="1" i="0">
                <a:effectLst/>
                <a:latin typeface="+mj-lt"/>
              </a:rPr>
              <a:t>II. Thân bài</a:t>
            </a:r>
            <a:endParaRPr lang="en-US" sz="2200" b="1" i="0">
              <a:effectLst/>
              <a:latin typeface="+mj-lt"/>
            </a:endParaRPr>
          </a:p>
          <a:p>
            <a:pPr algn="just"/>
            <a:r>
              <a:rPr lang="vi-VN" sz="2200" b="1" i="1">
                <a:effectLst/>
                <a:latin typeface="Arial" panose="020B0604020202020204" pitchFamily="34" charset="0"/>
              </a:rPr>
              <a:t>a</a:t>
            </a:r>
            <a:r>
              <a:rPr lang="en-US" sz="2200" b="1" i="1">
                <a:effectLst/>
                <a:latin typeface="Arial" panose="020B0604020202020204" pitchFamily="34" charset="0"/>
              </a:rPr>
              <a:t>)</a:t>
            </a:r>
            <a:r>
              <a:rPr lang="vi-VN" sz="2200" b="1" i="1">
                <a:effectLst/>
                <a:latin typeface="Arial" panose="020B0604020202020204" pitchFamily="34" charset="0"/>
              </a:rPr>
              <a:t> Tả bao quát hình dáng nhân vật:</a:t>
            </a:r>
          </a:p>
          <a:p>
            <a:pPr algn="just"/>
            <a:r>
              <a:rPr lang="vi-VN" sz="2200" b="0" i="0">
                <a:effectLst/>
                <a:latin typeface="Arial" panose="020B0604020202020204" pitchFamily="34" charset="0"/>
              </a:rPr>
              <a:t>Chọn tả đặc điểm nổi bật nhất</a:t>
            </a:r>
            <a:r>
              <a:rPr lang="en-US" sz="2200" b="0" i="0">
                <a:effectLst/>
                <a:latin typeface="Arial" panose="020B0604020202020204" pitchFamily="34" charset="0"/>
              </a:rPr>
              <a:t> </a:t>
            </a:r>
            <a:r>
              <a:rPr lang="vi-VN" sz="2200" b="0" i="0">
                <a:effectLst/>
                <a:latin typeface="Arial" panose="020B0604020202020204" pitchFamily="34" charset="0"/>
              </a:rPr>
              <a:t>Nàng tiên Ốc: xinh đẹp, vóc dáng sang quý như tiểu thư khuê các, nàng mặc áo xanh như màu vỏ ốc.</a:t>
            </a:r>
          </a:p>
          <a:p>
            <a:pPr algn="just"/>
            <a:r>
              <a:rPr lang="vi-VN" sz="2200" b="1" i="1">
                <a:effectLst/>
                <a:latin typeface="Arial" panose="020B0604020202020204" pitchFamily="34" charset="0"/>
              </a:rPr>
              <a:t>b</a:t>
            </a:r>
            <a:r>
              <a:rPr lang="en-US" sz="2200" b="1" i="1">
                <a:effectLst/>
                <a:latin typeface="Arial" panose="020B0604020202020204" pitchFamily="34" charset="0"/>
              </a:rPr>
              <a:t>)</a:t>
            </a:r>
            <a:r>
              <a:rPr lang="vi-VN" sz="2200" b="1" i="1">
                <a:effectLst/>
                <a:latin typeface="Arial" panose="020B0604020202020204" pitchFamily="34" charset="0"/>
              </a:rPr>
              <a:t> Tả chi tiết:</a:t>
            </a:r>
          </a:p>
          <a:p>
            <a:pPr marL="342900" indent="-342900" algn="just">
              <a:buFont typeface="Arial" panose="020B0604020202020204" pitchFamily="34" charset="0"/>
              <a:buChar char="•"/>
            </a:pPr>
            <a:r>
              <a:rPr lang="vi-VN" sz="2200" b="0" i="0">
                <a:effectLst/>
                <a:latin typeface="Arial" panose="020B0604020202020204" pitchFamily="34" charset="0"/>
              </a:rPr>
              <a:t>Khuôn mặt nàng tiên: thon thon hình trái xoan, mắt to, có ánh nhìn dịu dàng. Tóc nàng đen nhánh, cài trâm gọn gàng. </a:t>
            </a:r>
            <a:endParaRPr lang="en-US" sz="2200" b="0" i="0">
              <a:effectLst/>
              <a:latin typeface="Arial" panose="020B0604020202020204" pitchFamily="34" charset="0"/>
            </a:endParaRPr>
          </a:p>
          <a:p>
            <a:pPr marL="342900" indent="-342900" algn="just">
              <a:buFont typeface="Arial" panose="020B0604020202020204" pitchFamily="34" charset="0"/>
              <a:buChar char="•"/>
            </a:pPr>
            <a:r>
              <a:rPr lang="en-US" sz="2200">
                <a:latin typeface="Arial" panose="020B0604020202020204" pitchFamily="34" charset="0"/>
              </a:rPr>
              <a:t>Dán</a:t>
            </a:r>
            <a:r>
              <a:rPr lang="vi-VN" sz="2200" b="0" i="0">
                <a:effectLst/>
                <a:latin typeface="Arial" panose="020B0604020202020204" pitchFamily="34" charset="0"/>
              </a:rPr>
              <a:t>g đi của nàng tiên; nhanh nhẹn, uyển chuyển.</a:t>
            </a:r>
          </a:p>
          <a:p>
            <a:pPr marL="342900" indent="-342900" algn="just">
              <a:buFont typeface="Arial" panose="020B0604020202020204" pitchFamily="34" charset="0"/>
              <a:buChar char="•"/>
            </a:pPr>
            <a:r>
              <a:rPr lang="vi-VN" sz="2200" b="0" i="0">
                <a:effectLst/>
                <a:latin typeface="Arial" panose="020B0604020202020204" pitchFamily="34" charset="0"/>
              </a:rPr>
              <a:t>Nàng tiên làm việc rất nhanh và gọn gàng.</a:t>
            </a:r>
          </a:p>
          <a:p>
            <a:pPr marL="342900" indent="-342900" algn="just">
              <a:buFont typeface="Arial" panose="020B0604020202020204" pitchFamily="34" charset="0"/>
              <a:buChar char="•"/>
            </a:pPr>
            <a:r>
              <a:rPr lang="vi-VN" sz="2200" b="0" i="0">
                <a:effectLst/>
                <a:latin typeface="Arial" panose="020B0604020202020204" pitchFamily="34" charset="0"/>
              </a:rPr>
              <a:t>Nàng tiên Ốc giàu lòng thương người nghèo khổ nên hằng ngày nàng giúp bà lão công việc nhà.</a:t>
            </a:r>
          </a:p>
          <a:p>
            <a:pPr marL="342900" indent="-342900" algn="just">
              <a:buFont typeface="Arial" panose="020B0604020202020204" pitchFamily="34" charset="0"/>
              <a:buChar char="•"/>
            </a:pPr>
            <a:r>
              <a:rPr lang="vi-VN" sz="2200" b="0" i="0">
                <a:effectLst/>
                <a:latin typeface="Arial" panose="020B0604020202020204" pitchFamily="34" charset="0"/>
              </a:rPr>
              <a:t>Em ao ước được gặp nàng tiên Ốc.</a:t>
            </a:r>
          </a:p>
          <a:p>
            <a:pPr algn="just"/>
            <a:r>
              <a:rPr lang="en-US" sz="2200" b="1" i="1">
                <a:effectLst/>
                <a:latin typeface="Arial" panose="020B0604020202020204" pitchFamily="34" charset="0"/>
              </a:rPr>
              <a:t>c) </a:t>
            </a:r>
            <a:r>
              <a:rPr lang="vi-VN" sz="2200" b="1" i="1">
                <a:effectLst/>
                <a:latin typeface="Arial" panose="020B0604020202020204" pitchFamily="34" charset="0"/>
              </a:rPr>
              <a:t>Liên hệ thực tế:</a:t>
            </a:r>
          </a:p>
          <a:p>
            <a:pPr algn="just"/>
            <a:r>
              <a:rPr lang="vi-VN" sz="2200" b="0" i="0">
                <a:effectLst/>
                <a:latin typeface="Arial" panose="020B0604020202020204" pitchFamily="34" charset="0"/>
              </a:rPr>
              <a:t>+ Ngày nay, các nữ điều dưỡng ở bệnh viện cũng là những nàng tiên giúp người chữa bệnh.</a:t>
            </a:r>
          </a:p>
          <a:p>
            <a:pPr algn="just"/>
            <a:r>
              <a:rPr lang="vi-VN" sz="2200" b="0" i="0">
                <a:effectLst/>
                <a:latin typeface="Arial" panose="020B0604020202020204" pitchFamily="34" charset="0"/>
              </a:rPr>
              <a:t>+ Hoa hậu và những hoạt động từ thiện của họ cũng giúp ích cho đời.</a:t>
            </a:r>
          </a:p>
          <a:p>
            <a:pPr algn="just"/>
            <a:endParaRPr lang="vi-VN" sz="2200" b="0" i="0">
              <a:effectLst/>
              <a:latin typeface="+mj-lt"/>
            </a:endParaRPr>
          </a:p>
        </p:txBody>
      </p:sp>
    </p:spTree>
    <p:extLst>
      <p:ext uri="{BB962C8B-B14F-4D97-AF65-F5344CB8AC3E}">
        <p14:creationId xmlns:p14="http://schemas.microsoft.com/office/powerpoint/2010/main" val="39437320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829B3E-51ED-4C03-9EE9-0E5D85E51D0E}"/>
              </a:ext>
            </a:extLst>
          </p:cNvPr>
          <p:cNvSpPr txBox="1"/>
          <p:nvPr/>
        </p:nvSpPr>
        <p:spPr>
          <a:xfrm>
            <a:off x="2073636" y="1072437"/>
            <a:ext cx="8900411" cy="1569660"/>
          </a:xfrm>
          <a:prstGeom prst="rect">
            <a:avLst/>
          </a:prstGeom>
          <a:noFill/>
        </p:spPr>
        <p:txBody>
          <a:bodyPr wrap="square">
            <a:spAutoFit/>
          </a:bodyPr>
          <a:lstStyle/>
          <a:p>
            <a:pPr algn="just"/>
            <a:r>
              <a:rPr lang="vi-VN" sz="2400" b="1" i="0">
                <a:effectLst/>
                <a:latin typeface="inherit"/>
              </a:rPr>
              <a:t>III. Kết bài</a:t>
            </a:r>
            <a:endParaRPr lang="vi-VN" sz="2400" b="0" i="0">
              <a:effectLst/>
              <a:latin typeface="Arial" panose="020B0604020202020204" pitchFamily="34" charset="0"/>
            </a:endParaRPr>
          </a:p>
          <a:p>
            <a:pPr algn="just"/>
            <a:r>
              <a:rPr lang="vi-VN" sz="2400" b="0" i="0">
                <a:effectLst/>
                <a:latin typeface="Arial" panose="020B0604020202020204" pitchFamily="34" charset="0"/>
              </a:rPr>
              <a:t>- Nàng tiên Ốc là người nhân hậu.</a:t>
            </a:r>
          </a:p>
          <a:p>
            <a:pPr algn="just"/>
            <a:r>
              <a:rPr lang="vi-VN" sz="2400" b="0" i="0">
                <a:effectLst/>
                <a:latin typeface="Arial" panose="020B0604020202020204" pitchFamily="34" charset="0"/>
              </a:rPr>
              <a:t>- Cô tiên Ốc trong tâm trí chúng em dường như đã trở thành người thật chứ không phải nhân vật trong truyện.</a:t>
            </a:r>
          </a:p>
        </p:txBody>
      </p:sp>
      <p:pic>
        <p:nvPicPr>
          <p:cNvPr id="8194" name="Picture 2" descr="Nàng tiên ốc">
            <a:extLst>
              <a:ext uri="{FF2B5EF4-FFF2-40B4-BE49-F238E27FC236}">
                <a16:creationId xmlns:a16="http://schemas.microsoft.com/office/drawing/2014/main" xmlns="" id="{F68D3EA6-FFC1-4275-8611-4470B3DD0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324" y="2951837"/>
            <a:ext cx="6096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2669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17C574B-E796-47C1-A6FE-3CF1FAD2FF26}"/>
              </a:ext>
            </a:extLst>
          </p:cNvPr>
          <p:cNvPicPr>
            <a:picLocks noChangeAspect="1"/>
          </p:cNvPicPr>
          <p:nvPr/>
        </p:nvPicPr>
        <p:blipFill>
          <a:blip r:embed="rId2"/>
          <a:stretch>
            <a:fillRect/>
          </a:stretch>
        </p:blipFill>
        <p:spPr>
          <a:xfrm>
            <a:off x="2647619" y="829748"/>
            <a:ext cx="6895174" cy="1182727"/>
          </a:xfrm>
          <a:prstGeom prst="rect">
            <a:avLst/>
          </a:prstGeom>
        </p:spPr>
      </p:pic>
      <p:pic>
        <p:nvPicPr>
          <p:cNvPr id="3" name="Picture 2">
            <a:extLst>
              <a:ext uri="{FF2B5EF4-FFF2-40B4-BE49-F238E27FC236}">
                <a16:creationId xmlns:a16="http://schemas.microsoft.com/office/drawing/2014/main" xmlns="" id="{DF51E494-A642-4753-AA25-08D70731F56A}"/>
              </a:ext>
            </a:extLst>
          </p:cNvPr>
          <p:cNvPicPr>
            <a:picLocks noChangeAspect="1"/>
          </p:cNvPicPr>
          <p:nvPr/>
        </p:nvPicPr>
        <p:blipFill>
          <a:blip r:embed="rId3"/>
          <a:stretch>
            <a:fillRect/>
          </a:stretch>
        </p:blipFill>
        <p:spPr>
          <a:xfrm>
            <a:off x="2647619" y="2360556"/>
            <a:ext cx="8535140" cy="1176630"/>
          </a:xfrm>
          <a:prstGeom prst="rect">
            <a:avLst/>
          </a:prstGeom>
        </p:spPr>
      </p:pic>
      <p:pic>
        <p:nvPicPr>
          <p:cNvPr id="4" name="Picture 3">
            <a:extLst>
              <a:ext uri="{FF2B5EF4-FFF2-40B4-BE49-F238E27FC236}">
                <a16:creationId xmlns:a16="http://schemas.microsoft.com/office/drawing/2014/main" xmlns="" id="{40C58F6C-B961-4D9F-8ABC-2F10B7DC0A30}"/>
              </a:ext>
            </a:extLst>
          </p:cNvPr>
          <p:cNvPicPr>
            <a:picLocks noChangeAspect="1"/>
          </p:cNvPicPr>
          <p:nvPr/>
        </p:nvPicPr>
        <p:blipFill>
          <a:blip r:embed="rId4"/>
          <a:stretch>
            <a:fillRect/>
          </a:stretch>
        </p:blipFill>
        <p:spPr>
          <a:xfrm>
            <a:off x="2647619" y="3885267"/>
            <a:ext cx="8535140" cy="1847248"/>
          </a:xfrm>
          <a:prstGeom prst="rect">
            <a:avLst/>
          </a:prstGeom>
        </p:spPr>
      </p:pic>
      <p:pic>
        <p:nvPicPr>
          <p:cNvPr id="7" name="Picture 13">
            <a:extLst>
              <a:ext uri="{FF2B5EF4-FFF2-40B4-BE49-F238E27FC236}">
                <a16:creationId xmlns:a16="http://schemas.microsoft.com/office/drawing/2014/main" xmlns="" id="{38AC5A82-19C3-4278-8966-7D02792F14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92031" y="2012475"/>
            <a:ext cx="2669477" cy="4114800"/>
          </a:xfrm>
          <a:prstGeom prst="rect">
            <a:avLst/>
          </a:prstGeom>
        </p:spPr>
      </p:pic>
    </p:spTree>
    <p:extLst>
      <p:ext uri="{BB962C8B-B14F-4D97-AF65-F5344CB8AC3E}">
        <p14:creationId xmlns:p14="http://schemas.microsoft.com/office/powerpoint/2010/main" val="125448355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5D1D4658-32CD-4903-BDA6-7B54EEA4ED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0410" cy="6859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xmlns="" id="{7A29A97C-0C3C-4F06-9CA4-68DFD1CE4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0379" y="983455"/>
            <a:ext cx="8300031" cy="587613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xmlns="" id="{801292C1-8B12-4AF2-9B59-8851A132E5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6665" y="360106"/>
            <a:ext cx="5342110" cy="4454199"/>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9">
            <a:extLst>
              <a:ext uri="{FF2B5EF4-FFF2-40B4-BE49-F238E27FC236}">
                <a16:creationId xmlns:a16="http://schemas.microsoft.com/office/drawing/2014/main" xmlns="" id="{BA56D59B-2C38-442C-A7EE-B2B84AFC9C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33146" y="1675728"/>
            <a:ext cx="2397692" cy="2420971"/>
          </a:xfrm>
          <a:prstGeom prst="rect">
            <a:avLst/>
          </a:prstGeom>
        </p:spPr>
      </p:pic>
      <p:pic>
        <p:nvPicPr>
          <p:cNvPr id="8" name="Picture 7">
            <a:extLst>
              <a:ext uri="{FF2B5EF4-FFF2-40B4-BE49-F238E27FC236}">
                <a16:creationId xmlns:a16="http://schemas.microsoft.com/office/drawing/2014/main" xmlns="" id="{DDD32A1F-FE88-467D-A3C8-E683D35F2E16}"/>
              </a:ext>
            </a:extLst>
          </p:cNvPr>
          <p:cNvPicPr>
            <a:picLocks noChangeAspect="1"/>
          </p:cNvPicPr>
          <p:nvPr/>
        </p:nvPicPr>
        <p:blipFill>
          <a:blip r:embed="rId4"/>
          <a:stretch>
            <a:fillRect/>
          </a:stretch>
        </p:blipFill>
        <p:spPr>
          <a:xfrm>
            <a:off x="5608774" y="4069316"/>
            <a:ext cx="6893173" cy="1765843"/>
          </a:xfrm>
          <a:prstGeom prst="rect">
            <a:avLst/>
          </a:prstGeom>
        </p:spPr>
      </p:pic>
    </p:spTree>
    <p:extLst>
      <p:ext uri="{BB962C8B-B14F-4D97-AF65-F5344CB8AC3E}">
        <p14:creationId xmlns:p14="http://schemas.microsoft.com/office/powerpoint/2010/main" val="395767739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grpSp>
        <p:nvGrpSpPr>
          <p:cNvPr id="53" name="Group 38"/>
          <p:cNvGrpSpPr/>
          <p:nvPr/>
        </p:nvGrpSpPr>
        <p:grpSpPr>
          <a:xfrm flipV="1">
            <a:off x="10224749" y="5817862"/>
            <a:ext cx="1097982" cy="112096"/>
            <a:chOff x="5548426" y="3343939"/>
            <a:chExt cx="833173" cy="85061"/>
          </a:xfrm>
          <a:solidFill>
            <a:srgbClr val="87B6E0"/>
          </a:solidFill>
        </p:grpSpPr>
        <p:sp>
          <p:nvSpPr>
            <p:cNvPr id="54" name="Oval 31"/>
            <p:cNvSpPr/>
            <p:nvPr/>
          </p:nvSpPr>
          <p:spPr>
            <a:xfrm>
              <a:off x="5548426"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5" name="Oval 32"/>
            <p:cNvSpPr/>
            <p:nvPr/>
          </p:nvSpPr>
          <p:spPr>
            <a:xfrm>
              <a:off x="5698049"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6"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7" name="Oval 34"/>
            <p:cNvSpPr/>
            <p:nvPr/>
          </p:nvSpPr>
          <p:spPr>
            <a:xfrm>
              <a:off x="5997294"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8" name="Oval 35"/>
            <p:cNvSpPr/>
            <p:nvPr/>
          </p:nvSpPr>
          <p:spPr>
            <a:xfrm>
              <a:off x="6146917"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9" name="Oval 36"/>
            <p:cNvSpPr/>
            <p:nvPr/>
          </p:nvSpPr>
          <p:spPr>
            <a:xfrm>
              <a:off x="6296538"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grpSp>
      <p:sp>
        <p:nvSpPr>
          <p:cNvPr id="24" name="等腰三角形 10">
            <a:extLst>
              <a:ext uri="{FF2B5EF4-FFF2-40B4-BE49-F238E27FC236}">
                <a16:creationId xmlns:a16="http://schemas.microsoft.com/office/drawing/2014/main" xmlns="" id="{DE1ACB12-CFD9-D442-B2BB-2C164E9C0F45}"/>
              </a:ext>
            </a:extLst>
          </p:cNvPr>
          <p:cNvSpPr/>
          <p:nvPr/>
        </p:nvSpPr>
        <p:spPr>
          <a:xfrm flipV="1">
            <a:off x="5708983" y="2290762"/>
            <a:ext cx="359478" cy="376349"/>
          </a:xfrm>
          <a:prstGeom prst="triangle">
            <a:avLst>
              <a:gd name="adj" fmla="val 58621"/>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5" name="矩形 13">
            <a:extLst>
              <a:ext uri="{FF2B5EF4-FFF2-40B4-BE49-F238E27FC236}">
                <a16:creationId xmlns:a16="http://schemas.microsoft.com/office/drawing/2014/main" xmlns="" id="{5F26A5BC-4D43-A74F-B115-76D7ED1F6B36}"/>
              </a:ext>
            </a:extLst>
          </p:cNvPr>
          <p:cNvSpPr/>
          <p:nvPr/>
        </p:nvSpPr>
        <p:spPr>
          <a:xfrm>
            <a:off x="3632037" y="2695685"/>
            <a:ext cx="296279" cy="635793"/>
          </a:xfrm>
          <a:prstGeom prst="rect">
            <a:avLst/>
          </a:prstGeom>
          <a:solidFill>
            <a:srgbClr val="87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6" name="矩形 12">
            <a:extLst>
              <a:ext uri="{FF2B5EF4-FFF2-40B4-BE49-F238E27FC236}">
                <a16:creationId xmlns:a16="http://schemas.microsoft.com/office/drawing/2014/main" xmlns="" id="{7BE51052-C291-9645-A755-D6A34F77304A}"/>
              </a:ext>
            </a:extLst>
          </p:cNvPr>
          <p:cNvSpPr/>
          <p:nvPr/>
        </p:nvSpPr>
        <p:spPr>
          <a:xfrm>
            <a:off x="6779928" y="3046449"/>
            <a:ext cx="703365" cy="279295"/>
          </a:xfrm>
          <a:prstGeom prst="rect">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9" name="矩形 9">
            <a:extLst>
              <a:ext uri="{FF2B5EF4-FFF2-40B4-BE49-F238E27FC236}">
                <a16:creationId xmlns:a16="http://schemas.microsoft.com/office/drawing/2014/main" xmlns="" id="{36913DCE-047B-1D43-93D8-FFC25BD26207}"/>
              </a:ext>
            </a:extLst>
          </p:cNvPr>
          <p:cNvSpPr/>
          <p:nvPr/>
        </p:nvSpPr>
        <p:spPr>
          <a:xfrm>
            <a:off x="3142001" y="2344397"/>
            <a:ext cx="638175" cy="269081"/>
          </a:xfrm>
          <a:prstGeom prst="rect">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7" name="Title 1">
            <a:extLst>
              <a:ext uri="{FF2B5EF4-FFF2-40B4-BE49-F238E27FC236}">
                <a16:creationId xmlns:a16="http://schemas.microsoft.com/office/drawing/2014/main" xmlns="" id="{E6103F33-26CE-494B-9DF9-10568A466474}"/>
              </a:ext>
            </a:extLst>
          </p:cNvPr>
          <p:cNvSpPr txBox="1">
            <a:spLocks/>
          </p:cNvSpPr>
          <p:nvPr/>
        </p:nvSpPr>
        <p:spPr>
          <a:xfrm>
            <a:off x="2025244" y="2418084"/>
            <a:ext cx="8139924" cy="1538868"/>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8800" b="1" dirty="0">
                <a:solidFill>
                  <a:schemeClr val="tx2">
                    <a:lumMod val="50000"/>
                  </a:schemeClr>
                </a:solidFill>
                <a:latin typeface="Source Han Sans CN Heavy" panose="020B0500000000000000" pitchFamily="34" charset="-128"/>
                <a:ea typeface="Source Han Sans CN Heavy" panose="020B0500000000000000" pitchFamily="34" charset="-128"/>
              </a:rPr>
              <a:t>Thank You</a:t>
            </a:r>
            <a:endParaRPr lang="id-ID" sz="8800" b="1" dirty="0">
              <a:solidFill>
                <a:schemeClr val="tx2">
                  <a:lumMod val="50000"/>
                </a:schemeClr>
              </a:solidFill>
              <a:latin typeface="Source Han Sans CN Heavy" panose="020B0500000000000000" pitchFamily="34" charset="-128"/>
              <a:ea typeface="Source Han Sans CN Heavy" panose="020B0500000000000000" pitchFamily="34" charset="-128"/>
            </a:endParaRPr>
          </a:p>
        </p:txBody>
      </p:sp>
      <p:pic>
        <p:nvPicPr>
          <p:cNvPr id="28" name="图片 4">
            <a:extLst>
              <a:ext uri="{FF2B5EF4-FFF2-40B4-BE49-F238E27FC236}">
                <a16:creationId xmlns:a16="http://schemas.microsoft.com/office/drawing/2014/main" xmlns="" id="{AC69A14E-355E-3E4E-B314-03A8AFF6A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354" y="2286084"/>
            <a:ext cx="693489" cy="546168"/>
          </a:xfrm>
          <a:prstGeom prst="rect">
            <a:avLst/>
          </a:prstGeom>
        </p:spPr>
      </p:pic>
      <p:pic>
        <p:nvPicPr>
          <p:cNvPr id="2" name="Picture 1">
            <a:extLst>
              <a:ext uri="{FF2B5EF4-FFF2-40B4-BE49-F238E27FC236}">
                <a16:creationId xmlns:a16="http://schemas.microsoft.com/office/drawing/2014/main" xmlns="" id="{222C68CE-EFDA-4C6A-ADBC-805C9D4EA4A4}"/>
              </a:ext>
            </a:extLst>
          </p:cNvPr>
          <p:cNvPicPr>
            <a:picLocks noChangeAspect="1"/>
          </p:cNvPicPr>
          <p:nvPr/>
        </p:nvPicPr>
        <p:blipFill>
          <a:blip r:embed="rId5"/>
          <a:stretch>
            <a:fillRect/>
          </a:stretch>
        </p:blipFill>
        <p:spPr>
          <a:xfrm>
            <a:off x="2702020" y="4017515"/>
            <a:ext cx="7206097" cy="859611"/>
          </a:xfrm>
          <a:prstGeom prst="rect">
            <a:avLst/>
          </a:prstGeom>
        </p:spPr>
      </p:pic>
    </p:spTree>
    <p:extLst>
      <p:ext uri="{BB962C8B-B14F-4D97-AF65-F5344CB8AC3E}">
        <p14:creationId xmlns:p14="http://schemas.microsoft.com/office/powerpoint/2010/main" val="3892404250"/>
      </p:ext>
    </p:extLst>
  </p:cSld>
  <p:clrMapOvr>
    <a:masterClrMapping/>
  </p:clrMapOvr>
  <p:transition spd="slow" advClick="0"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750"/>
                                        <p:tgtEl>
                                          <p:spTgt spid="37"/>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750"/>
                                        <p:tgtEl>
                                          <p:spTgt spid="53"/>
                                        </p:tgtEl>
                                      </p:cBhvr>
                                    </p:animEffect>
                                    <p:anim calcmode="lin" valueType="num">
                                      <p:cBhvr>
                                        <p:cTn id="12" dur="750" fill="hold"/>
                                        <p:tgtEl>
                                          <p:spTgt spid="53"/>
                                        </p:tgtEl>
                                        <p:attrNameLst>
                                          <p:attrName>ppt_x</p:attrName>
                                        </p:attrNameLst>
                                      </p:cBhvr>
                                      <p:tavLst>
                                        <p:tav tm="0">
                                          <p:val>
                                            <p:strVal val="#ppt_x"/>
                                          </p:val>
                                        </p:tav>
                                        <p:tav tm="100000">
                                          <p:val>
                                            <p:strVal val="#ppt_x"/>
                                          </p:val>
                                        </p:tav>
                                      </p:tavLst>
                                    </p:anim>
                                    <p:anim calcmode="lin" valueType="num">
                                      <p:cBhvr>
                                        <p:cTn id="13"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3AD2F03-FDC1-4893-B23F-08BC4E4388EA}"/>
              </a:ext>
            </a:extLst>
          </p:cNvPr>
          <p:cNvPicPr>
            <a:picLocks noChangeAspect="1"/>
          </p:cNvPicPr>
          <p:nvPr/>
        </p:nvPicPr>
        <p:blipFill>
          <a:blip r:embed="rId2"/>
          <a:stretch>
            <a:fillRect/>
          </a:stretch>
        </p:blipFill>
        <p:spPr>
          <a:xfrm>
            <a:off x="-1" y="0"/>
            <a:ext cx="12200777" cy="6859588"/>
          </a:xfrm>
          <a:prstGeom prst="rect">
            <a:avLst/>
          </a:prstGeom>
        </p:spPr>
      </p:pic>
    </p:spTree>
    <p:extLst>
      <p:ext uri="{BB962C8B-B14F-4D97-AF65-F5344CB8AC3E}">
        <p14:creationId xmlns:p14="http://schemas.microsoft.com/office/powerpoint/2010/main" val="32781943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58055" y="4115318"/>
            <a:ext cx="624684" cy="600549"/>
            <a:chOff x="2215144" y="982844"/>
            <a:chExt cx="1120898" cy="842780"/>
          </a:xfrm>
          <a:solidFill>
            <a:srgbClr val="EFA292"/>
          </a:solidFill>
        </p:grpSpPr>
        <p:sp>
          <p:nvSpPr>
            <p:cNvPr id="7" name="平行四边形 6"/>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8"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02</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9" name="组合 8"/>
          <p:cNvGrpSpPr/>
          <p:nvPr/>
        </p:nvGrpSpPr>
        <p:grpSpPr>
          <a:xfrm>
            <a:off x="1258055" y="3104327"/>
            <a:ext cx="624684" cy="600549"/>
            <a:chOff x="2215144" y="982844"/>
            <a:chExt cx="1120898" cy="842780"/>
          </a:xfrm>
          <a:solidFill>
            <a:srgbClr val="87B6E0"/>
          </a:solidFill>
        </p:grpSpPr>
        <p:sp>
          <p:nvSpPr>
            <p:cNvPr id="10" name="平行四边形 9"/>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1"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01</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12" name="组合 11"/>
          <p:cNvGrpSpPr/>
          <p:nvPr/>
        </p:nvGrpSpPr>
        <p:grpSpPr>
          <a:xfrm>
            <a:off x="1258055" y="5325088"/>
            <a:ext cx="624684" cy="600549"/>
            <a:chOff x="2215144" y="982844"/>
            <a:chExt cx="1120898" cy="842780"/>
          </a:xfrm>
          <a:solidFill>
            <a:srgbClr val="B6CF8D"/>
          </a:solidFill>
        </p:grpSpPr>
        <p:sp>
          <p:nvSpPr>
            <p:cNvPr id="13" name="平行四边形 12"/>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4"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03</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sp>
        <p:nvSpPr>
          <p:cNvPr id="28" name="梯形 27"/>
          <p:cNvSpPr/>
          <p:nvPr/>
        </p:nvSpPr>
        <p:spPr>
          <a:xfrm rot="10800000">
            <a:off x="3906842" y="1046009"/>
            <a:ext cx="3421208" cy="126569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pic>
        <p:nvPicPr>
          <p:cNvPr id="2" name="Picture 1">
            <a:extLst>
              <a:ext uri="{FF2B5EF4-FFF2-40B4-BE49-F238E27FC236}">
                <a16:creationId xmlns:a16="http://schemas.microsoft.com/office/drawing/2014/main" xmlns="" id="{A93578CD-DA59-413C-B8FE-4B0C14A6A097}"/>
              </a:ext>
            </a:extLst>
          </p:cNvPr>
          <p:cNvPicPr>
            <a:picLocks noChangeAspect="1"/>
          </p:cNvPicPr>
          <p:nvPr/>
        </p:nvPicPr>
        <p:blipFill>
          <a:blip r:embed="rId3"/>
          <a:stretch>
            <a:fillRect/>
          </a:stretch>
        </p:blipFill>
        <p:spPr>
          <a:xfrm>
            <a:off x="3709233" y="915445"/>
            <a:ext cx="3816427" cy="1926503"/>
          </a:xfrm>
          <a:prstGeom prst="rect">
            <a:avLst/>
          </a:prstGeom>
        </p:spPr>
      </p:pic>
      <p:pic>
        <p:nvPicPr>
          <p:cNvPr id="3" name="Picture 2">
            <a:extLst>
              <a:ext uri="{FF2B5EF4-FFF2-40B4-BE49-F238E27FC236}">
                <a16:creationId xmlns:a16="http://schemas.microsoft.com/office/drawing/2014/main" xmlns="" id="{667B3297-92E6-4246-9649-4CBE8980C7B0}"/>
              </a:ext>
            </a:extLst>
          </p:cNvPr>
          <p:cNvPicPr>
            <a:picLocks noChangeAspect="1"/>
          </p:cNvPicPr>
          <p:nvPr/>
        </p:nvPicPr>
        <p:blipFill>
          <a:blip r:embed="rId4"/>
          <a:stretch>
            <a:fillRect/>
          </a:stretch>
        </p:blipFill>
        <p:spPr>
          <a:xfrm>
            <a:off x="1949566" y="2981699"/>
            <a:ext cx="8291279" cy="896190"/>
          </a:xfrm>
          <a:prstGeom prst="rect">
            <a:avLst/>
          </a:prstGeom>
        </p:spPr>
      </p:pic>
      <p:pic>
        <p:nvPicPr>
          <p:cNvPr id="4" name="Picture 3">
            <a:extLst>
              <a:ext uri="{FF2B5EF4-FFF2-40B4-BE49-F238E27FC236}">
                <a16:creationId xmlns:a16="http://schemas.microsoft.com/office/drawing/2014/main" xmlns="" id="{1741BC88-3EE3-4159-9C7E-2DC1536C5290}"/>
              </a:ext>
            </a:extLst>
          </p:cNvPr>
          <p:cNvPicPr>
            <a:picLocks noChangeAspect="1"/>
          </p:cNvPicPr>
          <p:nvPr/>
        </p:nvPicPr>
        <p:blipFill>
          <a:blip r:embed="rId5"/>
          <a:stretch>
            <a:fillRect/>
          </a:stretch>
        </p:blipFill>
        <p:spPr>
          <a:xfrm>
            <a:off x="1974519" y="4053490"/>
            <a:ext cx="8291279" cy="859611"/>
          </a:xfrm>
          <a:prstGeom prst="rect">
            <a:avLst/>
          </a:prstGeom>
        </p:spPr>
      </p:pic>
      <p:pic>
        <p:nvPicPr>
          <p:cNvPr id="5" name="Picture 4">
            <a:extLst>
              <a:ext uri="{FF2B5EF4-FFF2-40B4-BE49-F238E27FC236}">
                <a16:creationId xmlns:a16="http://schemas.microsoft.com/office/drawing/2014/main" xmlns="" id="{D48A610B-82AA-46B1-8795-446B8A721C77}"/>
              </a:ext>
            </a:extLst>
          </p:cNvPr>
          <p:cNvPicPr>
            <a:picLocks noChangeAspect="1"/>
          </p:cNvPicPr>
          <p:nvPr/>
        </p:nvPicPr>
        <p:blipFill>
          <a:blip r:embed="rId6"/>
          <a:stretch>
            <a:fillRect/>
          </a:stretch>
        </p:blipFill>
        <p:spPr>
          <a:xfrm>
            <a:off x="1981182" y="5138131"/>
            <a:ext cx="8291279" cy="1347333"/>
          </a:xfrm>
          <a:prstGeom prst="rect">
            <a:avLst/>
          </a:prstGeom>
        </p:spPr>
      </p:pic>
    </p:spTree>
    <p:extLst>
      <p:ext uri="{BB962C8B-B14F-4D97-AF65-F5344CB8AC3E}">
        <p14:creationId xmlns:p14="http://schemas.microsoft.com/office/powerpoint/2010/main" val="804804066"/>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loud 36">
            <a:extLst>
              <a:ext uri="{FF2B5EF4-FFF2-40B4-BE49-F238E27FC236}">
                <a16:creationId xmlns:a16="http://schemas.microsoft.com/office/drawing/2014/main" xmlns="" id="{76EFCED3-2F58-45F7-9A90-0A858BE2554A}"/>
              </a:ext>
            </a:extLst>
          </p:cNvPr>
          <p:cNvSpPr/>
          <p:nvPr/>
        </p:nvSpPr>
        <p:spPr>
          <a:xfrm>
            <a:off x="2665300" y="1920847"/>
            <a:ext cx="4270409" cy="2638534"/>
          </a:xfrm>
          <a:prstGeom prst="cloud">
            <a:avLst/>
          </a:prstGeom>
          <a:solidFill>
            <a:schemeClr val="accent2">
              <a:lumMod val="60000"/>
              <a:lumOff val="40000"/>
            </a:schemeClr>
          </a:solidFill>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a:latin typeface="Tahoma" panose="020B0604030504040204" pitchFamily="34" charset="0"/>
                <a:ea typeface="Tahoma" panose="020B0604030504040204" pitchFamily="34" charset="0"/>
                <a:cs typeface="Tahoma" panose="020B0604030504040204" pitchFamily="34" charset="0"/>
              </a:rPr>
              <a:t>Xác định yêu cầu của đề bài</a:t>
            </a:r>
          </a:p>
        </p:txBody>
      </p:sp>
      <p:pic>
        <p:nvPicPr>
          <p:cNvPr id="38" name="Picture 13">
            <a:extLst>
              <a:ext uri="{FF2B5EF4-FFF2-40B4-BE49-F238E27FC236}">
                <a16:creationId xmlns:a16="http://schemas.microsoft.com/office/drawing/2014/main" xmlns="" id="{825F8254-E7F4-4663-A8B7-49857921F6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7077057" y="2131945"/>
            <a:ext cx="3106674" cy="4114800"/>
          </a:xfrm>
          <a:prstGeom prst="rect">
            <a:avLst/>
          </a:prstGeom>
        </p:spPr>
      </p:pic>
    </p:spTree>
    <p:extLst>
      <p:ext uri="{BB962C8B-B14F-4D97-AF65-F5344CB8AC3E}">
        <p14:creationId xmlns:p14="http://schemas.microsoft.com/office/powerpoint/2010/main" val="473594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xmlns=""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4397528" y="748321"/>
            <a:ext cx="5241148" cy="2587366"/>
          </a:xfrm>
          <a:prstGeom prst="rect">
            <a:avLst/>
          </a:prstGeom>
        </p:spPr>
      </p:pic>
      <p:pic>
        <p:nvPicPr>
          <p:cNvPr id="3" name="Picture 13">
            <a:extLst>
              <a:ext uri="{FF2B5EF4-FFF2-40B4-BE49-F238E27FC236}">
                <a16:creationId xmlns:a16="http://schemas.microsoft.com/office/drawing/2014/main" xmlns=""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6257" y="2042004"/>
            <a:ext cx="3106674" cy="4114800"/>
          </a:xfrm>
          <a:prstGeom prst="rect">
            <a:avLst/>
          </a:prstGeom>
        </p:spPr>
      </p:pic>
      <p:sp>
        <p:nvSpPr>
          <p:cNvPr id="4" name="Rectangle 3">
            <a:extLst>
              <a:ext uri="{FF2B5EF4-FFF2-40B4-BE49-F238E27FC236}">
                <a16:creationId xmlns:a16="http://schemas.microsoft.com/office/drawing/2014/main" xmlns=""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Đối tượng được tả là ai?</a:t>
            </a:r>
            <a:endParaRPr lang="en-US" sz="48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181073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D55A19D-297C-4231-AD1F-08EF9B4AA8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BAB6C56-3D38-4923-996E-BD474BBB91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20CD21DB-082D-417D-A5AB-FC838AF9D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Graphic 212">
            <a:extLst>
              <a:ext uri="{FF2B5EF4-FFF2-40B4-BE49-F238E27FC236}">
                <a16:creationId xmlns:a16="http://schemas.microsoft.com/office/drawing/2014/main" xmlns="" id="{7BD8AB83-2763-4392-B4B9-049CDF1F6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xmlns="" id="{480F071C-C35C-4CE1-8EE5-8ED96E2F4E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xmlns="" id="{CD97FAB4-59E0-4E65-B50B-867B14D2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xmlns="" id="{0D578F4B-2751-4FC2-8853-FAC5C5913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TIỂU SỬ TỔNG HỢP] CA SĨ NOO PHƯỚC THỊNH">
            <a:extLst>
              <a:ext uri="{FF2B5EF4-FFF2-40B4-BE49-F238E27FC236}">
                <a16:creationId xmlns:a16="http://schemas.microsoft.com/office/drawing/2014/main" xmlns="" id="{6BE72F1F-C717-48DD-B82D-08245B787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381" y="1390522"/>
            <a:ext cx="8756136" cy="492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808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xmlns="" id="{ED55A19D-297C-4231-AD1F-08EF9B4AA8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BAB6C56-3D38-4923-996E-BD474BBB91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20CD21DB-082D-417D-A5AB-FC838AF9D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ành Lộc – Người nghệ sĩ chân chính">
            <a:extLst>
              <a:ext uri="{FF2B5EF4-FFF2-40B4-BE49-F238E27FC236}">
                <a16:creationId xmlns:a16="http://schemas.microsoft.com/office/drawing/2014/main" xmlns="" id="{EED0AA08-5740-4432-BFFE-1AEDAC385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701"/>
          <a:stretch/>
        </p:blipFill>
        <p:spPr bwMode="auto">
          <a:xfrm>
            <a:off x="1280500" y="677824"/>
            <a:ext cx="9629412" cy="541850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7" name="Graphic 212">
            <a:extLst>
              <a:ext uri="{FF2B5EF4-FFF2-40B4-BE49-F238E27FC236}">
                <a16:creationId xmlns:a16="http://schemas.microsoft.com/office/drawing/2014/main" xmlns="" id="{7BD8AB83-2763-4392-B4B9-049CDF1F6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xmlns="" id="{480F071C-C35C-4CE1-8EE5-8ED96E2F4E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xmlns="" id="{CD97FAB4-59E0-4E65-B50B-867B14D2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xmlns="" id="{0D578F4B-2751-4FC2-8853-FAC5C5913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328080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D55A19D-297C-4231-AD1F-08EF9B4AA8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BAB6C56-3D38-4923-996E-BD474BBB91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20CD21DB-082D-417D-A5AB-FC838AF9D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ranh chuyện: Tấm Cám - Thư viện mầm non">
            <a:extLst>
              <a:ext uri="{FF2B5EF4-FFF2-40B4-BE49-F238E27FC236}">
                <a16:creationId xmlns:a16="http://schemas.microsoft.com/office/drawing/2014/main" xmlns="" id="{EC3671FC-5671-48E9-BF56-C0863660AD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62" r="2" b="13586"/>
          <a:stretch/>
        </p:blipFill>
        <p:spPr bwMode="auto">
          <a:xfrm>
            <a:off x="1280500" y="677824"/>
            <a:ext cx="9629412" cy="541850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7" name="Graphic 212">
            <a:extLst>
              <a:ext uri="{FF2B5EF4-FFF2-40B4-BE49-F238E27FC236}">
                <a16:creationId xmlns:a16="http://schemas.microsoft.com/office/drawing/2014/main" xmlns="" id="{7BD8AB83-2763-4392-B4B9-049CDF1F6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xmlns="" id="{480F071C-C35C-4CE1-8EE5-8ED96E2F4E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xmlns="" id="{CD97FAB4-59E0-4E65-B50B-867B14D2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xmlns="" id="{0D578F4B-2751-4FC2-8853-FAC5C5913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9165644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5317</TotalTime>
  <Words>641</Words>
  <Application>Microsoft Office PowerPoint</Application>
  <PresentationFormat>Custom</PresentationFormat>
  <Paragraphs>79</Paragraphs>
  <Slides>26</Slides>
  <Notes>6</Notes>
  <HiddenSlides>0</HiddenSlides>
  <MMClips>0</MMClips>
  <ScaleCrop>false</ScaleCrop>
  <HeadingPairs>
    <vt:vector size="4" baseType="variant">
      <vt:variant>
        <vt:lpstr>Theme</vt:lpstr>
      </vt:variant>
      <vt:variant>
        <vt:i4>10</vt:i4>
      </vt:variant>
      <vt:variant>
        <vt:lpstr>Slide Titles</vt:lpstr>
      </vt:variant>
      <vt:variant>
        <vt:i4>26</vt:i4>
      </vt:variant>
    </vt:vector>
  </HeadingPairs>
  <TitlesOfParts>
    <vt:vector size="36" baseType="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ACER</cp:lastModifiedBy>
  <cp:revision>3064</cp:revision>
  <dcterms:created xsi:type="dcterms:W3CDTF">2015-12-01T09:06:39Z</dcterms:created>
  <dcterms:modified xsi:type="dcterms:W3CDTF">2024-01-24T03:16:58Z</dcterms:modified>
</cp:coreProperties>
</file>