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Lst>
  <p:notesMasterIdLst>
    <p:notesMasterId r:id="rId15"/>
  </p:notesMasterIdLst>
  <p:sldIdLst>
    <p:sldId id="256" r:id="rId2"/>
    <p:sldId id="350" r:id="rId3"/>
    <p:sldId id="368" r:id="rId4"/>
    <p:sldId id="344" r:id="rId5"/>
    <p:sldId id="369" r:id="rId6"/>
    <p:sldId id="388" r:id="rId7"/>
    <p:sldId id="381" r:id="rId8"/>
    <p:sldId id="375" r:id="rId9"/>
    <p:sldId id="376" r:id="rId10"/>
    <p:sldId id="384" r:id="rId11"/>
    <p:sldId id="383" r:id="rId12"/>
    <p:sldId id="385" r:id="rId13"/>
    <p:sldId id="261"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4626"/>
  </p:normalViewPr>
  <p:slideViewPr>
    <p:cSldViewPr snapToGrid="0">
      <p:cViewPr varScale="1">
        <p:scale>
          <a:sx n="75" d="100"/>
          <a:sy n="75" d="100"/>
        </p:scale>
        <p:origin x="7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205EC7CA-7516-448A-133F-6D98A51E2E43}"/>
              </a:ext>
            </a:extLst>
          </p:cNvPr>
          <p:cNvPicPr>
            <a:picLocks noChangeAspect="1"/>
          </p:cNvPicPr>
          <p:nvPr userDrawn="1"/>
        </p:nvPicPr>
        <p:blipFill>
          <a:blip r:embed="rId9"/>
          <a:stretch>
            <a:fillRect/>
          </a:stretch>
        </p:blipFill>
        <p:spPr>
          <a:xfrm>
            <a:off x="-1432560" y="0"/>
            <a:ext cx="1184612" cy="118461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59" r:id="rId4"/>
    <p:sldLayoutId id="2147483688" r:id="rId5"/>
    <p:sldLayoutId id="2147483693" r:id="rId6"/>
    <p:sldLayoutId id="214748369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5238421" y="172176"/>
            <a:ext cx="2644949" cy="415237"/>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3265777" y="1208021"/>
            <a:ext cx="6090432" cy="1731414"/>
          </a:xfrm>
          <a:prstGeom prst="rect">
            <a:avLst/>
          </a:prstGeom>
        </p:spPr>
      </p:pic>
      <p:pic>
        <p:nvPicPr>
          <p:cNvPr id="17" name="Picture 16" descr="A round pink label with white text and a black background&#10;&#10;Description automatically generated">
            <a:extLst>
              <a:ext uri="{FF2B5EF4-FFF2-40B4-BE49-F238E27FC236}">
                <a16:creationId xmlns:a16="http://schemas.microsoft.com/office/drawing/2014/main" id="{5DF65F21-C57D-5292-33B2-475C7F3715E8}"/>
              </a:ext>
            </a:extLst>
          </p:cNvPr>
          <p:cNvPicPr>
            <a:picLocks noChangeAspect="1"/>
          </p:cNvPicPr>
          <p:nvPr/>
        </p:nvPicPr>
        <p:blipFill>
          <a:blip r:embed="rId7"/>
          <a:stretch>
            <a:fillRect/>
          </a:stretch>
        </p:blipFill>
        <p:spPr>
          <a:xfrm>
            <a:off x="1175468" y="3840480"/>
            <a:ext cx="1184612" cy="1184612"/>
          </a:xfrm>
          <a:prstGeom prst="rect">
            <a:avLst/>
          </a:prstGeom>
        </p:spPr>
      </p:pic>
      <p:pic>
        <p:nvPicPr>
          <p:cNvPr id="4" name="Picture 3">
            <a:extLst>
              <a:ext uri="{FF2B5EF4-FFF2-40B4-BE49-F238E27FC236}">
                <a16:creationId xmlns:a16="http://schemas.microsoft.com/office/drawing/2014/main" id="{4641117D-2B2E-125F-6B2A-C4995FBF0E51}"/>
              </a:ext>
            </a:extLst>
          </p:cNvPr>
          <p:cNvPicPr>
            <a:picLocks noChangeAspect="1"/>
          </p:cNvPicPr>
          <p:nvPr/>
        </p:nvPicPr>
        <p:blipFill>
          <a:blip r:embed="rId8"/>
          <a:stretch>
            <a:fillRect/>
          </a:stretch>
        </p:blipFill>
        <p:spPr>
          <a:xfrm>
            <a:off x="5373428" y="2691786"/>
            <a:ext cx="2005758" cy="75597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0F8DEE8-80D8-11AE-AD84-69E0C6BFD907}"/>
              </a:ext>
            </a:extLst>
          </p:cNvPr>
          <p:cNvPicPr>
            <a:picLocks noChangeAspect="1"/>
          </p:cNvPicPr>
          <p:nvPr/>
        </p:nvPicPr>
        <p:blipFill>
          <a:blip r:embed="rId2"/>
          <a:stretch>
            <a:fillRect/>
          </a:stretch>
        </p:blipFill>
        <p:spPr>
          <a:xfrm>
            <a:off x="458946" y="0"/>
            <a:ext cx="8226107" cy="5143500"/>
          </a:xfrm>
          <a:prstGeom prst="rect">
            <a:avLst/>
          </a:prstGeom>
        </p:spPr>
      </p:pic>
    </p:spTree>
    <p:extLst>
      <p:ext uri="{BB962C8B-B14F-4D97-AF65-F5344CB8AC3E}">
        <p14:creationId xmlns:p14="http://schemas.microsoft.com/office/powerpoint/2010/main" val="2092994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4" y="1178560"/>
            <a:ext cx="6663194" cy="2246769"/>
          </a:xfrm>
          <a:prstGeom prst="rect">
            <a:avLst/>
          </a:prstGeom>
          <a:noFill/>
        </p:spPr>
        <p:txBody>
          <a:bodyPr wrap="square" rtlCol="0">
            <a:spAutoFit/>
          </a:bodyPr>
          <a:lstStyle/>
          <a:p>
            <a:pPr lvl="0" algn="ctr"/>
            <a:r>
              <a:rPr lang="en-US" sz="2800" b="1" dirty="0">
                <a:solidFill>
                  <a:srgbClr val="002060"/>
                </a:solidFill>
                <a:latin typeface="Cambria" panose="02040503050406030204" pitchFamily="18" charset="0"/>
                <a:ea typeface="Cambria" panose="02040503050406030204" pitchFamily="18" charset="0"/>
              </a:rPr>
              <a:t>S</a:t>
            </a:r>
            <a:r>
              <a:rPr lang="vi-VN" sz="2800" b="1" dirty="0">
                <a:solidFill>
                  <a:srgbClr val="002060"/>
                </a:solidFill>
                <a:latin typeface="Cambria" panose="02040503050406030204" pitchFamily="18" charset="0"/>
                <a:ea typeface="Cambria" panose="02040503050406030204" pitchFamily="18" charset="0"/>
              </a:rPr>
              <a:t>inh thời, Chu Văn An luôn luôn được dân chúng ca ngợi về phẩm chất thanh cao tuyệt vời của ông. Ông được tôn là Vạn thế sư biểu, nghĩa là người thầy chuẩn mực của Việt Nam muôn đời.</a:t>
            </a:r>
            <a:endParaRPr kumimoji="0" lang="en-US" sz="2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41963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F81A3E0-5A16-21CC-A013-9354B479D9D6}"/>
              </a:ext>
            </a:extLst>
          </p:cNvPr>
          <p:cNvPicPr>
            <a:picLocks noChangeAspect="1"/>
          </p:cNvPicPr>
          <p:nvPr/>
        </p:nvPicPr>
        <p:blipFill>
          <a:blip r:embed="rId2"/>
          <a:stretch>
            <a:fillRect/>
          </a:stretch>
        </p:blipFill>
        <p:spPr>
          <a:xfrm>
            <a:off x="1424533" y="67733"/>
            <a:ext cx="6261067" cy="5143500"/>
          </a:xfrm>
          <a:prstGeom prst="rect">
            <a:avLst/>
          </a:prstGeom>
        </p:spPr>
      </p:pic>
    </p:spTree>
    <p:extLst>
      <p:ext uri="{BB962C8B-B14F-4D97-AF65-F5344CB8AC3E}">
        <p14:creationId xmlns:p14="http://schemas.microsoft.com/office/powerpoint/2010/main" val="1774127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E8B847BA-6CB9-CB9C-9B40-142E75A753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5458" y="2766386"/>
            <a:ext cx="3490574" cy="2275337"/>
          </a:xfrm>
          <a:prstGeom prst="rect">
            <a:avLst/>
          </a:prstGeom>
        </p:spPr>
      </p:pic>
      <p:pic>
        <p:nvPicPr>
          <p:cNvPr id="7" name="Picture 6">
            <a:extLst>
              <a:ext uri="{FF2B5EF4-FFF2-40B4-BE49-F238E27FC236}">
                <a16:creationId xmlns:a16="http://schemas.microsoft.com/office/drawing/2014/main" id="{DEDADD4C-6728-9A6B-D170-B0EC698FF418}"/>
              </a:ext>
            </a:extLst>
          </p:cNvPr>
          <p:cNvPicPr>
            <a:picLocks noChangeAspect="1"/>
          </p:cNvPicPr>
          <p:nvPr/>
        </p:nvPicPr>
        <p:blipFill>
          <a:blip r:embed="rId5"/>
          <a:srcRect l="21824" t="1" r="20932" b="-7732"/>
          <a:stretch/>
        </p:blipFill>
        <p:spPr>
          <a:xfrm>
            <a:off x="257968" y="101777"/>
            <a:ext cx="7315518" cy="331270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Tree>
    <p:extLst>
      <p:ext uri="{BB962C8B-B14F-4D97-AF65-F5344CB8AC3E}">
        <p14:creationId xmlns:p14="http://schemas.microsoft.com/office/powerpoint/2010/main" val="240881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7">
            <a:extLst>
              <a:ext uri="{FF2B5EF4-FFF2-40B4-BE49-F238E27FC236}">
                <a16:creationId xmlns:a16="http://schemas.microsoft.com/office/drawing/2014/main" id="{628E720D-985F-84A0-702E-38B4A0DC659E}"/>
              </a:ext>
            </a:extLst>
          </p:cNvPr>
          <p:cNvSpPr/>
          <p:nvPr/>
        </p:nvSpPr>
        <p:spPr>
          <a:xfrm>
            <a:off x="259883" y="135467"/>
            <a:ext cx="8884117" cy="486967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1026" name="Picture 2" descr="Chương VII: Họ Đoàn Việt Nam dưới triều Trần (1225 – 1400) - Họ Đoàn Hà Nội">
            <a:extLst>
              <a:ext uri="{FF2B5EF4-FFF2-40B4-BE49-F238E27FC236}">
                <a16:creationId xmlns:a16="http://schemas.microsoft.com/office/drawing/2014/main" id="{54805108-5906-5BDD-FD7F-D1936E418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278"/>
            <a:ext cx="9113434" cy="5005221"/>
          </a:xfrm>
          <a:prstGeom prst="rect">
            <a:avLst/>
          </a:prstGeom>
          <a:noFill/>
          <a:extLst>
            <a:ext uri="{909E8E84-426E-40DD-AFC4-6F175D3DCCD1}">
              <a14:hiddenFill xmlns:a14="http://schemas.microsoft.com/office/drawing/2010/main">
                <a:solidFill>
                  <a:srgbClr val="FFFFFF"/>
                </a:solidFill>
              </a14:hiddenFill>
            </a:ext>
          </a:extLst>
        </p:spPr>
      </p:pic>
      <p:sp>
        <p:nvSpPr>
          <p:cNvPr id="3" name="圆角矩形 17">
            <a:extLst>
              <a:ext uri="{FF2B5EF4-FFF2-40B4-BE49-F238E27FC236}">
                <a16:creationId xmlns:a16="http://schemas.microsoft.com/office/drawing/2014/main" id="{179C29C0-44E6-247A-2D08-CF559E7785B7}"/>
              </a:ext>
            </a:extLst>
          </p:cNvPr>
          <p:cNvSpPr/>
          <p:nvPr/>
        </p:nvSpPr>
        <p:spPr>
          <a:xfrm>
            <a:off x="4158532" y="316770"/>
            <a:ext cx="4688104" cy="2704725"/>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quân</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đội</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và</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giáo</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dục</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khoa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cử</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thời</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Trần</a:t>
            </a: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167579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193820" y="122258"/>
            <a:ext cx="8136864" cy="2383875"/>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323398" y="117400"/>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solidFill>
                  <a:srgbClr val="1E421E"/>
                </a:solidFill>
                <a:latin typeface="Cambria" panose="02040503050406030204" pitchFamily="18" charset="0"/>
                <a:ea typeface="Assistant"/>
                <a:cs typeface="Assistant"/>
                <a:sym typeface="Assistant"/>
              </a:rPr>
              <a:t>Đ</a:t>
            </a:r>
            <a:r>
              <a:rPr lang="vi-VN" sz="2800"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2800" dirty="0">
                <a:solidFill>
                  <a:srgbClr val="1E421E"/>
                </a:solidFill>
                <a:latin typeface="Cambria" panose="02040503050406030204" pitchFamily="18" charset="0"/>
                <a:ea typeface="Assistant"/>
                <a:cs typeface="Assistant"/>
                <a:sym typeface="Assistant"/>
              </a:rPr>
              <a:t>- Kể về một nhân vật lịch sử của Triều Trần và đóng góp của nhân vật đó đối với lịch sử dân tộc.</a:t>
            </a:r>
          </a:p>
        </p:txBody>
      </p:sp>
      <p:pic>
        <p:nvPicPr>
          <p:cNvPr id="12" name="Picture 11">
            <a:extLst>
              <a:ext uri="{FF2B5EF4-FFF2-40B4-BE49-F238E27FC236}">
                <a16:creationId xmlns:a16="http://schemas.microsoft.com/office/drawing/2014/main" id="{D3448122-930E-67F9-A5CD-1F83E6F54199}"/>
              </a:ext>
            </a:extLst>
          </p:cNvPr>
          <p:cNvPicPr>
            <a:picLocks noChangeAspect="1"/>
          </p:cNvPicPr>
          <p:nvPr/>
        </p:nvPicPr>
        <p:blipFill>
          <a:blip r:embed="rId3"/>
          <a:stretch>
            <a:fillRect/>
          </a:stretch>
        </p:blipFill>
        <p:spPr>
          <a:xfrm>
            <a:off x="3225799" y="2661873"/>
            <a:ext cx="1854729" cy="2213868"/>
          </a:xfrm>
          <a:prstGeom prst="rect">
            <a:avLst/>
          </a:prstGeom>
        </p:spPr>
      </p:pic>
    </p:spTree>
    <p:extLst>
      <p:ext uri="{BB962C8B-B14F-4D97-AF65-F5344CB8AC3E}">
        <p14:creationId xmlns:p14="http://schemas.microsoft.com/office/powerpoint/2010/main" val="6767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480282" y="688729"/>
            <a:ext cx="8527983" cy="3108543"/>
          </a:xfrm>
          <a:prstGeom prst="rect">
            <a:avLst/>
          </a:prstGeom>
          <a:noFill/>
        </p:spPr>
        <p:txBody>
          <a:bodyPr wrap="square">
            <a:spAutoFit/>
          </a:bodyPr>
          <a:lstStyle/>
          <a:p>
            <a:pPr algn="just"/>
            <a:r>
              <a:rPr lang="vi-VN" sz="2800" b="1" dirty="0">
                <a:latin typeface="Cambria" panose="02040503050406030204" pitchFamily="18" charset="0"/>
                <a:ea typeface="Cambria" panose="02040503050406030204" pitchFamily="18" charset="0"/>
              </a:rPr>
              <a:t>- Những nét chính về tình hình đất nước dưới thời Trần:</a:t>
            </a:r>
          </a:p>
          <a:p>
            <a:pPr algn="just"/>
            <a:r>
              <a:rPr lang="vi-VN" sz="2800" dirty="0">
                <a:latin typeface="Cambria" panose="02040503050406030204" pitchFamily="18" charset="0"/>
                <a:ea typeface="Cambria" panose="02040503050406030204" pitchFamily="18" charset="0"/>
              </a:rPr>
              <a:t>+ Quân đội được tổ chức quy củ, chặt chẽ, nhiều tướng giỏi đã có công lớn trong kháng chiến chống ngoại xâm.</a:t>
            </a:r>
          </a:p>
          <a:p>
            <a:pPr algn="just"/>
            <a:r>
              <a:rPr lang="vi-VN" sz="2800" dirty="0">
                <a:latin typeface="Cambria" panose="02040503050406030204" pitchFamily="18" charset="0"/>
                <a:ea typeface="Cambria" panose="02040503050406030204" pitchFamily="18" charset="0"/>
              </a:rPr>
              <a:t>+ Giáo dục, khoa cử được chú trọng, trường học được mở ở nhiều địa phương, đào tạo được nhiều nhân tài cho đất nước.</a:t>
            </a:r>
          </a:p>
        </p:txBody>
      </p:sp>
    </p:spTree>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0FC7B4EA-5599-30FD-D88F-8F090EDD0ADB}"/>
              </a:ext>
            </a:extLst>
          </p:cNvPr>
          <p:cNvPicPr>
            <a:picLocks noChangeAspect="1"/>
          </p:cNvPicPr>
          <p:nvPr/>
        </p:nvPicPr>
        <p:blipFill>
          <a:blip r:embed="rId2"/>
          <a:stretch>
            <a:fillRect/>
          </a:stretch>
        </p:blipFill>
        <p:spPr>
          <a:xfrm>
            <a:off x="450321" y="710142"/>
            <a:ext cx="4357688" cy="3413125"/>
          </a:xfrm>
          <a:prstGeom prst="rect">
            <a:avLst/>
          </a:prstGeom>
        </p:spPr>
      </p:pic>
      <p:pic>
        <p:nvPicPr>
          <p:cNvPr id="1026" name="Picture 2" descr="Yết Kiêu từ chối tình yêu của 3 nàng công chúa">
            <a:extLst>
              <a:ext uri="{FF2B5EF4-FFF2-40B4-BE49-F238E27FC236}">
                <a16:creationId xmlns:a16="http://schemas.microsoft.com/office/drawing/2014/main" id="{CBFE4BE8-59E0-ED96-34BA-20C6E61EC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077" y="482599"/>
            <a:ext cx="3520465" cy="416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35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505682" y="239995"/>
            <a:ext cx="8527983" cy="4524315"/>
          </a:xfrm>
          <a:prstGeom prst="rect">
            <a:avLst/>
          </a:prstGeom>
          <a:noFill/>
        </p:spPr>
        <p:txBody>
          <a:bodyPr wrap="square">
            <a:spAutoFit/>
          </a:bodyPr>
          <a:lstStyle/>
          <a:p>
            <a:r>
              <a:rPr lang="vi-VN" sz="2400" b="1" dirty="0">
                <a:latin typeface="Cambria" panose="02040503050406030204" pitchFamily="18" charset="0"/>
                <a:ea typeface="Cambria" panose="02040503050406030204" pitchFamily="18" charset="0"/>
              </a:rPr>
              <a:t>- Câu chuyện về nhân vật Chu Văn An:</a:t>
            </a:r>
          </a:p>
          <a:p>
            <a:r>
              <a:rPr lang="vi-VN" sz="2400" dirty="0">
                <a:latin typeface="Cambria" panose="02040503050406030204" pitchFamily="18" charset="0"/>
                <a:ea typeface="Cambria" panose="02040503050406030204" pitchFamily="18" charset="0"/>
              </a:rPr>
              <a:t>+ Chu Văn An là người có tính cương trực, học vấn tinh thông, ông được mời ra làm quan nhưng từ chối để về quê mở trường học.</a:t>
            </a:r>
          </a:p>
          <a:p>
            <a:r>
              <a:rPr lang="vi-VN" sz="2400" dirty="0">
                <a:latin typeface="Cambria" panose="02040503050406030204" pitchFamily="18" charset="0"/>
                <a:ea typeface="Cambria" panose="02040503050406030204" pitchFamily="18" charset="0"/>
              </a:rPr>
              <a:t>+ Học trò của ông đỗ đạt cao, có công giúp nước. Nhờ đó, Chu Văn An được mời làm người đứng đầu Quốc Tử Giám, trực tiếp dạy học cho các hoàng tử.</a:t>
            </a:r>
          </a:p>
          <a:p>
            <a:r>
              <a:rPr lang="vi-VN" sz="2400" dirty="0">
                <a:latin typeface="Cambria" panose="02040503050406030204" pitchFamily="18" charset="0"/>
                <a:ea typeface="Cambria" panose="02040503050406030204" pitchFamily="18" charset="0"/>
              </a:rPr>
              <a:t>+ Dưới thời vua Trần Dụ Tông, Chu Văn An đã dâng sớ đòi chém 7 viên quan nịnh thần nhưng vua không nghe, ông liền từ quan và về Hải Dương dạy học, viết sách.</a:t>
            </a:r>
          </a:p>
          <a:p>
            <a:r>
              <a:rPr lang="vi-VN" sz="2400" dirty="0">
                <a:latin typeface="Cambria" panose="02040503050406030204" pitchFamily="18" charset="0"/>
                <a:ea typeface="Cambria" panose="02040503050406030204" pitchFamily="18" charset="0"/>
              </a:rPr>
              <a:t>- Đóng góp của Chu Văn An đối với lịch sử dân tộc: đóng góp to lớn với sự nghiệp giáo dục nước nhà suốt theo chiều dài lịch sử.</a:t>
            </a:r>
          </a:p>
        </p:txBody>
      </p:sp>
    </p:spTree>
    <p:extLst>
      <p:ext uri="{BB962C8B-B14F-4D97-AF65-F5344CB8AC3E}">
        <p14:creationId xmlns:p14="http://schemas.microsoft.com/office/powerpoint/2010/main" val="369807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6917683" y="2538761"/>
            <a:ext cx="2348277" cy="2779200"/>
          </a:xfrm>
          <a:prstGeom prst="rect">
            <a:avLst/>
          </a:prstGeom>
        </p:spPr>
      </p:pic>
      <p:sp>
        <p:nvSpPr>
          <p:cNvPr id="7" name="圆角矩形 17">
            <a:extLst>
              <a:ext uri="{FF2B5EF4-FFF2-40B4-BE49-F238E27FC236}">
                <a16:creationId xmlns:a16="http://schemas.microsoft.com/office/drawing/2014/main" id="{413905CE-3DCF-C38A-793D-FEF8146D8A81}"/>
              </a:ext>
            </a:extLst>
          </p:cNvPr>
          <p:cNvSpPr/>
          <p:nvPr/>
        </p:nvSpPr>
        <p:spPr>
          <a:xfrm>
            <a:off x="76833" y="179832"/>
            <a:ext cx="8136864" cy="143730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48744" y="12417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2800" b="1" dirty="0" err="1">
                <a:solidFill>
                  <a:srgbClr val="1E421E"/>
                </a:solidFill>
                <a:latin typeface="Cambria" panose="02040503050406030204" pitchFamily="18" charset="0"/>
                <a:ea typeface="Assistant"/>
                <a:cs typeface="Assistant"/>
                <a:sym typeface="Assistant"/>
              </a:rPr>
              <a:t>Đọc</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đoạn</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thông</a:t>
            </a:r>
            <a:r>
              <a:rPr lang="en-US" sz="2800" b="1" dirty="0">
                <a:solidFill>
                  <a:srgbClr val="1E421E"/>
                </a:solidFill>
                <a:latin typeface="Cambria" panose="02040503050406030204" pitchFamily="18" charset="0"/>
                <a:ea typeface="Assistant"/>
                <a:cs typeface="Assistant"/>
                <a:sym typeface="Assistant"/>
              </a:rPr>
              <a:t> tin </a:t>
            </a:r>
            <a:r>
              <a:rPr lang="en-US" sz="2800" b="1" dirty="0" err="1">
                <a:solidFill>
                  <a:srgbClr val="1E421E"/>
                </a:solidFill>
                <a:latin typeface="Cambria" panose="02040503050406030204" pitchFamily="18" charset="0"/>
                <a:ea typeface="Assistant"/>
                <a:cs typeface="Assistant"/>
                <a:sym typeface="Assistant"/>
              </a:rPr>
              <a:t>về</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giáo</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dục</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và</a:t>
            </a:r>
            <a:r>
              <a:rPr lang="en-US" sz="2800" b="1" dirty="0">
                <a:solidFill>
                  <a:srgbClr val="1E421E"/>
                </a:solidFill>
                <a:latin typeface="Cambria" panose="02040503050406030204" pitchFamily="18" charset="0"/>
                <a:ea typeface="Assistant"/>
                <a:cs typeface="Assistant"/>
                <a:sym typeface="Assistant"/>
              </a:rPr>
              <a:t> khoa </a:t>
            </a:r>
            <a:r>
              <a:rPr lang="en-US" sz="2800" b="1" dirty="0" err="1">
                <a:solidFill>
                  <a:srgbClr val="1E421E"/>
                </a:solidFill>
                <a:latin typeface="Cambria" panose="02040503050406030204" pitchFamily="18" charset="0"/>
                <a:ea typeface="Assistant"/>
                <a:cs typeface="Assistant"/>
                <a:sym typeface="Assistant"/>
              </a:rPr>
              <a:t>cử</a:t>
            </a:r>
            <a:r>
              <a:rPr lang="en-US" sz="2800" b="1" dirty="0">
                <a:solidFill>
                  <a:srgbClr val="1E421E"/>
                </a:solidFill>
                <a:latin typeface="Cambria" panose="02040503050406030204" pitchFamily="18" charset="0"/>
                <a:ea typeface="Assistant"/>
                <a:cs typeface="Assistant"/>
                <a:sym typeface="Assistant"/>
              </a:rPr>
              <a:t>.</a:t>
            </a:r>
          </a:p>
          <a:p>
            <a:pPr marL="457200" lvl="0" indent="-457200" algn="just">
              <a:buFont typeface="Arial" panose="020B0604020202020204" pitchFamily="34" charset="0"/>
              <a:buChar char="•"/>
            </a:pPr>
            <a:r>
              <a:rPr lang="en-US" sz="2800" b="1" dirty="0">
                <a:solidFill>
                  <a:srgbClr val="1E421E"/>
                </a:solidFill>
                <a:latin typeface="Cambria" panose="02040503050406030204" pitchFamily="18" charset="0"/>
                <a:ea typeface="Assistant"/>
                <a:cs typeface="Assistant"/>
                <a:sym typeface="Assistant"/>
              </a:rPr>
              <a:t> </a:t>
            </a:r>
            <a:r>
              <a:rPr lang="vi-VN" sz="2800" dirty="0">
                <a:solidFill>
                  <a:srgbClr val="1E421E"/>
                </a:solidFill>
                <a:latin typeface="Cambria" panose="02040503050406030204" pitchFamily="18" charset="0"/>
                <a:ea typeface="Assistant"/>
                <a:cs typeface="Assistant"/>
                <a:sym typeface="Assistant"/>
              </a:rPr>
              <a:t>Trạng nguyên nhỏ tuổi nhất Việt Nam là ai?</a:t>
            </a:r>
          </a:p>
          <a:p>
            <a:pPr marL="457200" lvl="0" indent="-457200" algn="just">
              <a:buFont typeface="Arial" panose="020B0604020202020204" pitchFamily="34" charset="0"/>
              <a:buChar char="•"/>
            </a:pPr>
            <a:r>
              <a:rPr lang="vi-VN" sz="2800" dirty="0">
                <a:solidFill>
                  <a:srgbClr val="1E421E"/>
                </a:solidFill>
                <a:latin typeface="Cambria" panose="02040503050406030204" pitchFamily="18" charset="0"/>
                <a:ea typeface="Assistant"/>
                <a:cs typeface="Assistant"/>
                <a:sym typeface="Assistant"/>
              </a:rPr>
              <a:t>Ai là Người thầy lưu danh muôn đời?</a:t>
            </a:r>
          </a:p>
        </p:txBody>
      </p:sp>
      <p:pic>
        <p:nvPicPr>
          <p:cNvPr id="6" name="Picture 5">
            <a:extLst>
              <a:ext uri="{FF2B5EF4-FFF2-40B4-BE49-F238E27FC236}">
                <a16:creationId xmlns:a16="http://schemas.microsoft.com/office/drawing/2014/main" id="{713706A6-D0C1-CB61-88D2-E82AB4B74756}"/>
              </a:ext>
            </a:extLst>
          </p:cNvPr>
          <p:cNvPicPr>
            <a:picLocks noChangeAspect="1"/>
          </p:cNvPicPr>
          <p:nvPr/>
        </p:nvPicPr>
        <p:blipFill>
          <a:blip r:embed="rId5"/>
          <a:stretch>
            <a:fillRect/>
          </a:stretch>
        </p:blipFill>
        <p:spPr>
          <a:xfrm>
            <a:off x="0" y="2123809"/>
            <a:ext cx="6815667" cy="1399818"/>
          </a:xfrm>
          <a:prstGeom prst="rect">
            <a:avLst/>
          </a:prstGeom>
        </p:spPr>
      </p:pic>
    </p:spTree>
    <p:extLst>
      <p:ext uri="{BB962C8B-B14F-4D97-AF65-F5344CB8AC3E}">
        <p14:creationId xmlns:p14="http://schemas.microsoft.com/office/powerpoint/2010/main" val="2221895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wipe(down)">
                                      <p:cBhvr>
                                        <p:cTn id="7" dur="500"/>
                                        <p:tgtEl>
                                          <p:spTgt spid="14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defTabSz="457200">
                <a:buClrTx/>
              </a:pPr>
              <a:endParaRPr lang="en-US" sz="900" kern="120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3" y="1280160"/>
            <a:ext cx="6663194" cy="2062103"/>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N</a:t>
            </a:r>
            <a:r>
              <a:rPr lang="vi-VN" sz="3200" b="1" dirty="0">
                <a:solidFill>
                  <a:srgbClr val="002060"/>
                </a:solidFill>
                <a:latin typeface="Cambria" panose="02040503050406030204" pitchFamily="18" charset="0"/>
                <a:ea typeface="Cambria" panose="02040503050406030204" pitchFamily="18" charset="0"/>
              </a:rPr>
              <a:t>guyễn Hiền (</a:t>
            </a:r>
            <a:r>
              <a:rPr lang="en-US" altLang="ja-JP" sz="3200" b="1" dirty="0">
                <a:solidFill>
                  <a:srgbClr val="002060"/>
                </a:solidFill>
                <a:latin typeface="Cambria" panose="02040503050406030204" pitchFamily="18" charset="0"/>
                <a:ea typeface="Cambria" panose="02040503050406030204" pitchFamily="18" charset="0"/>
              </a:rPr>
              <a:t>11 </a:t>
            </a:r>
            <a:r>
              <a:rPr lang="vi-VN" sz="3200" b="1" dirty="0">
                <a:solidFill>
                  <a:srgbClr val="002060"/>
                </a:solidFill>
                <a:latin typeface="Cambria" panose="02040503050406030204" pitchFamily="18" charset="0"/>
                <a:ea typeface="Cambria" panose="02040503050406030204" pitchFamily="18" charset="0"/>
              </a:rPr>
              <a:t>tháng 3, 1234 - 05 tháng 9, 1256) là trạng nguyên trẻ nhất trong lịch sử khoa cử Việt Nam, khi mới mười ba tuổi.</a:t>
            </a:r>
            <a:endParaRPr lang="en-US" sz="2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TotalTime>
  <Words>386</Words>
  <Application>Microsoft Office PowerPoint</Application>
  <PresentationFormat>On-screen Show (16:9)</PresentationFormat>
  <Paragraphs>16</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Assistant Medium</vt:lpstr>
      <vt:lpstr>Calibri</vt:lpstr>
      <vt:lpstr>Cambria</vt:lpstr>
      <vt:lpstr>Nunito</vt:lpstr>
      <vt:lpstr>Rajdhani</vt:lpstr>
      <vt:lpstr>World War II D-Day Invasion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Welcome</cp:lastModifiedBy>
  <cp:revision>60</cp:revision>
  <dcterms:modified xsi:type="dcterms:W3CDTF">2024-12-19T15:22:01Z</dcterms:modified>
</cp:coreProperties>
</file>