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56" r:id="rId2"/>
    <p:sldId id="258" r:id="rId3"/>
    <p:sldId id="259" r:id="rId4"/>
    <p:sldId id="260" r:id="rId5"/>
    <p:sldId id="262" r:id="rId6"/>
    <p:sldId id="263" r:id="rId7"/>
    <p:sldId id="264" r:id="rId8"/>
    <p:sldId id="265" r:id="rId9"/>
    <p:sldId id="291" r:id="rId10"/>
    <p:sldId id="267" r:id="rId11"/>
    <p:sldId id="268" r:id="rId12"/>
    <p:sldId id="270" r:id="rId13"/>
    <p:sldId id="271" r:id="rId14"/>
    <p:sldId id="266" r:id="rId15"/>
    <p:sldId id="273" r:id="rId16"/>
    <p:sldId id="274" r:id="rId17"/>
    <p:sldId id="275" r:id="rId18"/>
    <p:sldId id="277" r:id="rId19"/>
    <p:sldId id="280" r:id="rId20"/>
    <p:sldId id="278" r:id="rId21"/>
    <p:sldId id="281" r:id="rId22"/>
    <p:sldId id="279" r:id="rId23"/>
    <p:sldId id="282" r:id="rId24"/>
    <p:sldId id="283" r:id="rId25"/>
    <p:sldId id="284" r:id="rId26"/>
    <p:sldId id="285" r:id="rId27"/>
    <p:sldId id="286" r:id="rId28"/>
    <p:sldId id="287" r:id="rId29"/>
    <p:sldId id="290" r:id="rId30"/>
    <p:sldId id="288" r:id="rId31"/>
  </p:sldIdLst>
  <p:sldSz cx="12192000" cy="6858000"/>
  <p:notesSz cx="6858000" cy="9144000"/>
  <p:embeddedFontLst>
    <p:embeddedFont>
      <p:font typeface="Pattaya" panose="00000500000000000000" pitchFamily="2" charset="-34"/>
      <p:regular r:id="rId33"/>
    </p:embeddedFont>
    <p:embeddedFont>
      <p:font typeface="Calibri" panose="020F0502020204030204" pitchFamily="34" charset="0"/>
      <p:regular r:id="rId34"/>
      <p:bold r:id="rId35"/>
      <p:italic r:id="rId36"/>
      <p:boldItalic r:id="rId37"/>
    </p:embeddedFont>
    <p:embeddedFont>
      <p:font typeface="#9Slide03 Source Sans Pro Black" panose="020B0803030403020204" pitchFamily="34" charset="0"/>
      <p:bold r:id="rId38"/>
    </p:embeddedFont>
    <p:embeddedFont>
      <p:font typeface="AvantGarde" panose="00000400000000000000" charset="0"/>
      <p:regular r:id="rId39"/>
    </p:embeddedFont>
    <p:embeddedFont>
      <p:font typeface="Fleur De Leah" panose="020B0604020202020204" charset="0"/>
      <p:regular r:id="rId40"/>
    </p:embeddedFont>
    <p:embeddedFont>
      <p:font typeface="Calibri Light" panose="020F0302020204030204" pitchFamily="34" charset="0"/>
      <p:regular r:id="rId41"/>
      <p: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D2FDF4"/>
    <a:srgbClr val="94DE77"/>
    <a:srgbClr val="EB4A42"/>
    <a:srgbClr val="885521"/>
    <a:srgbClr val="8EBC4D"/>
    <a:srgbClr val="FDF1E2"/>
    <a:srgbClr val="7E2F2B"/>
    <a:srgbClr val="E2F2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1" d="100"/>
          <a:sy n="81" d="100"/>
        </p:scale>
        <p:origin x="67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EA2ED-859A-40BE-9046-4499047B9BBA}" type="datetimeFigureOut">
              <a:rPr lang="en-US" smtClean="0"/>
              <a:t>3/27/2022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C0C88-F249-4DD6-B53A-17E70C45A33A}" type="slidenum">
              <a:rPr lang="en-US" smtClean="0"/>
              <a:t>‹#›</a:t>
            </a:fld>
            <a:endParaRPr lang="en-US"/>
          </a:p>
        </p:txBody>
      </p:sp>
    </p:spTree>
    <p:extLst>
      <p:ext uri="{BB962C8B-B14F-4D97-AF65-F5344CB8AC3E}">
        <p14:creationId xmlns:p14="http://schemas.microsoft.com/office/powerpoint/2010/main" val="713092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4</a:t>
            </a:fld>
            <a:endParaRPr lang="en-US"/>
          </a:p>
        </p:txBody>
      </p:sp>
    </p:spTree>
    <p:extLst>
      <p:ext uri="{BB962C8B-B14F-4D97-AF65-F5344CB8AC3E}">
        <p14:creationId xmlns:p14="http://schemas.microsoft.com/office/powerpoint/2010/main" val="345692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5</a:t>
            </a:fld>
            <a:endParaRPr lang="en-US"/>
          </a:p>
        </p:txBody>
      </p:sp>
    </p:spTree>
    <p:extLst>
      <p:ext uri="{BB962C8B-B14F-4D97-AF65-F5344CB8AC3E}">
        <p14:creationId xmlns:p14="http://schemas.microsoft.com/office/powerpoint/2010/main" val="427684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6</a:t>
            </a:fld>
            <a:endParaRPr lang="en-US"/>
          </a:p>
        </p:txBody>
      </p:sp>
    </p:spTree>
    <p:extLst>
      <p:ext uri="{BB962C8B-B14F-4D97-AF65-F5344CB8AC3E}">
        <p14:creationId xmlns:p14="http://schemas.microsoft.com/office/powerpoint/2010/main" val="305052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7</a:t>
            </a:fld>
            <a:endParaRPr lang="en-US"/>
          </a:p>
        </p:txBody>
      </p:sp>
    </p:spTree>
    <p:extLst>
      <p:ext uri="{BB962C8B-B14F-4D97-AF65-F5344CB8AC3E}">
        <p14:creationId xmlns:p14="http://schemas.microsoft.com/office/powerpoint/2010/main" val="232149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8</a:t>
            </a:fld>
            <a:endParaRPr lang="en-US"/>
          </a:p>
        </p:txBody>
      </p:sp>
    </p:spTree>
    <p:extLst>
      <p:ext uri="{BB962C8B-B14F-4D97-AF65-F5344CB8AC3E}">
        <p14:creationId xmlns:p14="http://schemas.microsoft.com/office/powerpoint/2010/main" val="238435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158F7F-E00D-4BD2-B743-772D137FAD55}"/>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5" name="Footer Placeholder 4">
            <a:extLst>
              <a:ext uri="{FF2B5EF4-FFF2-40B4-BE49-F238E27FC236}">
                <a16:creationId xmlns:a16="http://schemas.microsoft.com/office/drawing/2014/main" xmlns=""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12360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3894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938898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3239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7356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2337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269456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665601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6989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31838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6490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4BF98F-A684-4730-8052-410ED9E2A7C1}"/>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5" name="Footer Placeholder 4">
            <a:extLst>
              <a:ext uri="{FF2B5EF4-FFF2-40B4-BE49-F238E27FC236}">
                <a16:creationId xmlns:a16="http://schemas.microsoft.com/office/drawing/2014/main" xmlns=""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00892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59598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36192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54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241217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20947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4355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23207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556634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83422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1511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CEDEA4-4040-409E-ADEE-77B8ADFD20F7}"/>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5" name="Footer Placeholder 4">
            <a:extLst>
              <a:ext uri="{FF2B5EF4-FFF2-40B4-BE49-F238E27FC236}">
                <a16:creationId xmlns:a16="http://schemas.microsoft.com/office/drawing/2014/main" xmlns=""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4019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614685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59712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36521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645198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36641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324893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7925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67231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91478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16399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7980FF-CA01-4B8F-BD65-63D05B0189EC}"/>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6" name="Footer Placeholder 5">
            <a:extLst>
              <a:ext uri="{FF2B5EF4-FFF2-40B4-BE49-F238E27FC236}">
                <a16:creationId xmlns:a16="http://schemas.microsoft.com/office/drawing/2014/main" xmlns=""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2203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49472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18694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562415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40514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337790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03815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51858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029869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92743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31580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F2EB469-3758-4E34-83E2-E76CA79F23CB}"/>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8" name="Footer Placeholder 7">
            <a:extLst>
              <a:ext uri="{FF2B5EF4-FFF2-40B4-BE49-F238E27FC236}">
                <a16:creationId xmlns:a16="http://schemas.microsoft.com/office/drawing/2014/main" xmlns=""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01350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626834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71200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98269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88112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81517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44970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D8AA119-18CB-49F6-8340-5C48929B0769}"/>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6" name="Footer Placeholder 5">
            <a:extLst>
              <a:ext uri="{FF2B5EF4-FFF2-40B4-BE49-F238E27FC236}">
                <a16:creationId xmlns:a16="http://schemas.microsoft.com/office/drawing/2014/main" xmlns=""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607636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A54F810-769E-4152-9728-52C782B63144}"/>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6" name="Footer Placeholder 5">
            <a:extLst>
              <a:ext uri="{FF2B5EF4-FFF2-40B4-BE49-F238E27FC236}">
                <a16:creationId xmlns:a16="http://schemas.microsoft.com/office/drawing/2014/main" xmlns=""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00890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E70C1E-80C1-41D3-841A-61D6312FDB42}"/>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5" name="Footer Placeholder 4">
            <a:extLst>
              <a:ext uri="{FF2B5EF4-FFF2-40B4-BE49-F238E27FC236}">
                <a16:creationId xmlns:a16="http://schemas.microsoft.com/office/drawing/2014/main" xmlns=""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25908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D76412-1629-4BEA-8E75-63B69586C6C4}"/>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5" name="Footer Placeholder 4">
            <a:extLst>
              <a:ext uri="{FF2B5EF4-FFF2-40B4-BE49-F238E27FC236}">
                <a16:creationId xmlns:a16="http://schemas.microsoft.com/office/drawing/2014/main" xmlns=""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7444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66F8113-5B61-464F-970F-D9A8DA5F62EE}"/>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4" name="Footer Placeholder 3">
            <a:extLst>
              <a:ext uri="{FF2B5EF4-FFF2-40B4-BE49-F238E27FC236}">
                <a16:creationId xmlns:a16="http://schemas.microsoft.com/office/drawing/2014/main" xmlns=""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5963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6291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39047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C86489-090E-4E3A-AAAA-36500B0D4BE8}"/>
              </a:ext>
            </a:extLst>
          </p:cNvPr>
          <p:cNvSpPr>
            <a:spLocks noGrp="1"/>
          </p:cNvSpPr>
          <p:nvPr>
            <p:ph type="dt" sz="half" idx="10"/>
          </p:nvPr>
        </p:nvSpPr>
        <p:spPr/>
        <p:txBody>
          <a:bodyPr/>
          <a:lstStyle/>
          <a:p>
            <a:fld id="{C9703F0F-B301-489A-839B-7A11CC5C6AAB}" type="datetimeFigureOut">
              <a:rPr lang="en-US" smtClean="0"/>
              <a:t>3/27/2022</a:t>
            </a:fld>
            <a:endParaRPr lang="en-US"/>
          </a:p>
        </p:txBody>
      </p:sp>
      <p:sp>
        <p:nvSpPr>
          <p:cNvPr id="3" name="Footer Placeholder 2">
            <a:extLst>
              <a:ext uri="{FF2B5EF4-FFF2-40B4-BE49-F238E27FC236}">
                <a16:creationId xmlns:a16="http://schemas.microsoft.com/office/drawing/2014/main" xmlns=""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90569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3/27/2022</a:t>
            </a:fld>
            <a:endParaRPr lang="en-US"/>
          </a:p>
        </p:txBody>
      </p:sp>
      <p:sp>
        <p:nvSpPr>
          <p:cNvPr id="5" name="Footer Placeholder 4">
            <a:extLst>
              <a:ext uri="{FF2B5EF4-FFF2-40B4-BE49-F238E27FC236}">
                <a16:creationId xmlns:a16="http://schemas.microsoft.com/office/drawing/2014/main" xmlns=""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1955110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7" r:id="rId8"/>
    <p:sldLayoutId id="2147483706" r:id="rId9"/>
    <p:sldLayoutId id="2147483705" r:id="rId10"/>
    <p:sldLayoutId id="2147483704" r:id="rId11"/>
    <p:sldLayoutId id="2147483703" r:id="rId12"/>
    <p:sldLayoutId id="2147483702" r:id="rId13"/>
    <p:sldLayoutId id="2147483701" r:id="rId14"/>
    <p:sldLayoutId id="2147483700" r:id="rId15"/>
    <p:sldLayoutId id="2147483699" r:id="rId16"/>
    <p:sldLayoutId id="2147483698" r:id="rId17"/>
    <p:sldLayoutId id="2147483697" r:id="rId18"/>
    <p:sldLayoutId id="2147483696" r:id="rId19"/>
    <p:sldLayoutId id="2147483695" r:id="rId20"/>
    <p:sldLayoutId id="2147483694" r:id="rId21"/>
    <p:sldLayoutId id="2147483693" r:id="rId22"/>
    <p:sldLayoutId id="2147483692" r:id="rId23"/>
    <p:sldLayoutId id="2147483691" r:id="rId24"/>
    <p:sldLayoutId id="2147483690" r:id="rId25"/>
    <p:sldLayoutId id="2147483689" r:id="rId26"/>
    <p:sldLayoutId id="2147483688" r:id="rId27"/>
    <p:sldLayoutId id="2147483687" r:id="rId28"/>
    <p:sldLayoutId id="2147483686" r:id="rId29"/>
    <p:sldLayoutId id="2147483685" r:id="rId30"/>
    <p:sldLayoutId id="2147483684" r:id="rId31"/>
    <p:sldLayoutId id="2147483683" r:id="rId32"/>
    <p:sldLayoutId id="2147483682" r:id="rId33"/>
    <p:sldLayoutId id="2147483681" r:id="rId34"/>
    <p:sldLayoutId id="2147483680" r:id="rId35"/>
    <p:sldLayoutId id="2147483679" r:id="rId36"/>
    <p:sldLayoutId id="2147483678" r:id="rId37"/>
    <p:sldLayoutId id="2147483677" r:id="rId38"/>
    <p:sldLayoutId id="2147483676" r:id="rId39"/>
    <p:sldLayoutId id="2147483675" r:id="rId40"/>
    <p:sldLayoutId id="2147483674" r:id="rId41"/>
    <p:sldLayoutId id="2147483673" r:id="rId42"/>
    <p:sldLayoutId id="2147483672" r:id="rId43"/>
    <p:sldLayoutId id="2147483671" r:id="rId44"/>
    <p:sldLayoutId id="2147483670" r:id="rId45"/>
    <p:sldLayoutId id="2147483669" r:id="rId46"/>
    <p:sldLayoutId id="2147483668" r:id="rId47"/>
    <p:sldLayoutId id="2147483667" r:id="rId48"/>
    <p:sldLayoutId id="2147483666" r:id="rId49"/>
    <p:sldLayoutId id="2147483665" r:id="rId50"/>
    <p:sldLayoutId id="2147483664" r:id="rId51"/>
    <p:sldLayoutId id="2147483663" r:id="rId52"/>
    <p:sldLayoutId id="2147483662" r:id="rId53"/>
    <p:sldLayoutId id="2147483661" r:id="rId54"/>
    <p:sldLayoutId id="2147483660" r:id="rId55"/>
    <p:sldLayoutId id="2147483656" r:id="rId56"/>
    <p:sldLayoutId id="2147483657" r:id="rId57"/>
    <p:sldLayoutId id="2147483658" r:id="rId58"/>
    <p:sldLayoutId id="2147483659" r:id="rId5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5.png"/><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7.png"/><Relationship Id="rId4" Type="http://schemas.microsoft.com/office/2007/relationships/hdphoto" Target="../media/hdphoto17.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gi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0.gif"/></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5.png"/><Relationship Id="rId4" Type="http://schemas.microsoft.com/office/2007/relationships/hdphoto" Target="../media/hdphoto19.wdp"/></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jpe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7.png"/><Relationship Id="rId4" Type="http://schemas.microsoft.com/office/2007/relationships/hdphoto" Target="../media/hdphoto20.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50.png"/><Relationship Id="rId4" Type="http://schemas.microsoft.com/office/2007/relationships/hdphoto" Target="../media/hdphoto22.wdp"/></Relationships>
</file>

<file path=ppt/slides/_rels/slide21.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50.png"/><Relationship Id="rId10" Type="http://schemas.microsoft.com/office/2007/relationships/hdphoto" Target="../media/hdphoto27.wdp"/><Relationship Id="rId4" Type="http://schemas.microsoft.com/office/2007/relationships/hdphoto" Target="../media/hdphoto25.wdp"/><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microsoft.com/office/2007/relationships/hdphoto" Target="../media/hdphoto29.wdp"/></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7.png"/><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0.png"/><Relationship Id="rId4" Type="http://schemas.microsoft.com/office/2007/relationships/hdphoto" Target="../media/hdphoto5.wdp"/><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microsoft.com/office/2007/relationships/hdphoto" Target="../media/hdphoto30.wdp"/></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8.xml"/><Relationship Id="rId3" Type="http://schemas.openxmlformats.org/officeDocument/2006/relationships/image" Target="../media/image13.png"/><Relationship Id="rId7" Type="http://schemas.microsoft.com/office/2007/relationships/hdphoto" Target="../media/hdphoto8.wdp"/><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slide" Target="slide7.xml"/><Relationship Id="rId5" Type="http://schemas.openxmlformats.org/officeDocument/2006/relationships/slide" Target="slide5.xml"/><Relationship Id="rId10" Type="http://schemas.microsoft.com/office/2007/relationships/hdphoto" Target="../media/hdphoto9.wdp"/><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3.pn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5.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3.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6.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6.jpeg"/><Relationship Id="rId3" Type="http://schemas.openxmlformats.org/officeDocument/2006/relationships/image" Target="../media/image13.png"/><Relationship Id="rId7" Type="http://schemas.openxmlformats.org/officeDocument/2006/relationships/image" Target="../media/image23.png"/><Relationship Id="rId12" Type="http://schemas.microsoft.com/office/2007/relationships/hdphoto" Target="../media/hdphoto1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5.png"/><Relationship Id="rId5" Type="http://schemas.openxmlformats.org/officeDocument/2006/relationships/image" Target="../media/image17.png"/><Relationship Id="rId10" Type="http://schemas.microsoft.com/office/2007/relationships/hdphoto" Target="../media/hdphoto11.wdp"/><Relationship Id="rId4" Type="http://schemas.openxmlformats.org/officeDocument/2006/relationships/slide" Target="slide4.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xmlns=""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xmlns=""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xmlns=""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xmlns=""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xmlns=""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xmlns=""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8D268600-F46B-4CBF-B062-0BC92B5FBBDD}"/>
              </a:ext>
            </a:extLst>
          </p:cNvPr>
          <p:cNvGrpSpPr/>
          <p:nvPr/>
        </p:nvGrpSpPr>
        <p:grpSpPr>
          <a:xfrm>
            <a:off x="2650435" y="0"/>
            <a:ext cx="6891130" cy="6891130"/>
            <a:chOff x="2650435" y="0"/>
            <a:chExt cx="6891130" cy="6891130"/>
          </a:xfrm>
        </p:grpSpPr>
        <p:pic>
          <p:nvPicPr>
            <p:cNvPr id="1034" name="Picture 10" descr="Vietnam travel cartoon template vector free download">
              <a:extLst>
                <a:ext uri="{FF2B5EF4-FFF2-40B4-BE49-F238E27FC236}">
                  <a16:creationId xmlns:a16="http://schemas.microsoft.com/office/drawing/2014/main" xmlns="" id="{7E53533C-056A-47FD-9D97-7651D9B4ADC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500" b="91667" l="3000" r="94167">
                          <a14:foregroundMark x1="8833" y1="25000" x2="17000" y2="33500"/>
                          <a14:foregroundMark x1="3000" y1="55333" x2="15167" y2="45500"/>
                          <a14:foregroundMark x1="15167" y1="45500" x2="15500" y2="44167"/>
                          <a14:foregroundMark x1="6167" y1="57500" x2="12500" y2="72833"/>
                          <a14:foregroundMark x1="12500" y1="72833" x2="16500" y2="76833"/>
                          <a14:foregroundMark x1="29000" y1="90167" x2="53500" y2="91833"/>
                          <a14:foregroundMark x1="75833" y1="86333" x2="78167" y2="89333"/>
                          <a14:foregroundMark x1="75000" y1="87667" x2="79500" y2="91000"/>
                          <a14:foregroundMark x1="77167" y1="76333" x2="84333" y2="74333"/>
                          <a14:foregroundMark x1="75833" y1="78667" x2="76167" y2="76500"/>
                          <a14:foregroundMark x1="81333" y1="79667" x2="84333" y2="80667"/>
                          <a14:foregroundMark x1="79524" y1="20042" x2="86500" y2="21000"/>
                          <a14:foregroundMark x1="78000" y1="19833" x2="79497" y2="20038"/>
                          <a14:foregroundMark x1="86500" y1="21000" x2="92833" y2="27167"/>
                          <a14:foregroundMark x1="92833" y1="27167" x2="89000" y2="36167"/>
                          <a14:foregroundMark x1="89000" y1="36167" x2="84500" y2="39667"/>
                          <a14:foregroundMark x1="93667" y1="35833" x2="94167" y2="25667"/>
                          <a14:foregroundMark x1="94167" y1="22167" x2="83575" y2="19619"/>
                          <a14:foregroundMark x1="94000" y1="23333" x2="94000" y2="26167"/>
                          <a14:foregroundMark x1="88333" y1="46333" x2="83333" y2="50000"/>
                          <a14:foregroundMark x1="88167" y1="42167" x2="87000" y2="62833"/>
                          <a14:foregroundMark x1="91167" y1="45667" x2="89000" y2="42167"/>
                          <a14:foregroundMark x1="92833" y1="57667" x2="93667" y2="60333"/>
                          <a14:foregroundMark x1="85167" y1="13333" x2="84718" y2="14768"/>
                          <a14:foregroundMark x1="74167" y1="11333" x2="69167" y2="23833"/>
                          <a14:foregroundMark x1="77833" y1="17667" x2="52500" y2="19000"/>
                          <a14:foregroundMark x1="56333" y1="16500" x2="71833" y2="12500"/>
                          <a14:foregroundMark x1="64333" y1="5500" x2="80333" y2="12167"/>
                          <a14:foregroundMark x1="80333" y1="12167" x2="81734" y2="13244"/>
                          <a14:foregroundMark x1="29000" y1="18167" x2="28333" y2="22167"/>
                          <a14:foregroundMark x1="10333" y1="20167" x2="21333" y2="34000"/>
                          <a14:foregroundMark x1="4500" y1="32167" x2="12667" y2="32167"/>
                          <a14:foregroundMark x1="12667" y1="32167" x2="15833" y2="32833"/>
                          <a14:foregroundMark x1="7167" y1="38000" x2="18833" y2="33500"/>
                          <a14:foregroundMark x1="24333" y1="8500" x2="26000" y2="11833"/>
                          <a14:foregroundMark x1="26000" y1="9500" x2="26833" y2="12167"/>
                          <a14:foregroundMark x1="27667" y1="12000" x2="27667" y2="9000"/>
                          <a14:foregroundMark x1="26167" y1="9000" x2="27500" y2="9000"/>
                          <a14:foregroundMark x1="18167" y1="8167" x2="18167" y2="17833"/>
                          <a14:foregroundMark x1="50833" y1="9333" x2="53167" y2="10333"/>
                          <a14:foregroundMark x1="52167" y1="10333" x2="53167" y2="10500"/>
                          <a14:foregroundMark x1="50500" y1="8833" x2="50500" y2="8833"/>
                          <a14:foregroundMark x1="13333" y1="43667" x2="5833" y2="53333"/>
                          <a14:foregroundMark x1="80333" y1="66167" x2="77667" y2="74500"/>
                          <a14:foregroundMark x1="77667" y1="74500" x2="77667" y2="75167"/>
                          <a14:foregroundMark x1="73000" y1="72500" x2="75667" y2="76000"/>
                          <a14:foregroundMark x1="76833" y1="62833" x2="76833" y2="62833"/>
                          <a14:foregroundMark x1="81167" y1="65167" x2="81167" y2="65167"/>
                          <a14:foregroundMark x1="81333" y1="64667" x2="81333" y2="64667"/>
                          <a14:foregroundMark x1="85333" y1="81167" x2="85333" y2="81167"/>
                          <a14:foregroundMark x1="84000" y1="12833" x2="84000" y2="12833"/>
                          <a14:backgroundMark x1="80500" y1="17500" x2="81667" y2="15833"/>
                          <a14:backgroundMark x1="78500" y1="18167" x2="80833" y2="16833"/>
                          <a14:backgroundMark x1="82927" y1="12833" x2="83667" y2="12167"/>
                          <a14:backgroundMark x1="82000" y1="13667" x2="82927" y2="12833"/>
                          <a14:backgroundMark x1="81333" y1="14167" x2="83000" y2="12667"/>
                          <a14:backgroundMark x1="83500" y1="66000" x2="90167" y2="73667"/>
                          <a14:backgroundMark x1="89833" y1="68333" x2="88833" y2="67833"/>
                          <a14:backgroundMark x1="89833" y1="68667" x2="94167" y2="68667"/>
                          <a14:backgroundMark x1="88167" y1="67167" x2="92500" y2="68833"/>
                          <a14:backgroundMark x1="82294" y1="65167" x2="84500" y2="69667"/>
                          <a14:backgroundMark x1="82049" y1="64667" x2="82294" y2="65167"/>
                          <a14:backgroundMark x1="80333" y1="61167" x2="82049" y2="64667"/>
                          <a14:backgroundMark x1="68500" y1="76000" x2="70927" y2="74444"/>
                          <a14:backgroundMark x1="77833" y1="64833" x2="79333" y2="63500"/>
                          <a14:backgroundMark x1="81167" y1="17000" x2="94000" y2="17833"/>
                        </a14:backgroundRemoval>
                      </a14:imgEffect>
                    </a14:imgLayer>
                  </a14:imgProps>
                </a:ext>
                <a:ext uri="{28A0092B-C50C-407E-A947-70E740481C1C}">
                  <a14:useLocalDpi xmlns:a14="http://schemas.microsoft.com/office/drawing/2010/main" val="0"/>
                </a:ext>
              </a:extLst>
            </a:blip>
            <a:srcRect/>
            <a:stretch>
              <a:fillRect/>
            </a:stretch>
          </p:blipFill>
          <p:spPr bwMode="auto">
            <a:xfrm>
              <a:off x="2650435" y="0"/>
              <a:ext cx="6891130" cy="689113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xmlns="" id="{31605F54-AF7A-4951-B56B-F3C50538EFA8}"/>
                </a:ext>
              </a:extLst>
            </p:cNvPr>
            <p:cNvSpPr/>
            <p:nvPr/>
          </p:nvSpPr>
          <p:spPr>
            <a:xfrm>
              <a:off x="4629536" y="1858779"/>
              <a:ext cx="3072984" cy="2803783"/>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44E4B11A-2373-4997-9808-A8965E8B9987}"/>
                </a:ext>
              </a:extLst>
            </p:cNvPr>
            <p:cNvSpPr/>
            <p:nvPr/>
          </p:nvSpPr>
          <p:spPr>
            <a:xfrm>
              <a:off x="4880816" y="3051450"/>
              <a:ext cx="2623278" cy="2070174"/>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xmlns="" id="{1ACF9BED-7150-4D45-A494-E050D03B7F71}"/>
              </a:ext>
            </a:extLst>
          </p:cNvPr>
          <p:cNvSpPr txBox="1"/>
          <p:nvPr/>
        </p:nvSpPr>
        <p:spPr>
          <a:xfrm>
            <a:off x="144522" y="1053409"/>
            <a:ext cx="3749201" cy="646331"/>
          </a:xfrm>
          <a:prstGeom prst="rect">
            <a:avLst/>
          </a:prstGeom>
          <a:noFill/>
        </p:spPr>
        <p:txBody>
          <a:bodyPr wrap="square" rtlCol="0">
            <a:spAutoFit/>
          </a:bodyPr>
          <a:lstStyle/>
          <a:p>
            <a:pPr algn="ctr"/>
            <a:r>
              <a:rPr lang="vi-VN" sz="3600" dirty="0">
                <a:solidFill>
                  <a:srgbClr val="002060"/>
                </a:solidFill>
                <a:latin typeface="#9Slide03 Source Sans Pro Black" panose="020B0803030403020204" pitchFamily="34" charset="0"/>
                <a:ea typeface="DFVN Catchland" pitchFamily="50" charset="0"/>
                <a:cs typeface="Pattaya" panose="00000500000000000000" pitchFamily="2" charset="-34"/>
              </a:rPr>
              <a:t>Tập đọc</a:t>
            </a:r>
            <a:endParaRPr lang="en-US" sz="4400" b="1" dirty="0">
              <a:solidFill>
                <a:srgbClr val="002060"/>
              </a:solidFill>
              <a:latin typeface="#9Slide03 Source Sans Pro Black" panose="020B0803030403020204" pitchFamily="34" charset="0"/>
              <a:cs typeface="Pattaya" panose="00000500000000000000" pitchFamily="2" charset="-34"/>
            </a:endParaRPr>
          </a:p>
        </p:txBody>
      </p:sp>
      <p:sp>
        <p:nvSpPr>
          <p:cNvPr id="22" name="TextBox 21">
            <a:extLst>
              <a:ext uri="{FF2B5EF4-FFF2-40B4-BE49-F238E27FC236}">
                <a16:creationId xmlns:a16="http://schemas.microsoft.com/office/drawing/2014/main" xmlns="" id="{5731B629-5A67-4A42-BDC1-1A1B6D51AA3F}"/>
              </a:ext>
            </a:extLst>
          </p:cNvPr>
          <p:cNvSpPr txBox="1"/>
          <p:nvPr/>
        </p:nvSpPr>
        <p:spPr>
          <a:xfrm>
            <a:off x="7455979" y="4581819"/>
            <a:ext cx="3749201" cy="461665"/>
          </a:xfrm>
          <a:prstGeom prst="rect">
            <a:avLst/>
          </a:prstGeom>
          <a:noFill/>
        </p:spPr>
        <p:txBody>
          <a:bodyPr wrap="square" rtlCol="0">
            <a:spAutoFit/>
          </a:bodyPr>
          <a:lstStyle/>
          <a:p>
            <a:pPr algn="ctr"/>
            <a:r>
              <a:rPr lang="vi-VN" sz="2400" dirty="0">
                <a:solidFill>
                  <a:srgbClr val="002060"/>
                </a:solidFill>
                <a:latin typeface="#9Slide03 Source Sans Pro Black" panose="020B0803030403020204" pitchFamily="34" charset="0"/>
                <a:ea typeface="DFVN Catchland" pitchFamily="50" charset="0"/>
                <a:cs typeface="Pattaya" panose="00000500000000000000" pitchFamily="2" charset="-34"/>
              </a:rPr>
              <a:t>Theo Trần Ngọc Thêm</a:t>
            </a:r>
            <a:endParaRPr lang="en-US" sz="3200" b="1" dirty="0">
              <a:solidFill>
                <a:srgbClr val="002060"/>
              </a:solidFill>
              <a:latin typeface="#9Slide03 Source Sans Pro Black" panose="020B0803030403020204" pitchFamily="34" charset="0"/>
              <a:cs typeface="Pattaya" panose="00000500000000000000" pitchFamily="2" charset="-34"/>
            </a:endParaRPr>
          </a:p>
        </p:txBody>
      </p:sp>
      <p:pic>
        <p:nvPicPr>
          <p:cNvPr id="3" name="Picture 2">
            <a:extLst>
              <a:ext uri="{FF2B5EF4-FFF2-40B4-BE49-F238E27FC236}">
                <a16:creationId xmlns:a16="http://schemas.microsoft.com/office/drawing/2014/main" xmlns="" id="{3C9BAA49-5D1C-4EB3-8AA4-C61AC1D1AC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5249" y="2349841"/>
            <a:ext cx="4194412" cy="2542252"/>
          </a:xfrm>
          <a:prstGeom prst="rect">
            <a:avLst/>
          </a:prstGeom>
        </p:spPr>
      </p:pic>
    </p:spTree>
    <p:extLst>
      <p:ext uri="{BB962C8B-B14F-4D97-AF65-F5344CB8AC3E}">
        <p14:creationId xmlns:p14="http://schemas.microsoft.com/office/powerpoint/2010/main" val="18131420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
                                        </p:tgtEl>
                                        <p:attrNameLst>
                                          <p:attrName>r</p:attrName>
                                        </p:attrNameLst>
                                      </p:cBhvr>
                                    </p:animRot>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6" presetClass="entr" presetSubtype="16" fill="hold" grpId="0" nodeType="withEffect">
                                  <p:stCondLst>
                                    <p:cond delay="210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210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xmlns=""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xmlns=""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xmlns=""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62DBEE4C-41B1-4D64-BBB3-27A862EC2B44}"/>
              </a:ext>
            </a:extLst>
          </p:cNvPr>
          <p:cNvSpPr txBox="1"/>
          <p:nvPr/>
        </p:nvSpPr>
        <p:spPr>
          <a:xfrm>
            <a:off x="3783494" y="1474174"/>
            <a:ext cx="8774373" cy="738664"/>
          </a:xfrm>
          <a:prstGeom prst="rect">
            <a:avLst/>
          </a:prstGeom>
          <a:noFill/>
        </p:spPr>
        <p:txBody>
          <a:bodyPr wrap="square" lIns="0" tIns="0" rIns="0" bIns="0" rtlCol="0">
            <a:spAutoFit/>
          </a:bodyPr>
          <a:lstStyle/>
          <a:p>
            <a:pPr marL="742950" indent="-742950" algn="ctr">
              <a:buAutoNum type="arabicParenR"/>
            </a:pPr>
            <a:r>
              <a:rPr lang="vi-VN" sz="4800" dirty="0">
                <a:solidFill>
                  <a:schemeClr val="bg1"/>
                </a:solidFill>
                <a:latin typeface="#9Slide03 Source Sans Pro Black" panose="020B0803030403020204" pitchFamily="34" charset="0"/>
                <a:cs typeface="Pattaya" panose="00000500000000000000" pitchFamily="2" charset="-34"/>
              </a:rPr>
              <a:t>Luyện đọc</a:t>
            </a:r>
          </a:p>
        </p:txBody>
      </p:sp>
      <p:sp>
        <p:nvSpPr>
          <p:cNvPr id="7" name="TextBox 6">
            <a:extLst>
              <a:ext uri="{FF2B5EF4-FFF2-40B4-BE49-F238E27FC236}">
                <a16:creationId xmlns:a16="http://schemas.microsoft.com/office/drawing/2014/main" xmlns="" id="{656BD2BB-CF10-4934-A920-839C04C41529}"/>
              </a:ext>
            </a:extLst>
          </p:cNvPr>
          <p:cNvSpPr txBox="1"/>
          <p:nvPr/>
        </p:nvSpPr>
        <p:spPr>
          <a:xfrm>
            <a:off x="4041912" y="2915646"/>
            <a:ext cx="8774373" cy="738664"/>
          </a:xfrm>
          <a:prstGeom prst="rect">
            <a:avLst/>
          </a:prstGeom>
          <a:noFill/>
        </p:spPr>
        <p:txBody>
          <a:bodyPr wrap="square" lIns="0" tIns="0" rIns="0" bIns="0" rtlCol="0">
            <a:spAutoFit/>
          </a:bodyPr>
          <a:lstStyle/>
          <a:p>
            <a:pPr algn="ctr"/>
            <a:r>
              <a:rPr lang="vi-VN" sz="4800" dirty="0">
                <a:solidFill>
                  <a:schemeClr val="bg1"/>
                </a:solidFill>
                <a:latin typeface="#9Slide03 Source Sans Pro Black" panose="020B0803030403020204" pitchFamily="34" charset="0"/>
                <a:cs typeface="Pattaya" panose="00000500000000000000" pitchFamily="2" charset="-34"/>
              </a:rPr>
              <a:t>2) Tìm hiểu bài</a:t>
            </a:r>
          </a:p>
        </p:txBody>
      </p:sp>
      <p:sp>
        <p:nvSpPr>
          <p:cNvPr id="8" name="TextBox 7">
            <a:extLst>
              <a:ext uri="{FF2B5EF4-FFF2-40B4-BE49-F238E27FC236}">
                <a16:creationId xmlns:a16="http://schemas.microsoft.com/office/drawing/2014/main" xmlns="" id="{5A9F1C1D-2E00-4E9C-A03C-96D06AB4AD03}"/>
              </a:ext>
            </a:extLst>
          </p:cNvPr>
          <p:cNvSpPr txBox="1"/>
          <p:nvPr/>
        </p:nvSpPr>
        <p:spPr>
          <a:xfrm>
            <a:off x="5135216" y="4357118"/>
            <a:ext cx="7056784" cy="738664"/>
          </a:xfrm>
          <a:prstGeom prst="rect">
            <a:avLst/>
          </a:prstGeom>
          <a:noFill/>
        </p:spPr>
        <p:txBody>
          <a:bodyPr wrap="square" lIns="0" tIns="0" rIns="0" bIns="0" rtlCol="0">
            <a:spAutoFit/>
          </a:bodyPr>
          <a:lstStyle/>
          <a:p>
            <a:pPr algn="ctr"/>
            <a:r>
              <a:rPr lang="vi-VN" sz="4800" dirty="0">
                <a:solidFill>
                  <a:schemeClr val="bg1"/>
                </a:solidFill>
                <a:latin typeface="#9Slide03 Source Sans Pro Black" panose="020B0803030403020204" pitchFamily="34" charset="0"/>
                <a:cs typeface="Pattaya" panose="00000500000000000000" pitchFamily="2" charset="-34"/>
              </a:rPr>
              <a:t>3) Đọc diễn cảm</a:t>
            </a:r>
          </a:p>
        </p:txBody>
      </p:sp>
    </p:spTree>
    <p:extLst>
      <p:ext uri="{BB962C8B-B14F-4D97-AF65-F5344CB8AC3E}">
        <p14:creationId xmlns:p14="http://schemas.microsoft.com/office/powerpoint/2010/main" val="5678139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1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14:presetBounceEnd="6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0000">
                                          <p:cBhvr additive="base">
                                            <p:cTn id="12" dur="11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14:presetBounceEnd="6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0000">
                                          <p:cBhvr additive="base">
                                            <p:cTn id="1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oi vietnam Travel Food  chibi saigon ILLUSTRATION  artwork Fun kid">
            <a:extLst>
              <a:ext uri="{FF2B5EF4-FFF2-40B4-BE49-F238E27FC236}">
                <a16:creationId xmlns:a16="http://schemas.microsoft.com/office/drawing/2014/main" xmlns="" id="{97DA74EA-25C2-4739-9742-A6F673C346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7" t="34741" r="16235" b="15341"/>
          <a:stretch/>
        </p:blipFill>
        <p:spPr bwMode="auto">
          <a:xfrm>
            <a:off x="927652" y="0"/>
            <a:ext cx="10522226" cy="68804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oi vietnam Travel Food  chibi saigon ILLUSTRATION  artwork Fun kid">
            <a:extLst>
              <a:ext uri="{FF2B5EF4-FFF2-40B4-BE49-F238E27FC236}">
                <a16:creationId xmlns:a16="http://schemas.microsoft.com/office/drawing/2014/main" xmlns="" id="{D03F02D6-D227-4B85-9D81-1E9555C7C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635" t="34741" r="16234" b="15341"/>
          <a:stretch/>
        </p:blipFill>
        <p:spPr bwMode="auto">
          <a:xfrm>
            <a:off x="10966175" y="-11245"/>
            <a:ext cx="1225825" cy="6880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anoi vietnam Travel Food  chibi saigon ILLUSTRATION  artwork Fun kid">
            <a:extLst>
              <a:ext uri="{FF2B5EF4-FFF2-40B4-BE49-F238E27FC236}">
                <a16:creationId xmlns:a16="http://schemas.microsoft.com/office/drawing/2014/main" xmlns="" id="{F3A25724-4FF7-4EE1-9365-F15C3B4AF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7" t="34741" r="76435" b="15341"/>
          <a:stretch/>
        </p:blipFill>
        <p:spPr bwMode="auto">
          <a:xfrm>
            <a:off x="0" y="-2007"/>
            <a:ext cx="2153477" cy="68804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54885D80-C4E5-49A2-89D1-C02499B9E69B}"/>
              </a:ext>
            </a:extLst>
          </p:cNvPr>
          <p:cNvSpPr/>
          <p:nvPr/>
        </p:nvSpPr>
        <p:spPr>
          <a:xfrm>
            <a:off x="3660206" y="1485886"/>
            <a:ext cx="5057117" cy="131727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C00000"/>
                </a:solidFill>
                <a:latin typeface="#9Slide03 Source Sans Pro Black" panose="020B0803030403020204" pitchFamily="34" charset="0"/>
              </a:rPr>
              <a:t>Luyện đọc</a:t>
            </a:r>
            <a:endParaRPr lang="en-US" sz="6600" dirty="0">
              <a:solidFill>
                <a:srgbClr val="C00000"/>
              </a:solidFill>
              <a:latin typeface="#9Slide03 Source Sans Pro Black" panose="020B0803030403020204" pitchFamily="34" charset="0"/>
            </a:endParaRPr>
          </a:p>
        </p:txBody>
      </p:sp>
      <p:sp>
        <p:nvSpPr>
          <p:cNvPr id="2" name="Rectangle 1">
            <a:extLst>
              <a:ext uri="{FF2B5EF4-FFF2-40B4-BE49-F238E27FC236}">
                <a16:creationId xmlns:a16="http://schemas.microsoft.com/office/drawing/2014/main" xmlns="" id="{2F851DB8-0D68-4520-BEFB-D42CD0B89951}"/>
              </a:ext>
            </a:extLst>
          </p:cNvPr>
          <p:cNvSpPr/>
          <p:nvPr/>
        </p:nvSpPr>
        <p:spPr>
          <a:xfrm>
            <a:off x="10461083" y="1821357"/>
            <a:ext cx="1606530" cy="646331"/>
          </a:xfrm>
          <a:prstGeom prst="rect">
            <a:avLst/>
          </a:prstGeom>
        </p:spPr>
        <p:txBody>
          <a:bodyPr wrap="none">
            <a:spAutoFit/>
          </a:bodyPr>
          <a:lstStyle/>
          <a:p>
            <a:pPr algn="ctr"/>
            <a:r>
              <a:rPr lang="vi-VN" sz="3600" b="1" dirty="0">
                <a:solidFill>
                  <a:schemeClr val="bg1"/>
                </a:solidFill>
                <a:effectLst>
                  <a:outerShdw blurRad="38100" dist="38100" dir="2700000" algn="tl">
                    <a:srgbClr val="000000">
                      <a:alpha val="43137"/>
                    </a:srgbClr>
                  </a:outerShdw>
                </a:effectLst>
                <a:latin typeface="Fleur De Leah" pitchFamily="2" charset="0"/>
                <a:cs typeface="Pattaya" panose="00000500000000000000" pitchFamily="2" charset="-34"/>
              </a:rPr>
              <a:t>Hà Nội</a:t>
            </a:r>
          </a:p>
        </p:txBody>
      </p:sp>
    </p:spTree>
    <p:extLst>
      <p:ext uri="{BB962C8B-B14F-4D97-AF65-F5344CB8AC3E}">
        <p14:creationId xmlns:p14="http://schemas.microsoft.com/office/powerpoint/2010/main" val="3969732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anoi vietnam Travel Food  chibi saigon ILLUSTRATION  artwork Fun kid">
            <a:extLst>
              <a:ext uri="{FF2B5EF4-FFF2-40B4-BE49-F238E27FC236}">
                <a16:creationId xmlns:a16="http://schemas.microsoft.com/office/drawing/2014/main" xmlns="" id="{81A911C4-19DF-4ABE-8053-20AF99605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38" t="28147" r="15989" b="18470"/>
          <a:stretch/>
        </p:blipFill>
        <p:spPr bwMode="auto">
          <a:xfrm>
            <a:off x="629585" y="-49131"/>
            <a:ext cx="9983449" cy="6926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noi vietnam Travel Food  chibi saigon ILLUSTRATION  artwork Fun kid">
            <a:extLst>
              <a:ext uri="{FF2B5EF4-FFF2-40B4-BE49-F238E27FC236}">
                <a16:creationId xmlns:a16="http://schemas.microsoft.com/office/drawing/2014/main" xmlns="" id="{72C34AFA-4449-41AA-A2A3-34D2674E7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70" t="28147" r="15989" b="18470"/>
          <a:stretch/>
        </p:blipFill>
        <p:spPr bwMode="auto">
          <a:xfrm>
            <a:off x="9531243" y="-49131"/>
            <a:ext cx="2640767" cy="69266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anoi vietnam Travel Food  chibi saigon ILLUSTRATION  artwork Fun kid">
            <a:extLst>
              <a:ext uri="{FF2B5EF4-FFF2-40B4-BE49-F238E27FC236}">
                <a16:creationId xmlns:a16="http://schemas.microsoft.com/office/drawing/2014/main" xmlns="" id="{1B31948F-7A77-49FC-AAA9-31877F3242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38" t="28147" r="79180" b="18470"/>
          <a:stretch/>
        </p:blipFill>
        <p:spPr bwMode="auto">
          <a:xfrm>
            <a:off x="19990" y="-49131"/>
            <a:ext cx="1406575" cy="69266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404B169F-4793-4C4D-8E24-23125570E043}"/>
              </a:ext>
            </a:extLst>
          </p:cNvPr>
          <p:cNvSpPr/>
          <p:nvPr/>
        </p:nvSpPr>
        <p:spPr>
          <a:xfrm>
            <a:off x="314793" y="329783"/>
            <a:ext cx="11527436" cy="623590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C0000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xmlns="" id="{0C201E18-0336-4677-972F-D8D2AD14D747}"/>
              </a:ext>
            </a:extLst>
          </p:cNvPr>
          <p:cNvSpPr/>
          <p:nvPr/>
        </p:nvSpPr>
        <p:spPr>
          <a:xfrm>
            <a:off x="2508477" y="521566"/>
            <a:ext cx="7728398"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Tiêu chí đọc</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và</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nhận</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xét</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endParaRPr>
          </a:p>
        </p:txBody>
      </p:sp>
      <p:sp>
        <p:nvSpPr>
          <p:cNvPr id="7" name="Rectangle: Rounded Corners 6">
            <a:extLst>
              <a:ext uri="{FF2B5EF4-FFF2-40B4-BE49-F238E27FC236}">
                <a16:creationId xmlns:a16="http://schemas.microsoft.com/office/drawing/2014/main" xmlns="" id="{1AB97125-6E5D-414F-9269-7E16002A54B2}"/>
              </a:ext>
            </a:extLst>
          </p:cNvPr>
          <p:cNvSpPr/>
          <p:nvPr/>
        </p:nvSpPr>
        <p:spPr>
          <a:xfrm>
            <a:off x="314793" y="2372943"/>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xmlns="" id="{4B65ADDE-E05E-4A49-885B-BFB7E73DA661}"/>
              </a:ext>
            </a:extLst>
          </p:cNvPr>
          <p:cNvSpPr/>
          <p:nvPr/>
        </p:nvSpPr>
        <p:spPr>
          <a:xfrm>
            <a:off x="422685" y="3763105"/>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Rectangle: Rounded Corners 8">
            <a:extLst>
              <a:ext uri="{FF2B5EF4-FFF2-40B4-BE49-F238E27FC236}">
                <a16:creationId xmlns:a16="http://schemas.microsoft.com/office/drawing/2014/main" xmlns="" id="{61398D7C-C101-4F8A-BF1F-985C9F6B2453}"/>
              </a:ext>
            </a:extLst>
          </p:cNvPr>
          <p:cNvSpPr/>
          <p:nvPr/>
        </p:nvSpPr>
        <p:spPr>
          <a:xfrm>
            <a:off x="314793" y="514770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10" name="TextBox 9">
            <a:extLst>
              <a:ext uri="{FF2B5EF4-FFF2-40B4-BE49-F238E27FC236}">
                <a16:creationId xmlns:a16="http://schemas.microsoft.com/office/drawing/2014/main" xmlns="" id="{387F9597-6E25-496A-A26D-613FC4FEF2C8}"/>
              </a:ext>
            </a:extLst>
          </p:cNvPr>
          <p:cNvSpPr txBox="1"/>
          <p:nvPr/>
        </p:nvSpPr>
        <p:spPr>
          <a:xfrm>
            <a:off x="1705004" y="1599506"/>
            <a:ext cx="2819399" cy="553998"/>
          </a:xfrm>
          <a:prstGeom prst="rect">
            <a:avLst/>
          </a:prstGeom>
          <a:noFill/>
        </p:spPr>
        <p:txBody>
          <a:bodyPr wrap="square" lIns="0" tIns="0" rIns="0" bIns="0" rtlCol="0">
            <a:spAutoFit/>
          </a:bodyPr>
          <a:lstStyle/>
          <a:p>
            <a:pPr algn="ctr"/>
            <a:r>
              <a:rPr lang="en-SG" sz="3600" b="1" dirty="0">
                <a:solidFill>
                  <a:srgbClr val="00B050"/>
                </a:solidFill>
                <a:latin typeface="Quicksand" panose="00000500000000000000" pitchFamily="2" charset="0"/>
                <a:cs typeface="Calibri" panose="020F0502020204030204" pitchFamily="34" charset="0"/>
              </a:rPr>
              <a:t>TIÊU CHÍ</a:t>
            </a:r>
            <a:endParaRPr lang="en-US" sz="3600" b="1" dirty="0">
              <a:solidFill>
                <a:srgbClr val="00B05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xmlns="" id="{1892D8A2-B37A-48D9-986A-78B4FCC0CD96}"/>
              </a:ext>
            </a:extLst>
          </p:cNvPr>
          <p:cNvSpPr txBox="1"/>
          <p:nvPr/>
        </p:nvSpPr>
        <p:spPr>
          <a:xfrm>
            <a:off x="5560891" y="1669414"/>
            <a:ext cx="2819399"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Bình</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th</a:t>
            </a:r>
            <a:r>
              <a:rPr lang="vi-VN" sz="2800" b="1" dirty="0">
                <a:solidFill>
                  <a:srgbClr val="00B050"/>
                </a:solidFill>
                <a:latin typeface="Quicksand" panose="00000500000000000000" pitchFamily="2" charset="0"/>
                <a:cs typeface="Calibri" panose="020F0502020204030204" pitchFamily="34" charset="0"/>
              </a:rPr>
              <a:t>ường</a:t>
            </a:r>
            <a:endParaRPr lang="en-US" sz="2800" b="1" dirty="0">
              <a:solidFill>
                <a:srgbClr val="00B050"/>
              </a:solidFill>
              <a:latin typeface="Quicksand" panose="000005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xmlns="" id="{61D1CEA0-930E-47B6-B428-D1BEF58F8138}"/>
              </a:ext>
            </a:extLst>
          </p:cNvPr>
          <p:cNvSpPr txBox="1"/>
          <p:nvPr/>
        </p:nvSpPr>
        <p:spPr>
          <a:xfrm>
            <a:off x="8227890" y="1702149"/>
            <a:ext cx="1249679" cy="430887"/>
          </a:xfrm>
          <a:prstGeom prst="rect">
            <a:avLst/>
          </a:prstGeom>
          <a:noFill/>
        </p:spPr>
        <p:txBody>
          <a:bodyPr wrap="square" lIns="0" tIns="0" rIns="0" bIns="0" rtlCol="0">
            <a:spAutoFit/>
          </a:bodyPr>
          <a:lstStyle/>
          <a:p>
            <a:pPr algn="ctr"/>
            <a:r>
              <a:rPr lang="en-SG" sz="2800" b="1">
                <a:solidFill>
                  <a:srgbClr val="00B050"/>
                </a:solidFill>
                <a:latin typeface="Quicksand" panose="00000500000000000000" pitchFamily="2" charset="0"/>
                <a:cs typeface="Calibri" panose="020F0502020204030204" pitchFamily="34" charset="0"/>
              </a:rPr>
              <a:t>Tốt</a:t>
            </a:r>
            <a:endParaRPr lang="en-US" sz="2800" b="1">
              <a:solidFill>
                <a:srgbClr val="00B050"/>
              </a:solidFill>
              <a:latin typeface="Quicksand" panose="00000500000000000000" pitchFamily="2" charset="0"/>
              <a:cs typeface="Calibri" panose="020F0502020204030204" pitchFamily="34" charset="0"/>
            </a:endParaRPr>
          </a:p>
        </p:txBody>
      </p:sp>
      <p:sp>
        <p:nvSpPr>
          <p:cNvPr id="13" name="TextBox 12">
            <a:extLst>
              <a:ext uri="{FF2B5EF4-FFF2-40B4-BE49-F238E27FC236}">
                <a16:creationId xmlns:a16="http://schemas.microsoft.com/office/drawing/2014/main" xmlns="" id="{F530EB87-3DDB-4C49-BAEE-F1519B185B12}"/>
              </a:ext>
            </a:extLst>
          </p:cNvPr>
          <p:cNvSpPr txBox="1"/>
          <p:nvPr/>
        </p:nvSpPr>
        <p:spPr>
          <a:xfrm>
            <a:off x="9758656" y="1669414"/>
            <a:ext cx="1946204"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Rất</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tốt</a:t>
            </a:r>
            <a:endParaRPr lang="en-US" sz="2800" b="1" dirty="0">
              <a:solidFill>
                <a:srgbClr val="00B050"/>
              </a:solidFill>
              <a:latin typeface="Quicksand" panose="00000500000000000000" pitchFamily="2" charset="0"/>
              <a:cs typeface="Calibri" panose="020F0502020204030204" pitchFamily="34" charset="0"/>
            </a:endParaRPr>
          </a:p>
        </p:txBody>
      </p:sp>
      <p:grpSp>
        <p:nvGrpSpPr>
          <p:cNvPr id="14" name="Group 13">
            <a:extLst>
              <a:ext uri="{FF2B5EF4-FFF2-40B4-BE49-F238E27FC236}">
                <a16:creationId xmlns:a16="http://schemas.microsoft.com/office/drawing/2014/main" xmlns="" id="{BA9E5430-27F7-4478-B179-B5348E164A4A}"/>
              </a:ext>
            </a:extLst>
          </p:cNvPr>
          <p:cNvGrpSpPr/>
          <p:nvPr/>
        </p:nvGrpSpPr>
        <p:grpSpPr>
          <a:xfrm>
            <a:off x="6233980" y="2063361"/>
            <a:ext cx="5257081" cy="1493581"/>
            <a:chOff x="6204000" y="2048371"/>
            <a:chExt cx="5257081" cy="1493581"/>
          </a:xfrm>
        </p:grpSpPr>
        <p:grpSp>
          <p:nvGrpSpPr>
            <p:cNvPr id="15" name="Group 14">
              <a:extLst>
                <a:ext uri="{FF2B5EF4-FFF2-40B4-BE49-F238E27FC236}">
                  <a16:creationId xmlns:a16="http://schemas.microsoft.com/office/drawing/2014/main" xmlns="" id="{19600499-0A70-4721-B266-6C9D850F8A5C}"/>
                </a:ext>
              </a:extLst>
            </p:cNvPr>
            <p:cNvGrpSpPr/>
            <p:nvPr/>
          </p:nvGrpSpPr>
          <p:grpSpPr>
            <a:xfrm>
              <a:off x="6204000" y="2048373"/>
              <a:ext cx="1493579" cy="1493579"/>
              <a:chOff x="6204000" y="2048373"/>
              <a:chExt cx="1493579" cy="1493579"/>
            </a:xfrm>
          </p:grpSpPr>
          <p:pic>
            <p:nvPicPr>
              <p:cNvPr id="22" name="Picture 2" descr="Pho Vietnamese Noodle Soup' Sticker | Spreadshirt">
                <a:extLst>
                  <a:ext uri="{FF2B5EF4-FFF2-40B4-BE49-F238E27FC236}">
                    <a16:creationId xmlns:a16="http://schemas.microsoft.com/office/drawing/2014/main" xmlns="" id="{AD00DE04-6191-4B2C-A7AD-B5D797914FA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CBD98AEB-DE0D-498C-9C71-EF1B026414B9}"/>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16" name="Group 15">
              <a:extLst>
                <a:ext uri="{FF2B5EF4-FFF2-40B4-BE49-F238E27FC236}">
                  <a16:creationId xmlns:a16="http://schemas.microsoft.com/office/drawing/2014/main" xmlns="" id="{D1C13CDF-2FEB-4E8F-B7D1-6F401F693E3E}"/>
                </a:ext>
              </a:extLst>
            </p:cNvPr>
            <p:cNvGrpSpPr/>
            <p:nvPr/>
          </p:nvGrpSpPr>
          <p:grpSpPr>
            <a:xfrm>
              <a:off x="8075959" y="2048372"/>
              <a:ext cx="1493579" cy="1493579"/>
              <a:chOff x="6204000" y="2048373"/>
              <a:chExt cx="1493579" cy="1493579"/>
            </a:xfrm>
          </p:grpSpPr>
          <p:pic>
            <p:nvPicPr>
              <p:cNvPr id="20" name="Picture 2" descr="Pho Vietnamese Noodle Soup' Sticker | Spreadshirt">
                <a:extLst>
                  <a:ext uri="{FF2B5EF4-FFF2-40B4-BE49-F238E27FC236}">
                    <a16:creationId xmlns:a16="http://schemas.microsoft.com/office/drawing/2014/main" xmlns="" id="{B3EFCCD3-8F6C-42F4-8313-18A44AD0BB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D934B1F9-DA13-461E-BC93-0A5DFA75FEED}"/>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17" name="Group 16">
              <a:extLst>
                <a:ext uri="{FF2B5EF4-FFF2-40B4-BE49-F238E27FC236}">
                  <a16:creationId xmlns:a16="http://schemas.microsoft.com/office/drawing/2014/main" xmlns="" id="{4585E3E3-811E-4719-9ACF-5F22A93A699D}"/>
                </a:ext>
              </a:extLst>
            </p:cNvPr>
            <p:cNvGrpSpPr/>
            <p:nvPr/>
          </p:nvGrpSpPr>
          <p:grpSpPr>
            <a:xfrm>
              <a:off x="9967502" y="2048371"/>
              <a:ext cx="1493579" cy="1493579"/>
              <a:chOff x="6204000" y="2048373"/>
              <a:chExt cx="1493579" cy="1493579"/>
            </a:xfrm>
          </p:grpSpPr>
          <p:pic>
            <p:nvPicPr>
              <p:cNvPr id="18" name="Picture 2" descr="Pho Vietnamese Noodle Soup' Sticker | Spreadshirt">
                <a:extLst>
                  <a:ext uri="{FF2B5EF4-FFF2-40B4-BE49-F238E27FC236}">
                    <a16:creationId xmlns:a16="http://schemas.microsoft.com/office/drawing/2014/main" xmlns="" id="{A24188B9-02E2-4947-B550-59A0507D452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5385DAE4-EA2A-4C17-AC0E-F75D4DF5DF68}"/>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grpSp>
        <p:nvGrpSpPr>
          <p:cNvPr id="24" name="Group 23">
            <a:extLst>
              <a:ext uri="{FF2B5EF4-FFF2-40B4-BE49-F238E27FC236}">
                <a16:creationId xmlns:a16="http://schemas.microsoft.com/office/drawing/2014/main" xmlns="" id="{F5AD3B3E-1910-4A30-AEF0-842B1B8E6E49}"/>
              </a:ext>
            </a:extLst>
          </p:cNvPr>
          <p:cNvGrpSpPr/>
          <p:nvPr/>
        </p:nvGrpSpPr>
        <p:grpSpPr>
          <a:xfrm>
            <a:off x="6218745" y="3534185"/>
            <a:ext cx="5257081" cy="1493581"/>
            <a:chOff x="6204000" y="2048371"/>
            <a:chExt cx="5257081" cy="1493581"/>
          </a:xfrm>
        </p:grpSpPr>
        <p:grpSp>
          <p:nvGrpSpPr>
            <p:cNvPr id="25" name="Group 24">
              <a:extLst>
                <a:ext uri="{FF2B5EF4-FFF2-40B4-BE49-F238E27FC236}">
                  <a16:creationId xmlns:a16="http://schemas.microsoft.com/office/drawing/2014/main" xmlns="" id="{5D52018C-93EB-49FF-A1AA-0A20F571C48B}"/>
                </a:ext>
              </a:extLst>
            </p:cNvPr>
            <p:cNvGrpSpPr/>
            <p:nvPr/>
          </p:nvGrpSpPr>
          <p:grpSpPr>
            <a:xfrm>
              <a:off x="6204000" y="2048373"/>
              <a:ext cx="1493579" cy="1493579"/>
              <a:chOff x="6204000" y="2048373"/>
              <a:chExt cx="1493579" cy="1493579"/>
            </a:xfrm>
          </p:grpSpPr>
          <p:pic>
            <p:nvPicPr>
              <p:cNvPr id="32" name="Picture 2" descr="Pho Vietnamese Noodle Soup' Sticker | Spreadshirt">
                <a:extLst>
                  <a:ext uri="{FF2B5EF4-FFF2-40B4-BE49-F238E27FC236}">
                    <a16:creationId xmlns:a16="http://schemas.microsoft.com/office/drawing/2014/main" xmlns="" id="{00F69CDB-6775-4A30-8E4A-EBC43168A1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2C960E71-B7B6-425A-9F00-447C36F62389}"/>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26" name="Group 25">
              <a:extLst>
                <a:ext uri="{FF2B5EF4-FFF2-40B4-BE49-F238E27FC236}">
                  <a16:creationId xmlns:a16="http://schemas.microsoft.com/office/drawing/2014/main" xmlns="" id="{99D82DF3-2E4C-423C-8119-E90801AFDB27}"/>
                </a:ext>
              </a:extLst>
            </p:cNvPr>
            <p:cNvGrpSpPr/>
            <p:nvPr/>
          </p:nvGrpSpPr>
          <p:grpSpPr>
            <a:xfrm>
              <a:off x="8075959" y="2048372"/>
              <a:ext cx="1493579" cy="1493579"/>
              <a:chOff x="6204000" y="2048373"/>
              <a:chExt cx="1493579" cy="1493579"/>
            </a:xfrm>
          </p:grpSpPr>
          <p:pic>
            <p:nvPicPr>
              <p:cNvPr id="30" name="Picture 2" descr="Pho Vietnamese Noodle Soup' Sticker | Spreadshirt">
                <a:extLst>
                  <a:ext uri="{FF2B5EF4-FFF2-40B4-BE49-F238E27FC236}">
                    <a16:creationId xmlns:a16="http://schemas.microsoft.com/office/drawing/2014/main" xmlns="" id="{0CBEEC64-8F19-443A-A057-8E885FA560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73F3792B-1264-4E0B-A43A-D1C4752F2FDA}"/>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27" name="Group 26">
              <a:extLst>
                <a:ext uri="{FF2B5EF4-FFF2-40B4-BE49-F238E27FC236}">
                  <a16:creationId xmlns:a16="http://schemas.microsoft.com/office/drawing/2014/main" xmlns="" id="{2DC6CA23-5BCA-43B5-80DC-94BF1D205F1A}"/>
                </a:ext>
              </a:extLst>
            </p:cNvPr>
            <p:cNvGrpSpPr/>
            <p:nvPr/>
          </p:nvGrpSpPr>
          <p:grpSpPr>
            <a:xfrm>
              <a:off x="9967502" y="2048371"/>
              <a:ext cx="1493579" cy="1493579"/>
              <a:chOff x="6204000" y="2048373"/>
              <a:chExt cx="1493579" cy="1493579"/>
            </a:xfrm>
          </p:grpSpPr>
          <p:pic>
            <p:nvPicPr>
              <p:cNvPr id="28" name="Picture 2" descr="Pho Vietnamese Noodle Soup' Sticker | Spreadshirt">
                <a:extLst>
                  <a:ext uri="{FF2B5EF4-FFF2-40B4-BE49-F238E27FC236}">
                    <a16:creationId xmlns:a16="http://schemas.microsoft.com/office/drawing/2014/main" xmlns="" id="{AACA7A6E-3773-4971-AEBC-82822FFAE4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D01A1EAE-D33E-4B0B-A5A7-58E9D6A87319}"/>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grpSp>
        <p:nvGrpSpPr>
          <p:cNvPr id="34" name="Group 33">
            <a:extLst>
              <a:ext uri="{FF2B5EF4-FFF2-40B4-BE49-F238E27FC236}">
                <a16:creationId xmlns:a16="http://schemas.microsoft.com/office/drawing/2014/main" xmlns="" id="{322DD3C1-D73A-4982-A7BC-07EB78759166}"/>
              </a:ext>
            </a:extLst>
          </p:cNvPr>
          <p:cNvGrpSpPr/>
          <p:nvPr/>
        </p:nvGrpSpPr>
        <p:grpSpPr>
          <a:xfrm>
            <a:off x="6234528" y="5033484"/>
            <a:ext cx="5257081" cy="1493581"/>
            <a:chOff x="6204000" y="2048371"/>
            <a:chExt cx="5257081" cy="1493581"/>
          </a:xfrm>
        </p:grpSpPr>
        <p:grpSp>
          <p:nvGrpSpPr>
            <p:cNvPr id="35" name="Group 34">
              <a:extLst>
                <a:ext uri="{FF2B5EF4-FFF2-40B4-BE49-F238E27FC236}">
                  <a16:creationId xmlns:a16="http://schemas.microsoft.com/office/drawing/2014/main" xmlns="" id="{39A8A44A-4770-4105-942F-B26CBD841511}"/>
                </a:ext>
              </a:extLst>
            </p:cNvPr>
            <p:cNvGrpSpPr/>
            <p:nvPr/>
          </p:nvGrpSpPr>
          <p:grpSpPr>
            <a:xfrm>
              <a:off x="6204000" y="2048373"/>
              <a:ext cx="1493579" cy="1493579"/>
              <a:chOff x="6204000" y="2048373"/>
              <a:chExt cx="1493579" cy="1493579"/>
            </a:xfrm>
          </p:grpSpPr>
          <p:pic>
            <p:nvPicPr>
              <p:cNvPr id="42" name="Picture 2" descr="Pho Vietnamese Noodle Soup' Sticker | Spreadshirt">
                <a:extLst>
                  <a:ext uri="{FF2B5EF4-FFF2-40B4-BE49-F238E27FC236}">
                    <a16:creationId xmlns:a16="http://schemas.microsoft.com/office/drawing/2014/main" xmlns="" id="{C6310DA0-8E31-44FA-9208-56B3D42B25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AA1B5A61-0EFC-47FE-991E-CB83A36C1ECD}"/>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36" name="Group 35">
              <a:extLst>
                <a:ext uri="{FF2B5EF4-FFF2-40B4-BE49-F238E27FC236}">
                  <a16:creationId xmlns:a16="http://schemas.microsoft.com/office/drawing/2014/main" xmlns="" id="{AC64A497-060C-43CE-B269-B49F41103448}"/>
                </a:ext>
              </a:extLst>
            </p:cNvPr>
            <p:cNvGrpSpPr/>
            <p:nvPr/>
          </p:nvGrpSpPr>
          <p:grpSpPr>
            <a:xfrm>
              <a:off x="8075959" y="2048372"/>
              <a:ext cx="1493579" cy="1493579"/>
              <a:chOff x="6204000" y="2048373"/>
              <a:chExt cx="1493579" cy="1493579"/>
            </a:xfrm>
          </p:grpSpPr>
          <p:pic>
            <p:nvPicPr>
              <p:cNvPr id="40" name="Picture 2" descr="Pho Vietnamese Noodle Soup' Sticker | Spreadshirt">
                <a:extLst>
                  <a:ext uri="{FF2B5EF4-FFF2-40B4-BE49-F238E27FC236}">
                    <a16:creationId xmlns:a16="http://schemas.microsoft.com/office/drawing/2014/main" xmlns="" id="{300035ED-8EE7-43B8-BAE5-D08538C7A9C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xmlns="" id="{14EBC6B5-0F01-426F-9E66-7C18AED31865}"/>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37" name="Group 36">
              <a:extLst>
                <a:ext uri="{FF2B5EF4-FFF2-40B4-BE49-F238E27FC236}">
                  <a16:creationId xmlns:a16="http://schemas.microsoft.com/office/drawing/2014/main" xmlns="" id="{1B21E90B-330D-424A-9397-B47C466A69A8}"/>
                </a:ext>
              </a:extLst>
            </p:cNvPr>
            <p:cNvGrpSpPr/>
            <p:nvPr/>
          </p:nvGrpSpPr>
          <p:grpSpPr>
            <a:xfrm>
              <a:off x="9967502" y="2048371"/>
              <a:ext cx="1493579" cy="1493579"/>
              <a:chOff x="6204000" y="2048373"/>
              <a:chExt cx="1493579" cy="1493579"/>
            </a:xfrm>
          </p:grpSpPr>
          <p:pic>
            <p:nvPicPr>
              <p:cNvPr id="38" name="Picture 2" descr="Pho Vietnamese Noodle Soup' Sticker | Spreadshirt">
                <a:extLst>
                  <a:ext uri="{FF2B5EF4-FFF2-40B4-BE49-F238E27FC236}">
                    <a16:creationId xmlns:a16="http://schemas.microsoft.com/office/drawing/2014/main" xmlns="" id="{D87851A5-FDFE-4986-A03D-ABF69273A6B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B1738027-17D8-4097-8809-C9CA2618B5D8}"/>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spTree>
    <p:extLst>
      <p:ext uri="{BB962C8B-B14F-4D97-AF65-F5344CB8AC3E}">
        <p14:creationId xmlns:p14="http://schemas.microsoft.com/office/powerpoint/2010/main" val="1900815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170" name="Picture 2" descr="hanoi vietnam Travel Food  chibi saigon ILLUSTRATION  artwork Fun kid">
            <a:extLst>
              <a:ext uri="{FF2B5EF4-FFF2-40B4-BE49-F238E27FC236}">
                <a16:creationId xmlns:a16="http://schemas.microsoft.com/office/drawing/2014/main" xmlns="" id="{5C7C4554-0D6E-44CD-8A32-64DC3077802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165" b="89076" l="14500" r="79167">
                        <a14:foregroundMark x1="17500" y1="13819" x2="24917" y2="45565"/>
                        <a14:foregroundMark x1="24917" y1="45565" x2="33833" y2="61345"/>
                        <a14:foregroundMark x1="32167" y1="19234" x2="18417" y2="74136"/>
                        <a14:foregroundMark x1="18417" y1="74136" x2="21583" y2="79178"/>
                        <a14:foregroundMark x1="21583" y1="79178" x2="27417" y2="79832"/>
                        <a14:foregroundMark x1="27417" y1="79832" x2="55500" y2="77591"/>
                        <a14:foregroundMark x1="55500" y1="77591" x2="63083" y2="77591"/>
                        <a14:foregroundMark x1="18250" y1="45191" x2="16333" y2="80579"/>
                        <a14:foregroundMark x1="16333" y1="80579" x2="20250" y2="84500"/>
                        <a14:foregroundMark x1="20250" y1="84500" x2="57667" y2="81979"/>
                        <a14:foregroundMark x1="57667" y1="81979" x2="66000" y2="82260"/>
                        <a14:foregroundMark x1="74000" y1="83100" x2="15333" y2="84781"/>
                        <a14:foregroundMark x1="15333" y1="84781" x2="14500" y2="84407"/>
                        <a14:foregroundMark x1="68583" y1="50980" x2="71083" y2="57516"/>
                        <a14:foregroundMark x1="73417" y1="51634" x2="75750" y2="56863"/>
                        <a14:foregroundMark x1="75167" y1="51634" x2="63750" y2="48273"/>
                        <a14:foregroundMark x1="63750" y1="48273" x2="61917" y2="48273"/>
                        <a14:foregroundMark x1="74115" y1="58770" x2="76083" y2="59010"/>
                        <a14:foregroundMark x1="71500" y1="58450" x2="73454" y2="58689"/>
                        <a14:foregroundMark x1="76083" y1="59010" x2="75690" y2="60479"/>
                        <a14:foregroundMark x1="75833" y1="55369" x2="75362" y2="59668"/>
                        <a14:foregroundMark x1="75750" y1="68814" x2="78583" y2="74697"/>
                        <a14:foregroundMark x1="78583" y1="74697" x2="79167" y2="80766"/>
                        <a14:foregroundMark x1="79167" y1="80766" x2="77917" y2="89076"/>
                        <a14:foregroundMark x1="35167" y1="15033" x2="33167" y2="55556"/>
                        <a14:foregroundMark x1="19417" y1="13539" x2="48750" y2="14379"/>
                        <a14:foregroundMark x1="50667" y1="14006" x2="54583" y2="13165"/>
                        <a14:foregroundMark x1="44167" y1="15313" x2="46167" y2="15686"/>
                        <a14:foregroundMark x1="41528" y1="17554" x2="40333" y2="21569"/>
                        <a14:foregroundMark x1="42000" y1="15966" x2="41528" y2="17554"/>
                        <a14:foregroundMark x1="39985" y1="37348" x2="39917" y2="40430"/>
                        <a14:foregroundMark x1="40305" y1="22846" x2="40113" y2="31559"/>
                        <a14:foregroundMark x1="39833" y1="39963" x2="41333" y2="60037"/>
                        <a14:foregroundMark x1="41333" y1="60037" x2="41667" y2="61251"/>
                        <a14:foregroundMark x1="41583" y1="49580" x2="46417" y2="49206"/>
                        <a14:foregroundMark x1="46417" y1="49206" x2="47167" y2="49206"/>
                        <a14:foregroundMark x1="39333" y1="60598" x2="45417" y2="59290"/>
                        <a14:foregroundMark x1="45417" y1="59290" x2="46500" y2="59290"/>
                        <a14:foregroundMark x1="53583" y1="38469" x2="51250" y2="33613"/>
                        <a14:foregroundMark x1="51250" y1="33613" x2="46167" y2="34547"/>
                        <a14:foregroundMark x1="46167" y1="34547" x2="43583" y2="39122"/>
                        <a14:foregroundMark x1="43583" y1="39122" x2="43417" y2="39683"/>
                        <a14:foregroundMark x1="53583" y1="41457" x2="56750" y2="36601"/>
                        <a14:foregroundMark x1="56750" y1="36601" x2="61167" y2="34921"/>
                        <a14:foregroundMark x1="61167" y1="34921" x2="64000" y2="34921"/>
                        <a14:foregroundMark x1="52833" y1="43231" x2="53999" y2="42693"/>
                        <a14:foregroundMark x1="47333" y1="42577" x2="48667" y2="47432"/>
                        <a14:foregroundMark x1="42583" y1="42857" x2="42583" y2="42857"/>
                        <a14:foregroundMark x1="42667" y1="42764" x2="43000" y2="40336"/>
                        <a14:foregroundMark x1="62083" y1="59104" x2="65167" y2="71429"/>
                        <a14:foregroundMark x1="75000" y1="64426" x2="75000" y2="64613"/>
                        <a14:foregroundMark x1="75000" y1="64613" x2="75000" y2="64613"/>
                        <a14:foregroundMark x1="54167" y1="51821" x2="54167" y2="51821"/>
                        <a14:foregroundMark x1="74667" y1="65640" x2="74667" y2="64426"/>
                        <a14:foregroundMark x1="56971" y1="55091" x2="56417" y2="56022"/>
                        <a14:foregroundMark x1="59906" y1="48594" x2="62167" y2="51261"/>
                        <a14:foregroundMark x1="54250" y1="41923" x2="57654" y2="45938"/>
                        <a14:foregroundMark x1="62167" y1="51261" x2="62667" y2="51447"/>
                        <a14:foregroundMark x1="58451" y1="52041" x2="58917" y2="52754"/>
                        <a14:foregroundMark x1="41667" y1="42857" x2="41667" y2="42857"/>
                        <a14:foregroundMark x1="41417" y1="42857" x2="41417" y2="42857"/>
                        <a14:foregroundMark x1="66417" y1="36881" x2="66000" y2="40336"/>
                        <a14:backgroundMark x1="42667" y1="32960" x2="46583" y2="29412"/>
                        <a14:backgroundMark x1="46583" y1="29412" x2="51667" y2="28105"/>
                        <a14:backgroundMark x1="51667" y1="28105" x2="63500" y2="29599"/>
                        <a14:backgroundMark x1="63500" y1="29599" x2="65833" y2="29412"/>
                        <a14:backgroundMark x1="57917" y1="23716" x2="73667" y2="29132"/>
                        <a14:backgroundMark x1="41667" y1="17554" x2="41667" y2="17554"/>
                        <a14:backgroundMark x1="41417" y1="18581" x2="41583" y2="22782"/>
                        <a14:backgroundMark x1="42583" y1="31653" x2="41667" y2="36881"/>
                        <a14:backgroundMark x1="41667" y1="36881" x2="41667" y2="36881"/>
                        <a14:backgroundMark x1="41083" y1="31559" x2="41083" y2="37348"/>
                        <a14:backgroundMark x1="41583" y1="45191" x2="43167" y2="45845"/>
                        <a14:backgroundMark x1="41667" y1="41737" x2="41417" y2="37722"/>
                        <a14:backgroundMark x1="55833" y1="46592" x2="56333" y2="49206"/>
                        <a14:backgroundMark x1="56333" y1="49206" x2="56333" y2="51447"/>
                        <a14:backgroundMark x1="53833" y1="44818" x2="53833" y2="44818"/>
                        <a14:backgroundMark x1="55417" y1="42110" x2="55417" y2="46125"/>
                        <a14:backgroundMark x1="55417" y1="46125" x2="58083" y2="48553"/>
                        <a14:backgroundMark x1="58750" y1="47619" x2="55833" y2="54528"/>
                        <a14:backgroundMark x1="52667" y1="44631" x2="54833" y2="46125"/>
                        <a14:backgroundMark x1="54833" y1="46125" x2="55333" y2="47432"/>
                        <a14:backgroundMark x1="58083" y1="46965" x2="59167" y2="46965"/>
                        <a14:backgroundMark x1="57167" y1="45938" x2="57167" y2="45938"/>
                        <a14:backgroundMark x1="58333" y1="46779" x2="57750" y2="46592"/>
                        <a14:backgroundMark x1="72667" y1="59570" x2="75000" y2="61251"/>
                      </a14:backgroundRemoval>
                    </a14:imgEffect>
                  </a14:imgLayer>
                </a14:imgProps>
              </a:ext>
              <a:ext uri="{28A0092B-C50C-407E-A947-70E740481C1C}">
                <a14:useLocalDpi xmlns:a14="http://schemas.microsoft.com/office/drawing/2010/main" val="0"/>
              </a:ext>
            </a:extLst>
          </a:blip>
          <a:srcRect l="15338" t="11585" r="16184" b="14098"/>
          <a:stretch/>
        </p:blipFill>
        <p:spPr bwMode="auto">
          <a:xfrm>
            <a:off x="0" y="0"/>
            <a:ext cx="7090348" cy="68681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BD60900A-35E7-44B7-9856-B007496359D5}"/>
              </a:ext>
            </a:extLst>
          </p:cNvPr>
          <p:cNvSpPr/>
          <p:nvPr/>
        </p:nvSpPr>
        <p:spPr>
          <a:xfrm>
            <a:off x="4622644" y="312674"/>
            <a:ext cx="4294765" cy="1200329"/>
          </a:xfrm>
          <a:prstGeom prst="rect">
            <a:avLst/>
          </a:prstGeom>
          <a:noFill/>
        </p:spPr>
        <p:txBody>
          <a:bodyPr wrap="none" lIns="91440" tIns="45720" rIns="91440" bIns="45720">
            <a:spAutoFit/>
          </a:bodyPr>
          <a:lstStyle/>
          <a:p>
            <a:pPr algn="ctr"/>
            <a:r>
              <a:rPr lang="vi-VN" sz="7200" b="1" cap="none" spc="0" dirty="0">
                <a:ln w="13462">
                  <a:solidFill>
                    <a:schemeClr val="bg1"/>
                  </a:solidFill>
                  <a:prstDash val="solid"/>
                </a:ln>
                <a:solidFill>
                  <a:srgbClr val="FFC000"/>
                </a:solidFill>
                <a:effectLst>
                  <a:outerShdw dist="38100" dir="2700000" algn="bl" rotWithShape="0">
                    <a:schemeClr val="accent5"/>
                  </a:outerShdw>
                </a:effectLst>
                <a:latin typeface="#9Slide03 Source Sans Pro Black" panose="020B0803030403020204" pitchFamily="34" charset="0"/>
              </a:rPr>
              <a:t>Chia đoạn</a:t>
            </a:r>
            <a:endParaRPr lang="en-US" sz="7200" b="1" cap="none" spc="0" dirty="0">
              <a:ln w="13462">
                <a:solidFill>
                  <a:schemeClr val="bg1"/>
                </a:solidFill>
                <a:prstDash val="solid"/>
              </a:ln>
              <a:solidFill>
                <a:srgbClr val="FFC000"/>
              </a:solidFill>
              <a:effectLst>
                <a:outerShdw dist="38100" dir="2700000" algn="bl" rotWithShape="0">
                  <a:schemeClr val="accent5"/>
                </a:outerShdw>
              </a:effectLst>
              <a:latin typeface="#9Slide03 Source Sans Pro Black" panose="020B0803030403020204" pitchFamily="34" charset="0"/>
            </a:endParaRPr>
          </a:p>
        </p:txBody>
      </p:sp>
      <p:sp>
        <p:nvSpPr>
          <p:cNvPr id="4" name="Rectangle: Rounded Corners 3">
            <a:extLst>
              <a:ext uri="{FF2B5EF4-FFF2-40B4-BE49-F238E27FC236}">
                <a16:creationId xmlns:a16="http://schemas.microsoft.com/office/drawing/2014/main" xmlns="" id="{B19F8B84-9EE4-4047-9BF2-1CFDC1F6A5DF}"/>
              </a:ext>
            </a:extLst>
          </p:cNvPr>
          <p:cNvSpPr/>
          <p:nvPr/>
        </p:nvSpPr>
        <p:spPr>
          <a:xfrm>
            <a:off x="5327632" y="1761763"/>
            <a:ext cx="531333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1: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đến </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r>
              <a:rPr lang="vi-VN" sz="3200" b="1" i="1" u="sng" dirty="0">
                <a:solidFill>
                  <a:srgbClr val="002060"/>
                </a:solidFill>
                <a:latin typeface="AvantGarde" panose="00000400000000000000" pitchFamily="2" charset="0"/>
                <a:ea typeface="AvantGarde" panose="00000400000000000000" pitchFamily="2" charset="0"/>
                <a:cs typeface="AvantGarde" panose="00000400000000000000" pitchFamily="2" charset="0"/>
              </a:rPr>
              <a:t>xanh hồ thủy</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xmlns="" id="{5C76D05C-878F-4E18-BFF0-F3943C07BB89}"/>
              </a:ext>
            </a:extLst>
          </p:cNvPr>
          <p:cNvSpPr/>
          <p:nvPr/>
        </p:nvSpPr>
        <p:spPr>
          <a:xfrm>
            <a:off x="5941619" y="3163912"/>
            <a:ext cx="633532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2: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thế kỉ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đến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gấp đôi vạt phải</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xmlns="" id="{0327FBCF-E762-4A7A-A4FD-4B5F7BC74E09}"/>
              </a:ext>
            </a:extLst>
          </p:cNvPr>
          <p:cNvSpPr/>
          <p:nvPr/>
        </p:nvSpPr>
        <p:spPr>
          <a:xfrm>
            <a:off x="6573822" y="4502110"/>
            <a:ext cx="5778073"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3: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những năm 30</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đến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trẻ trung</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xmlns="" id="{1C97DF23-AB97-4AF1-8DE8-738C8BE87ECA}"/>
              </a:ext>
            </a:extLst>
          </p:cNvPr>
          <p:cNvSpPr/>
          <p:nvPr/>
        </p:nvSpPr>
        <p:spPr>
          <a:xfrm>
            <a:off x="7726181" y="5591548"/>
            <a:ext cx="4465819"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4: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Đoạn còn lại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032893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13A2A9A0-6C5C-48EB-BECA-66B494C366E9}"/>
              </a:ext>
            </a:extLst>
          </p:cNvPr>
          <p:cNvSpPr/>
          <p:nvPr/>
        </p:nvSpPr>
        <p:spPr>
          <a:xfrm>
            <a:off x="437212" y="292469"/>
            <a:ext cx="11447487" cy="6063198"/>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just"/>
            <a:r>
              <a:rPr lang="vi-VN" sz="3200" dirty="0">
                <a:solidFill>
                  <a:srgbClr val="000000"/>
                </a:solidFill>
                <a:latin typeface="OpenSans"/>
              </a:rPr>
              <a:t>    </a:t>
            </a:r>
            <a:r>
              <a:rPr lang="vi-VN" sz="2800" dirty="0">
                <a:solidFill>
                  <a:srgbClr val="000000"/>
                </a:solidFill>
                <a:latin typeface="OpenSans"/>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2800" dirty="0">
                <a:solidFill>
                  <a:srgbClr val="000000"/>
                </a:solidFill>
                <a:latin typeface="OpenSans"/>
              </a:rPr>
              <a:t>    Từ đầu thế kỉ XIX đến sau năm 1945, ở một số vùng, người ta mặc áo dài kể cả khi lao động nặng nhọc. Áo dài phụ nữ 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p:txBody>
      </p:sp>
      <p:pic>
        <p:nvPicPr>
          <p:cNvPr id="20" name="Picture 4" descr="Colorful numbers with clouds Container sticker - TenStickers">
            <a:extLst>
              <a:ext uri="{FF2B5EF4-FFF2-40B4-BE49-F238E27FC236}">
                <a16:creationId xmlns:a16="http://schemas.microsoft.com/office/drawing/2014/main" xmlns="" id="{45175506-37BA-4DD3-8A97-E264B92918F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437212" y="1060889"/>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olorful numbers with clouds Container sticker - TenStickers">
            <a:extLst>
              <a:ext uri="{FF2B5EF4-FFF2-40B4-BE49-F238E27FC236}">
                <a16:creationId xmlns:a16="http://schemas.microsoft.com/office/drawing/2014/main" xmlns="" id="{25B7E144-6462-4E81-8FF5-F4341358B58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37212" y="3324068"/>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5FABAB87-EBA6-4900-AE7A-00826E79A2A4}"/>
              </a:ext>
            </a:extLst>
          </p:cNvPr>
          <p:cNvSpPr/>
          <p:nvPr/>
        </p:nvSpPr>
        <p:spPr>
          <a:xfrm>
            <a:off x="5734553" y="6297660"/>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23" name="Rectangle 22">
            <a:extLst>
              <a:ext uri="{FF2B5EF4-FFF2-40B4-BE49-F238E27FC236}">
                <a16:creationId xmlns:a16="http://schemas.microsoft.com/office/drawing/2014/main" xmlns="" id="{66CA5861-B6D1-4417-A10E-7374989CE5AB}"/>
              </a:ext>
            </a:extLst>
          </p:cNvPr>
          <p:cNvSpPr/>
          <p:nvPr/>
        </p:nvSpPr>
        <p:spPr>
          <a:xfrm>
            <a:off x="4785672" y="6358242"/>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4D608506-74A9-4A30-AD38-4AF890550438}"/>
              </a:ext>
            </a:extLst>
          </p:cNvPr>
          <p:cNvSpPr/>
          <p:nvPr/>
        </p:nvSpPr>
        <p:spPr>
          <a:xfrm>
            <a:off x="6305148" y="1156426"/>
            <a:ext cx="220446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6BC2B14C-DA98-4A46-A96E-8DE8190B16DC}"/>
              </a:ext>
            </a:extLst>
          </p:cNvPr>
          <p:cNvSpPr/>
          <p:nvPr/>
        </p:nvSpPr>
        <p:spPr>
          <a:xfrm>
            <a:off x="7738220" y="1972672"/>
            <a:ext cx="1547182"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1EDC8256-B056-4CC7-9C33-4520BBF43788}"/>
              </a:ext>
            </a:extLst>
          </p:cNvPr>
          <p:cNvSpPr/>
          <p:nvPr/>
        </p:nvSpPr>
        <p:spPr>
          <a:xfrm>
            <a:off x="7142344" y="4575583"/>
            <a:ext cx="1671717"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B171FE19-6F27-472B-A8EA-9DE3BCE03C71}"/>
              </a:ext>
            </a:extLst>
          </p:cNvPr>
          <p:cNvSpPr/>
          <p:nvPr/>
        </p:nvSpPr>
        <p:spPr>
          <a:xfrm>
            <a:off x="8951471" y="4573791"/>
            <a:ext cx="189878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3DABBBE0-E851-4B57-A808-21494254FBDC}"/>
              </a:ext>
            </a:extLst>
          </p:cNvPr>
          <p:cNvSpPr/>
          <p:nvPr/>
        </p:nvSpPr>
        <p:spPr>
          <a:xfrm>
            <a:off x="2782269" y="4982831"/>
            <a:ext cx="1289438"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40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13A2A9A0-6C5C-48EB-BECA-66B494C366E9}"/>
              </a:ext>
            </a:extLst>
          </p:cNvPr>
          <p:cNvSpPr/>
          <p:nvPr/>
        </p:nvSpPr>
        <p:spPr>
          <a:xfrm>
            <a:off x="437212" y="337440"/>
            <a:ext cx="11447487" cy="5509200"/>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ctr"/>
            <a:endParaRPr lang="vi-VN" sz="4800" b="1" dirty="0">
              <a:solidFill>
                <a:srgbClr val="C00000"/>
              </a:solidFill>
              <a:latin typeface="Fleur De Leah" pitchFamily="2" charset="0"/>
            </a:endParaRPr>
          </a:p>
          <a:p>
            <a:pPr algn="just"/>
            <a:r>
              <a:rPr lang="vi-VN" sz="3200" dirty="0">
                <a:solidFill>
                  <a:srgbClr val="000000"/>
                </a:solidFill>
                <a:latin typeface="OpenSans"/>
              </a:rPr>
              <a:t>     Từ những năm 30 của thế kỉ XX, chiếc áo dài cổ truyền được cải tiến dần thành chiếc áo tân thời. Chiếc áo tân thời là sự kết hợp hài hòa giữa phong cách dân tộc tế nhị, kín đáo với phong cách phương Tây hiện đại, trẻ trung.</a:t>
            </a:r>
          </a:p>
          <a:p>
            <a:pPr algn="just"/>
            <a:r>
              <a:rPr lang="vi-VN" sz="3200" dirty="0">
                <a:solidFill>
                  <a:srgbClr val="000000"/>
                </a:solidFill>
                <a:latin typeface="OpenSans"/>
              </a:rPr>
              <a:t>     Áo dài trở thành biểu tượng cho y phục truyền thống của Việt Nam. Trong tà áo dài, hình ảnh người phụ nữ Việt Nam như đẹp hơn, tự nhiên, mềm mại và thanh thoát hơn.</a:t>
            </a:r>
          </a:p>
          <a:p>
            <a:pPr algn="r"/>
            <a:r>
              <a:rPr lang="vi-VN" sz="2800" b="1" dirty="0">
                <a:solidFill>
                  <a:srgbClr val="000000"/>
                </a:solidFill>
                <a:latin typeface="OpenSans"/>
              </a:rPr>
              <a:t>Theo TRẦN NGỌC THÊM</a:t>
            </a:r>
            <a:endParaRPr lang="vi-VN" sz="3200" dirty="0">
              <a:solidFill>
                <a:srgbClr val="000000"/>
              </a:solidFill>
              <a:latin typeface="OpenSans"/>
            </a:endParaRPr>
          </a:p>
        </p:txBody>
      </p:sp>
      <p:pic>
        <p:nvPicPr>
          <p:cNvPr id="6" name="Picture 8" descr="Colorful numbers with clouds Container sticker - TenStickers">
            <a:extLst>
              <a:ext uri="{FF2B5EF4-FFF2-40B4-BE49-F238E27FC236}">
                <a16:creationId xmlns:a16="http://schemas.microsoft.com/office/drawing/2014/main" xmlns="" id="{0FA536B7-5446-4481-BC2E-89F3A541269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571251" y="186729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olorful numbers with clouds Container sticker - TenStickers">
            <a:extLst>
              <a:ext uri="{FF2B5EF4-FFF2-40B4-BE49-F238E27FC236}">
                <a16:creationId xmlns:a16="http://schemas.microsoft.com/office/drawing/2014/main" xmlns="" id="{DD105AC4-2DD2-4BD4-9151-3C13CC1E7AC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38541" y="3771085"/>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4B13A31B-F749-4698-9F79-813EDF19F9A1}"/>
              </a:ext>
            </a:extLst>
          </p:cNvPr>
          <p:cNvSpPr/>
          <p:nvPr/>
        </p:nvSpPr>
        <p:spPr>
          <a:xfrm>
            <a:off x="5743979" y="6146513"/>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10" name="Rectangle 9">
            <a:extLst>
              <a:ext uri="{FF2B5EF4-FFF2-40B4-BE49-F238E27FC236}">
                <a16:creationId xmlns:a16="http://schemas.microsoft.com/office/drawing/2014/main" xmlns="" id="{0EE9C4A5-60EB-4122-8B46-1F0F67193CD8}"/>
              </a:ext>
            </a:extLst>
          </p:cNvPr>
          <p:cNvSpPr/>
          <p:nvPr/>
        </p:nvSpPr>
        <p:spPr>
          <a:xfrm>
            <a:off x="4795098" y="6207095"/>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13B3AF8B-FE1E-4C91-83D3-11D7D6C9EAB8}"/>
              </a:ext>
            </a:extLst>
          </p:cNvPr>
          <p:cNvSpPr/>
          <p:nvPr/>
        </p:nvSpPr>
        <p:spPr>
          <a:xfrm>
            <a:off x="3062548" y="4808016"/>
            <a:ext cx="156987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77BE93F1-B2E3-477A-9F8C-2F62B01B6D0E}"/>
              </a:ext>
            </a:extLst>
          </p:cNvPr>
          <p:cNvSpPr/>
          <p:nvPr/>
        </p:nvSpPr>
        <p:spPr>
          <a:xfrm>
            <a:off x="4769834" y="4808016"/>
            <a:ext cx="1791222"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78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ight Yellow vector background with circles. 1887996 Vector Art at Vecteezy">
            <a:extLst>
              <a:ext uri="{FF2B5EF4-FFF2-40B4-BE49-F238E27FC236}">
                <a16:creationId xmlns:a16="http://schemas.microsoft.com/office/drawing/2014/main" xmlns="" id="{06681D56-BB90-41F4-AA50-86F7967B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Delay 1">
            <a:extLst>
              <a:ext uri="{FF2B5EF4-FFF2-40B4-BE49-F238E27FC236}">
                <a16:creationId xmlns:a16="http://schemas.microsoft.com/office/drawing/2014/main" xmlns="" id="{5DCA1B4B-A5BC-47C5-A55D-68D5AB9A2BCC}"/>
              </a:ext>
            </a:extLst>
          </p:cNvPr>
          <p:cNvSpPr/>
          <p:nvPr/>
        </p:nvSpPr>
        <p:spPr>
          <a:xfrm>
            <a:off x="-317635" y="0"/>
            <a:ext cx="4484901" cy="7212799"/>
          </a:xfrm>
          <a:custGeom>
            <a:avLst/>
            <a:gdLst>
              <a:gd name="connsiteX0" fmla="*/ 0 w 6858000"/>
              <a:gd name="connsiteY0" fmla="*/ 0 h 5141626"/>
              <a:gd name="connsiteX1" fmla="*/ 3429000 w 6858000"/>
              <a:gd name="connsiteY1" fmla="*/ 0 h 5141626"/>
              <a:gd name="connsiteX2" fmla="*/ 6858000 w 6858000"/>
              <a:gd name="connsiteY2" fmla="*/ 2570813 h 5141626"/>
              <a:gd name="connsiteX3" fmla="*/ 3429000 w 6858000"/>
              <a:gd name="connsiteY3" fmla="*/ 5141626 h 5141626"/>
              <a:gd name="connsiteX4" fmla="*/ 0 w 6858000"/>
              <a:gd name="connsiteY4" fmla="*/ 5141626 h 5141626"/>
              <a:gd name="connsiteX5" fmla="*/ 0 w 6858000"/>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0 w 4236178"/>
              <a:gd name="connsiteY4" fmla="*/ 5141626 h 5141626"/>
              <a:gd name="connsiteX5" fmla="*/ 0 w 4236178"/>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367259 w 4236178"/>
              <a:gd name="connsiteY4" fmla="*/ 4931764 h 5141626"/>
              <a:gd name="connsiteX5" fmla="*/ 0 w 4236178"/>
              <a:gd name="connsiteY5" fmla="*/ 0 h 5141626"/>
              <a:gd name="connsiteX0" fmla="*/ 0 w 4236178"/>
              <a:gd name="connsiteY0" fmla="*/ 0 h 5163024"/>
              <a:gd name="connsiteX1" fmla="*/ 3429000 w 4236178"/>
              <a:gd name="connsiteY1" fmla="*/ 0 h 5163024"/>
              <a:gd name="connsiteX2" fmla="*/ 3290341 w 4236178"/>
              <a:gd name="connsiteY2" fmla="*/ 2713220 h 5163024"/>
              <a:gd name="connsiteX3" fmla="*/ 3429000 w 4236178"/>
              <a:gd name="connsiteY3" fmla="*/ 5141626 h 5163024"/>
              <a:gd name="connsiteX4" fmla="*/ 367259 w 4236178"/>
              <a:gd name="connsiteY4" fmla="*/ 4931764 h 5163024"/>
              <a:gd name="connsiteX5" fmla="*/ 0 w 4236178"/>
              <a:gd name="connsiteY5" fmla="*/ 0 h 5163024"/>
              <a:gd name="connsiteX0" fmla="*/ 127417 w 3868919"/>
              <a:gd name="connsiteY0" fmla="*/ 359764 h 5163024"/>
              <a:gd name="connsiteX1" fmla="*/ 3061741 w 3868919"/>
              <a:gd name="connsiteY1" fmla="*/ 0 h 5163024"/>
              <a:gd name="connsiteX2" fmla="*/ 2923082 w 3868919"/>
              <a:gd name="connsiteY2" fmla="*/ 2713220 h 5163024"/>
              <a:gd name="connsiteX3" fmla="*/ 3061741 w 3868919"/>
              <a:gd name="connsiteY3" fmla="*/ 5141626 h 5163024"/>
              <a:gd name="connsiteX4" fmla="*/ 0 w 3868919"/>
              <a:gd name="connsiteY4" fmla="*/ 4931764 h 5163024"/>
              <a:gd name="connsiteX5" fmla="*/ 127417 w 3868919"/>
              <a:gd name="connsiteY5" fmla="*/ 359764 h 5163024"/>
              <a:gd name="connsiteX0" fmla="*/ 127417 w 3843847"/>
              <a:gd name="connsiteY0" fmla="*/ 360258 h 5163518"/>
              <a:gd name="connsiteX1" fmla="*/ 3061741 w 3843847"/>
              <a:gd name="connsiteY1" fmla="*/ 494 h 5163518"/>
              <a:gd name="connsiteX2" fmla="*/ 3807502 w 3843847"/>
              <a:gd name="connsiteY2" fmla="*/ 884915 h 5163518"/>
              <a:gd name="connsiteX3" fmla="*/ 2923082 w 3843847"/>
              <a:gd name="connsiteY3" fmla="*/ 2713714 h 5163518"/>
              <a:gd name="connsiteX4" fmla="*/ 3061741 w 3843847"/>
              <a:gd name="connsiteY4" fmla="*/ 5142120 h 5163518"/>
              <a:gd name="connsiteX5" fmla="*/ 0 w 3843847"/>
              <a:gd name="connsiteY5" fmla="*/ 4932258 h 5163518"/>
              <a:gd name="connsiteX6" fmla="*/ 127417 w 3843847"/>
              <a:gd name="connsiteY6" fmla="*/ 360258 h 5163518"/>
              <a:gd name="connsiteX0" fmla="*/ 127417 w 3947292"/>
              <a:gd name="connsiteY0" fmla="*/ 360258 h 5163518"/>
              <a:gd name="connsiteX1" fmla="*/ 3061741 w 3947292"/>
              <a:gd name="connsiteY1" fmla="*/ 494 h 5163518"/>
              <a:gd name="connsiteX2" fmla="*/ 3807502 w 3947292"/>
              <a:gd name="connsiteY2" fmla="*/ 884915 h 5163518"/>
              <a:gd name="connsiteX3" fmla="*/ 3327816 w 3947292"/>
              <a:gd name="connsiteY3" fmla="*/ 2743698 h 5163518"/>
              <a:gd name="connsiteX4" fmla="*/ 3061741 w 3947292"/>
              <a:gd name="connsiteY4" fmla="*/ 5142120 h 5163518"/>
              <a:gd name="connsiteX5" fmla="*/ 0 w 3947292"/>
              <a:gd name="connsiteY5" fmla="*/ 4932258 h 5163518"/>
              <a:gd name="connsiteX6" fmla="*/ 127417 w 3947292"/>
              <a:gd name="connsiteY6" fmla="*/ 360258 h 5163518"/>
              <a:gd name="connsiteX0" fmla="*/ 247850 w 4067725"/>
              <a:gd name="connsiteY0" fmla="*/ 360258 h 5163518"/>
              <a:gd name="connsiteX1" fmla="*/ 3182174 w 4067725"/>
              <a:gd name="connsiteY1" fmla="*/ 494 h 5163518"/>
              <a:gd name="connsiteX2" fmla="*/ 3927935 w 4067725"/>
              <a:gd name="connsiteY2" fmla="*/ 884915 h 5163518"/>
              <a:gd name="connsiteX3" fmla="*/ 3448249 w 4067725"/>
              <a:gd name="connsiteY3" fmla="*/ 2743698 h 5163518"/>
              <a:gd name="connsiteX4" fmla="*/ 3182174 w 4067725"/>
              <a:gd name="connsiteY4" fmla="*/ 5142120 h 5163518"/>
              <a:gd name="connsiteX5" fmla="*/ 120433 w 4067725"/>
              <a:gd name="connsiteY5" fmla="*/ 4932258 h 5163518"/>
              <a:gd name="connsiteX6" fmla="*/ 511 w 4067725"/>
              <a:gd name="connsiteY6" fmla="*/ 4452573 h 5163518"/>
              <a:gd name="connsiteX7" fmla="*/ 247850 w 4067725"/>
              <a:gd name="connsiteY7" fmla="*/ 360258 h 5163518"/>
              <a:gd name="connsiteX0" fmla="*/ 247592 w 4067467"/>
              <a:gd name="connsiteY0" fmla="*/ 360258 h 5172041"/>
              <a:gd name="connsiteX1" fmla="*/ 3181916 w 4067467"/>
              <a:gd name="connsiteY1" fmla="*/ 494 h 5172041"/>
              <a:gd name="connsiteX2" fmla="*/ 3927677 w 4067467"/>
              <a:gd name="connsiteY2" fmla="*/ 884915 h 5172041"/>
              <a:gd name="connsiteX3" fmla="*/ 3447991 w 4067467"/>
              <a:gd name="connsiteY3" fmla="*/ 2743698 h 5172041"/>
              <a:gd name="connsiteX4" fmla="*/ 3181916 w 4067467"/>
              <a:gd name="connsiteY4" fmla="*/ 5142120 h 5172041"/>
              <a:gd name="connsiteX5" fmla="*/ 270077 w 4067467"/>
              <a:gd name="connsiteY5" fmla="*/ 4947251 h 5172041"/>
              <a:gd name="connsiteX6" fmla="*/ 253 w 4067467"/>
              <a:gd name="connsiteY6" fmla="*/ 4452573 h 5172041"/>
              <a:gd name="connsiteX7" fmla="*/ 247592 w 4067467"/>
              <a:gd name="connsiteY7" fmla="*/ 360258 h 5172041"/>
              <a:gd name="connsiteX0" fmla="*/ 247592 w 4067467"/>
              <a:gd name="connsiteY0" fmla="*/ 360258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47592 w 4067467"/>
              <a:gd name="connsiteY8" fmla="*/ 360258 h 5172041"/>
              <a:gd name="connsiteX0" fmla="*/ 262582 w 4067467"/>
              <a:gd name="connsiteY0" fmla="*/ 555131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62582 w 4067467"/>
              <a:gd name="connsiteY8" fmla="*/ 555131 h 517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467" h="5172041">
                <a:moveTo>
                  <a:pt x="262582" y="555131"/>
                </a:moveTo>
                <a:cubicBezTo>
                  <a:pt x="380004" y="530147"/>
                  <a:pt x="482437" y="220350"/>
                  <a:pt x="599859" y="195366"/>
                </a:cubicBezTo>
                <a:lnTo>
                  <a:pt x="3181916" y="494"/>
                </a:lnTo>
                <a:cubicBezTo>
                  <a:pt x="3807755" y="-16994"/>
                  <a:pt x="3950787" y="432712"/>
                  <a:pt x="3927677" y="884915"/>
                </a:cubicBezTo>
                <a:cubicBezTo>
                  <a:pt x="3904567" y="1337118"/>
                  <a:pt x="3572284" y="2034164"/>
                  <a:pt x="3447991" y="2743698"/>
                </a:cubicBezTo>
                <a:cubicBezTo>
                  <a:pt x="3323698" y="3453232"/>
                  <a:pt x="5075700" y="5142120"/>
                  <a:pt x="3181916" y="5142120"/>
                </a:cubicBezTo>
                <a:cubicBezTo>
                  <a:pt x="2161336" y="5072166"/>
                  <a:pt x="1604202" y="5351985"/>
                  <a:pt x="270077" y="4947251"/>
                </a:cubicBezTo>
                <a:cubicBezTo>
                  <a:pt x="280070" y="4847317"/>
                  <a:pt x="-9740" y="4552507"/>
                  <a:pt x="253" y="4452573"/>
                </a:cubicBezTo>
                <a:lnTo>
                  <a:pt x="262582" y="555131"/>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ACE57A8-EE8D-41EE-933E-DEAF94375A6B}"/>
              </a:ext>
            </a:extLst>
          </p:cNvPr>
          <p:cNvSpPr/>
          <p:nvPr/>
        </p:nvSpPr>
        <p:spPr>
          <a:xfrm>
            <a:off x="6820720" y="274184"/>
            <a:ext cx="2408032" cy="707886"/>
          </a:xfrm>
          <a:prstGeom prst="rect">
            <a:avLst/>
          </a:prstGeom>
        </p:spPr>
        <p:txBody>
          <a:bodyPr wrap="none">
            <a:spAutoFit/>
          </a:bodyPr>
          <a:lstStyle/>
          <a:p>
            <a:pPr algn="ctr"/>
            <a:r>
              <a:rPr lang="vi-VN" sz="4000" dirty="0">
                <a:solidFill>
                  <a:srgbClr val="00B050"/>
                </a:solidFill>
                <a:latin typeface="#9Slide03 Source Sans Pro Black" panose="020B0803030403020204" pitchFamily="34" charset="0"/>
              </a:rPr>
              <a:t>Chú thích</a:t>
            </a:r>
            <a:endParaRPr lang="en-US" sz="4000" dirty="0">
              <a:solidFill>
                <a:srgbClr val="00B050"/>
              </a:solidFill>
              <a:latin typeface="#9Slide03 Source Sans Pro Black" panose="020B0803030403020204" pitchFamily="34" charset="0"/>
            </a:endParaRPr>
          </a:p>
        </p:txBody>
      </p:sp>
      <p:pic>
        <p:nvPicPr>
          <p:cNvPr id="8198" name="Picture 6" descr="Bài 46. Năng lượng và sự truyền năng lượng - Hoc24">
            <a:extLst>
              <a:ext uri="{FF2B5EF4-FFF2-40B4-BE49-F238E27FC236}">
                <a16:creationId xmlns:a16="http://schemas.microsoft.com/office/drawing/2014/main" xmlns="" id="{840D9828-1695-4478-BF19-D21BCF9ACAA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060" y="982070"/>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F1FE885D-AA29-4879-A6F1-8AD105EB9A43}"/>
              </a:ext>
            </a:extLst>
          </p:cNvPr>
          <p:cNvSpPr/>
          <p:nvPr/>
        </p:nvSpPr>
        <p:spPr>
          <a:xfrm>
            <a:off x="4882102" y="1161102"/>
            <a:ext cx="1848583"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Áo cánh</a:t>
            </a:r>
            <a:endParaRPr lang="en-US" sz="4000" dirty="0">
              <a:solidFill>
                <a:srgbClr val="FF000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xmlns="" id="{C2D0722A-3BE9-407C-9D8D-13060F9E433A}"/>
              </a:ext>
            </a:extLst>
          </p:cNvPr>
          <p:cNvSpPr txBox="1"/>
          <p:nvPr/>
        </p:nvSpPr>
        <p:spPr>
          <a:xfrm>
            <a:off x="4972540" y="1944367"/>
            <a:ext cx="7110029" cy="1292662"/>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áo ngắn, cổ đứng hoặc cổ viền thường có hai túi ở hai vạt trước và xẻ ở hai bên sườn.</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 name="Picture 6">
            <a:extLst>
              <a:ext uri="{FF2B5EF4-FFF2-40B4-BE49-F238E27FC236}">
                <a16:creationId xmlns:a16="http://schemas.microsoft.com/office/drawing/2014/main" xmlns="" id="{09592C3A-FD39-4767-87CA-83C2A2B6ADF3}"/>
              </a:ext>
            </a:extLst>
          </p:cNvPr>
          <p:cNvPicPr>
            <a:picLocks noChangeAspect="1"/>
          </p:cNvPicPr>
          <p:nvPr/>
        </p:nvPicPr>
        <p:blipFill>
          <a:blip r:embed="rId5"/>
          <a:srcRect/>
          <a:stretch>
            <a:fillRect/>
          </a:stretch>
        </p:blipFill>
        <p:spPr>
          <a:xfrm>
            <a:off x="12820670" y="3312408"/>
            <a:ext cx="1786967" cy="3345337"/>
          </a:xfrm>
          <a:prstGeom prst="rect">
            <a:avLst/>
          </a:prstGeom>
        </p:spPr>
      </p:pic>
      <p:pic>
        <p:nvPicPr>
          <p:cNvPr id="11" name="Picture 6" descr="Bài 46. Năng lượng và sự truyền năng lượng - Hoc24">
            <a:extLst>
              <a:ext uri="{FF2B5EF4-FFF2-40B4-BE49-F238E27FC236}">
                <a16:creationId xmlns:a16="http://schemas.microsoft.com/office/drawing/2014/main" xmlns="" id="{C4A931A2-2C28-4AC9-A61B-C26AD6B7C01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060" y="3540814"/>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A8C275C3-3995-4981-9FFD-C9737A6FDAF3}"/>
              </a:ext>
            </a:extLst>
          </p:cNvPr>
          <p:cNvSpPr/>
          <p:nvPr/>
        </p:nvSpPr>
        <p:spPr>
          <a:xfrm>
            <a:off x="4931141" y="3715069"/>
            <a:ext cx="2515432" cy="707886"/>
          </a:xfrm>
          <a:prstGeom prst="rect">
            <a:avLst/>
          </a:prstGeom>
        </p:spPr>
        <p:txBody>
          <a:bodyPr wrap="none">
            <a:spAutoFit/>
          </a:bodyPr>
          <a:lstStyle/>
          <a:p>
            <a:pPr algn="ctr"/>
            <a:r>
              <a:rPr lang="vi-VN" sz="4000">
                <a:solidFill>
                  <a:srgbClr val="FF0000"/>
                </a:solidFill>
                <a:latin typeface="Pattaya" panose="00000500000000000000" pitchFamily="2" charset="-34"/>
                <a:cs typeface="Pattaya" panose="00000500000000000000" pitchFamily="2" charset="-34"/>
              </a:rPr>
              <a:t>Phong cách</a:t>
            </a:r>
            <a:endParaRPr lang="en-US" sz="40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CE9F2A34-3271-4332-A7EA-9D8CFA588CBC}"/>
              </a:ext>
            </a:extLst>
          </p:cNvPr>
          <p:cNvSpPr txBox="1"/>
          <p:nvPr/>
        </p:nvSpPr>
        <p:spPr>
          <a:xfrm>
            <a:off x="4972540" y="4503111"/>
            <a:ext cx="7110029" cy="861774"/>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Kiểu (lối) sống tạo ra nét riêng của một người hoặc một nhóm người.</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868090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7 -1.85185E-6 L -0.42773 -0.00116 " pathEditMode="relative" rAng="0" ptsTypes="AA">
                                          <p:cBhvr>
                                            <p:cTn id="22" dur="2000" fill="hold"/>
                                            <p:tgtEl>
                                              <p:spTgt spid="10"/>
                                            </p:tgtEl>
                                            <p:attrNameLst>
                                              <p:attrName>ppt_x</p:attrName>
                                              <p:attrName>ppt_y</p:attrName>
                                            </p:attrNameLst>
                                          </p:cBhvr>
                                          <p:rCtr x="-21393" y="-69"/>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14:presetBounceEnd="60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60000">
                                          <p:cBhvr additive="base">
                                            <p:cTn id="39"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40" dur="1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300" fill="hold"/>
                                            <p:tgtEl>
                                              <p:spTgt spid="9"/>
                                            </p:tgtEl>
                                            <p:attrNameLst>
                                              <p:attrName>ppt_x</p:attrName>
                                            </p:attrNameLst>
                                          </p:cBhvr>
                                          <p:tavLst>
                                            <p:tav tm="0">
                                              <p:val>
                                                <p:strVal val="0-#ppt_w/2"/>
                                              </p:val>
                                            </p:tav>
                                            <p:tav tm="100000">
                                              <p:val>
                                                <p:strVal val="#ppt_x"/>
                                              </p:val>
                                            </p:tav>
                                          </p:tavLst>
                                        </p:anim>
                                        <p:anim calcmode="lin" valueType="num">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7 -1.85185E-6 L -0.42773 -0.00116 " pathEditMode="relative" rAng="0" ptsTypes="AA">
                                          <p:cBhvr>
                                            <p:cTn id="22" dur="2000" fill="hold"/>
                                            <p:tgtEl>
                                              <p:spTgt spid="10"/>
                                            </p:tgtEl>
                                            <p:attrNameLst>
                                              <p:attrName>ppt_x</p:attrName>
                                              <p:attrName>ppt_y</p:attrName>
                                            </p:attrNameLst>
                                          </p:cBhvr>
                                          <p:rCtr x="-21393" y="-69"/>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300" fill="hold"/>
                                            <p:tgtEl>
                                              <p:spTgt spid="13"/>
                                            </p:tgtEl>
                                            <p:attrNameLst>
                                              <p:attrName>ppt_x</p:attrName>
                                            </p:attrNameLst>
                                          </p:cBhvr>
                                          <p:tavLst>
                                            <p:tav tm="0">
                                              <p:val>
                                                <p:strVal val="0-#ppt_w/2"/>
                                              </p:val>
                                            </p:tav>
                                            <p:tav tm="100000">
                                              <p:val>
                                                <p:strVal val="#ppt_x"/>
                                              </p:val>
                                            </p:tav>
                                          </p:tavLst>
                                        </p:anim>
                                        <p:anim calcmode="lin" valueType="num">
                                          <p:cBhvr additive="base">
                                            <p:cTn id="40" dur="1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ight Yellow vector background with circles. 1887996 Vector Art at Vecteezy">
            <a:extLst>
              <a:ext uri="{FF2B5EF4-FFF2-40B4-BE49-F238E27FC236}">
                <a16:creationId xmlns:a16="http://schemas.microsoft.com/office/drawing/2014/main" xmlns="" id="{06681D56-BB90-41F4-AA50-86F7967B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Delay 1">
            <a:extLst>
              <a:ext uri="{FF2B5EF4-FFF2-40B4-BE49-F238E27FC236}">
                <a16:creationId xmlns:a16="http://schemas.microsoft.com/office/drawing/2014/main" xmlns="" id="{5DCA1B4B-A5BC-47C5-A55D-68D5AB9A2BCC}"/>
              </a:ext>
            </a:extLst>
          </p:cNvPr>
          <p:cNvSpPr/>
          <p:nvPr/>
        </p:nvSpPr>
        <p:spPr>
          <a:xfrm flipH="1">
            <a:off x="8195306" y="-293992"/>
            <a:ext cx="4484901" cy="7212799"/>
          </a:xfrm>
          <a:custGeom>
            <a:avLst/>
            <a:gdLst>
              <a:gd name="connsiteX0" fmla="*/ 0 w 6858000"/>
              <a:gd name="connsiteY0" fmla="*/ 0 h 5141626"/>
              <a:gd name="connsiteX1" fmla="*/ 3429000 w 6858000"/>
              <a:gd name="connsiteY1" fmla="*/ 0 h 5141626"/>
              <a:gd name="connsiteX2" fmla="*/ 6858000 w 6858000"/>
              <a:gd name="connsiteY2" fmla="*/ 2570813 h 5141626"/>
              <a:gd name="connsiteX3" fmla="*/ 3429000 w 6858000"/>
              <a:gd name="connsiteY3" fmla="*/ 5141626 h 5141626"/>
              <a:gd name="connsiteX4" fmla="*/ 0 w 6858000"/>
              <a:gd name="connsiteY4" fmla="*/ 5141626 h 5141626"/>
              <a:gd name="connsiteX5" fmla="*/ 0 w 6858000"/>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0 w 4236178"/>
              <a:gd name="connsiteY4" fmla="*/ 5141626 h 5141626"/>
              <a:gd name="connsiteX5" fmla="*/ 0 w 4236178"/>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367259 w 4236178"/>
              <a:gd name="connsiteY4" fmla="*/ 4931764 h 5141626"/>
              <a:gd name="connsiteX5" fmla="*/ 0 w 4236178"/>
              <a:gd name="connsiteY5" fmla="*/ 0 h 5141626"/>
              <a:gd name="connsiteX0" fmla="*/ 0 w 4236178"/>
              <a:gd name="connsiteY0" fmla="*/ 0 h 5163024"/>
              <a:gd name="connsiteX1" fmla="*/ 3429000 w 4236178"/>
              <a:gd name="connsiteY1" fmla="*/ 0 h 5163024"/>
              <a:gd name="connsiteX2" fmla="*/ 3290341 w 4236178"/>
              <a:gd name="connsiteY2" fmla="*/ 2713220 h 5163024"/>
              <a:gd name="connsiteX3" fmla="*/ 3429000 w 4236178"/>
              <a:gd name="connsiteY3" fmla="*/ 5141626 h 5163024"/>
              <a:gd name="connsiteX4" fmla="*/ 367259 w 4236178"/>
              <a:gd name="connsiteY4" fmla="*/ 4931764 h 5163024"/>
              <a:gd name="connsiteX5" fmla="*/ 0 w 4236178"/>
              <a:gd name="connsiteY5" fmla="*/ 0 h 5163024"/>
              <a:gd name="connsiteX0" fmla="*/ 127417 w 3868919"/>
              <a:gd name="connsiteY0" fmla="*/ 359764 h 5163024"/>
              <a:gd name="connsiteX1" fmla="*/ 3061741 w 3868919"/>
              <a:gd name="connsiteY1" fmla="*/ 0 h 5163024"/>
              <a:gd name="connsiteX2" fmla="*/ 2923082 w 3868919"/>
              <a:gd name="connsiteY2" fmla="*/ 2713220 h 5163024"/>
              <a:gd name="connsiteX3" fmla="*/ 3061741 w 3868919"/>
              <a:gd name="connsiteY3" fmla="*/ 5141626 h 5163024"/>
              <a:gd name="connsiteX4" fmla="*/ 0 w 3868919"/>
              <a:gd name="connsiteY4" fmla="*/ 4931764 h 5163024"/>
              <a:gd name="connsiteX5" fmla="*/ 127417 w 3868919"/>
              <a:gd name="connsiteY5" fmla="*/ 359764 h 5163024"/>
              <a:gd name="connsiteX0" fmla="*/ 127417 w 3843847"/>
              <a:gd name="connsiteY0" fmla="*/ 360258 h 5163518"/>
              <a:gd name="connsiteX1" fmla="*/ 3061741 w 3843847"/>
              <a:gd name="connsiteY1" fmla="*/ 494 h 5163518"/>
              <a:gd name="connsiteX2" fmla="*/ 3807502 w 3843847"/>
              <a:gd name="connsiteY2" fmla="*/ 884915 h 5163518"/>
              <a:gd name="connsiteX3" fmla="*/ 2923082 w 3843847"/>
              <a:gd name="connsiteY3" fmla="*/ 2713714 h 5163518"/>
              <a:gd name="connsiteX4" fmla="*/ 3061741 w 3843847"/>
              <a:gd name="connsiteY4" fmla="*/ 5142120 h 5163518"/>
              <a:gd name="connsiteX5" fmla="*/ 0 w 3843847"/>
              <a:gd name="connsiteY5" fmla="*/ 4932258 h 5163518"/>
              <a:gd name="connsiteX6" fmla="*/ 127417 w 3843847"/>
              <a:gd name="connsiteY6" fmla="*/ 360258 h 5163518"/>
              <a:gd name="connsiteX0" fmla="*/ 127417 w 3947292"/>
              <a:gd name="connsiteY0" fmla="*/ 360258 h 5163518"/>
              <a:gd name="connsiteX1" fmla="*/ 3061741 w 3947292"/>
              <a:gd name="connsiteY1" fmla="*/ 494 h 5163518"/>
              <a:gd name="connsiteX2" fmla="*/ 3807502 w 3947292"/>
              <a:gd name="connsiteY2" fmla="*/ 884915 h 5163518"/>
              <a:gd name="connsiteX3" fmla="*/ 3327816 w 3947292"/>
              <a:gd name="connsiteY3" fmla="*/ 2743698 h 5163518"/>
              <a:gd name="connsiteX4" fmla="*/ 3061741 w 3947292"/>
              <a:gd name="connsiteY4" fmla="*/ 5142120 h 5163518"/>
              <a:gd name="connsiteX5" fmla="*/ 0 w 3947292"/>
              <a:gd name="connsiteY5" fmla="*/ 4932258 h 5163518"/>
              <a:gd name="connsiteX6" fmla="*/ 127417 w 3947292"/>
              <a:gd name="connsiteY6" fmla="*/ 360258 h 5163518"/>
              <a:gd name="connsiteX0" fmla="*/ 247850 w 4067725"/>
              <a:gd name="connsiteY0" fmla="*/ 360258 h 5163518"/>
              <a:gd name="connsiteX1" fmla="*/ 3182174 w 4067725"/>
              <a:gd name="connsiteY1" fmla="*/ 494 h 5163518"/>
              <a:gd name="connsiteX2" fmla="*/ 3927935 w 4067725"/>
              <a:gd name="connsiteY2" fmla="*/ 884915 h 5163518"/>
              <a:gd name="connsiteX3" fmla="*/ 3448249 w 4067725"/>
              <a:gd name="connsiteY3" fmla="*/ 2743698 h 5163518"/>
              <a:gd name="connsiteX4" fmla="*/ 3182174 w 4067725"/>
              <a:gd name="connsiteY4" fmla="*/ 5142120 h 5163518"/>
              <a:gd name="connsiteX5" fmla="*/ 120433 w 4067725"/>
              <a:gd name="connsiteY5" fmla="*/ 4932258 h 5163518"/>
              <a:gd name="connsiteX6" fmla="*/ 511 w 4067725"/>
              <a:gd name="connsiteY6" fmla="*/ 4452573 h 5163518"/>
              <a:gd name="connsiteX7" fmla="*/ 247850 w 4067725"/>
              <a:gd name="connsiteY7" fmla="*/ 360258 h 5163518"/>
              <a:gd name="connsiteX0" fmla="*/ 247592 w 4067467"/>
              <a:gd name="connsiteY0" fmla="*/ 360258 h 5172041"/>
              <a:gd name="connsiteX1" fmla="*/ 3181916 w 4067467"/>
              <a:gd name="connsiteY1" fmla="*/ 494 h 5172041"/>
              <a:gd name="connsiteX2" fmla="*/ 3927677 w 4067467"/>
              <a:gd name="connsiteY2" fmla="*/ 884915 h 5172041"/>
              <a:gd name="connsiteX3" fmla="*/ 3447991 w 4067467"/>
              <a:gd name="connsiteY3" fmla="*/ 2743698 h 5172041"/>
              <a:gd name="connsiteX4" fmla="*/ 3181916 w 4067467"/>
              <a:gd name="connsiteY4" fmla="*/ 5142120 h 5172041"/>
              <a:gd name="connsiteX5" fmla="*/ 270077 w 4067467"/>
              <a:gd name="connsiteY5" fmla="*/ 4947251 h 5172041"/>
              <a:gd name="connsiteX6" fmla="*/ 253 w 4067467"/>
              <a:gd name="connsiteY6" fmla="*/ 4452573 h 5172041"/>
              <a:gd name="connsiteX7" fmla="*/ 247592 w 4067467"/>
              <a:gd name="connsiteY7" fmla="*/ 360258 h 5172041"/>
              <a:gd name="connsiteX0" fmla="*/ 247592 w 4067467"/>
              <a:gd name="connsiteY0" fmla="*/ 360258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47592 w 4067467"/>
              <a:gd name="connsiteY8" fmla="*/ 360258 h 5172041"/>
              <a:gd name="connsiteX0" fmla="*/ 262582 w 4067467"/>
              <a:gd name="connsiteY0" fmla="*/ 555131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62582 w 4067467"/>
              <a:gd name="connsiteY8" fmla="*/ 555131 h 517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467" h="5172041">
                <a:moveTo>
                  <a:pt x="262582" y="555131"/>
                </a:moveTo>
                <a:cubicBezTo>
                  <a:pt x="380004" y="530147"/>
                  <a:pt x="482437" y="220350"/>
                  <a:pt x="599859" y="195366"/>
                </a:cubicBezTo>
                <a:lnTo>
                  <a:pt x="3181916" y="494"/>
                </a:lnTo>
                <a:cubicBezTo>
                  <a:pt x="3807755" y="-16994"/>
                  <a:pt x="3950787" y="432712"/>
                  <a:pt x="3927677" y="884915"/>
                </a:cubicBezTo>
                <a:cubicBezTo>
                  <a:pt x="3904567" y="1337118"/>
                  <a:pt x="3572284" y="2034164"/>
                  <a:pt x="3447991" y="2743698"/>
                </a:cubicBezTo>
                <a:cubicBezTo>
                  <a:pt x="3323698" y="3453232"/>
                  <a:pt x="5075700" y="5142120"/>
                  <a:pt x="3181916" y="5142120"/>
                </a:cubicBezTo>
                <a:cubicBezTo>
                  <a:pt x="2161336" y="5072166"/>
                  <a:pt x="1604202" y="5351985"/>
                  <a:pt x="270077" y="4947251"/>
                </a:cubicBezTo>
                <a:cubicBezTo>
                  <a:pt x="280070" y="4847317"/>
                  <a:pt x="-9740" y="4552507"/>
                  <a:pt x="253" y="4452573"/>
                </a:cubicBezTo>
                <a:lnTo>
                  <a:pt x="262582" y="555131"/>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BACE57A8-EE8D-41EE-933E-DEAF94375A6B}"/>
              </a:ext>
            </a:extLst>
          </p:cNvPr>
          <p:cNvSpPr/>
          <p:nvPr/>
        </p:nvSpPr>
        <p:spPr>
          <a:xfrm>
            <a:off x="3768466" y="212731"/>
            <a:ext cx="2408032" cy="707886"/>
          </a:xfrm>
          <a:prstGeom prst="rect">
            <a:avLst/>
          </a:prstGeom>
        </p:spPr>
        <p:txBody>
          <a:bodyPr wrap="none">
            <a:spAutoFit/>
          </a:bodyPr>
          <a:lstStyle/>
          <a:p>
            <a:pPr algn="ctr"/>
            <a:r>
              <a:rPr lang="vi-VN" sz="4000" dirty="0">
                <a:solidFill>
                  <a:srgbClr val="00B050"/>
                </a:solidFill>
                <a:latin typeface="#9Slide03 Source Sans Pro Black" panose="020B0803030403020204" pitchFamily="34" charset="0"/>
              </a:rPr>
              <a:t>Chú thích</a:t>
            </a:r>
            <a:endParaRPr lang="en-US" sz="4000" dirty="0">
              <a:solidFill>
                <a:srgbClr val="00B050"/>
              </a:solidFill>
              <a:latin typeface="#9Slide03 Source Sans Pro Black" panose="020B0803030403020204" pitchFamily="34" charset="0"/>
            </a:endParaRPr>
          </a:p>
        </p:txBody>
      </p:sp>
      <p:pic>
        <p:nvPicPr>
          <p:cNvPr id="8198" name="Picture 6" descr="Bài 46. Năng lượng và sự truyền năng lượng - Hoc24">
            <a:extLst>
              <a:ext uri="{FF2B5EF4-FFF2-40B4-BE49-F238E27FC236}">
                <a16:creationId xmlns:a16="http://schemas.microsoft.com/office/drawing/2014/main" xmlns="" id="{840D9828-1695-4478-BF19-D21BCF9ACAA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38" y="687913"/>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F1FE885D-AA29-4879-A6F1-8AD105EB9A43}"/>
              </a:ext>
            </a:extLst>
          </p:cNvPr>
          <p:cNvSpPr/>
          <p:nvPr/>
        </p:nvSpPr>
        <p:spPr>
          <a:xfrm>
            <a:off x="1292829" y="866945"/>
            <a:ext cx="1394934"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Tế nhị</a:t>
            </a:r>
            <a:endParaRPr lang="en-US" sz="4000" dirty="0">
              <a:solidFill>
                <a:srgbClr val="FF000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xmlns="" id="{C2D0722A-3BE9-407C-9D8D-13060F9E433A}"/>
              </a:ext>
            </a:extLst>
          </p:cNvPr>
          <p:cNvSpPr txBox="1"/>
          <p:nvPr/>
        </p:nvSpPr>
        <p:spPr>
          <a:xfrm>
            <a:off x="1400480" y="1633571"/>
            <a:ext cx="7110029" cy="430887"/>
          </a:xfrm>
          <a:prstGeom prst="rect">
            <a:avLst/>
          </a:prstGeom>
          <a:noFill/>
        </p:spPr>
        <p:txBody>
          <a:bodyPr wrap="square" lIns="0" tIns="0" rIns="0" bIns="0" rtlCol="0">
            <a:spAutoFit/>
          </a:bodyPr>
          <a:lstStyle/>
          <a:p>
            <a:pPr algn="just"/>
            <a:r>
              <a:rPr lang="vi-VN" sz="2800" b="1">
                <a:solidFill>
                  <a:srgbClr val="002060"/>
                </a:solidFill>
                <a:latin typeface="AvantGarde" panose="00000400000000000000" pitchFamily="2" charset="0"/>
                <a:ea typeface="AvantGarde" panose="00000400000000000000" pitchFamily="2" charset="0"/>
                <a:cs typeface="AvantGarde" panose="00000400000000000000" pitchFamily="2" charset="0"/>
              </a:rPr>
              <a:t>Ý nói nhã nhặn, lịch sự</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 name="Picture 6" descr="Bài 46. Năng lượng và sự truyền năng lượng - Hoc24">
            <a:extLst>
              <a:ext uri="{FF2B5EF4-FFF2-40B4-BE49-F238E27FC236}">
                <a16:creationId xmlns:a16="http://schemas.microsoft.com/office/drawing/2014/main" xmlns="" id="{1ADDF6A7-C21F-4752-B1A5-CA8B32C2622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49" y="2284762"/>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6668B5E7-9C0A-4DFB-902A-4DCC8FFBC567}"/>
              </a:ext>
            </a:extLst>
          </p:cNvPr>
          <p:cNvSpPr/>
          <p:nvPr/>
        </p:nvSpPr>
        <p:spPr>
          <a:xfrm>
            <a:off x="1818775" y="2478423"/>
            <a:ext cx="2898550"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Xanh hồ thủy</a:t>
            </a:r>
            <a:endParaRPr lang="en-US" sz="40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66BC66AC-7DFE-41F1-8866-3210CE26064F}"/>
              </a:ext>
            </a:extLst>
          </p:cNvPr>
          <p:cNvSpPr txBox="1"/>
          <p:nvPr/>
        </p:nvSpPr>
        <p:spPr>
          <a:xfrm>
            <a:off x="1980767" y="3230420"/>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Xanh như màu nước hồ (xanh nhạt)</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266" name="Picture 2" descr="quan họ Bắc Ninh - Nhà Đất Bắc Ninh - BACNINH.CITY">
            <a:extLst>
              <a:ext uri="{FF2B5EF4-FFF2-40B4-BE49-F238E27FC236}">
                <a16:creationId xmlns:a16="http://schemas.microsoft.com/office/drawing/2014/main" xmlns="" id="{CC290BBD-C46C-462E-9BA8-5835245BF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2453">
            <a:off x="2201133" y="3854520"/>
            <a:ext cx="4109726" cy="27398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6" descr="Bài 46. Năng lượng và sự truyền năng lượng - Hoc24">
            <a:extLst>
              <a:ext uri="{FF2B5EF4-FFF2-40B4-BE49-F238E27FC236}">
                <a16:creationId xmlns:a16="http://schemas.microsoft.com/office/drawing/2014/main" xmlns="" id="{AA1F6262-63A8-424F-8BAA-0AD6FC42054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577" y="3822542"/>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FA5F8907-E643-4656-9E27-81F4F114F626}"/>
              </a:ext>
            </a:extLst>
          </p:cNvPr>
          <p:cNvSpPr/>
          <p:nvPr/>
        </p:nvSpPr>
        <p:spPr>
          <a:xfrm>
            <a:off x="2264869" y="4016403"/>
            <a:ext cx="1827744" cy="707886"/>
          </a:xfrm>
          <a:prstGeom prst="rect">
            <a:avLst/>
          </a:prstGeom>
        </p:spPr>
        <p:txBody>
          <a:bodyPr wrap="none">
            <a:spAutoFit/>
          </a:bodyPr>
          <a:lstStyle/>
          <a:p>
            <a:pPr algn="ctr"/>
            <a:r>
              <a:rPr lang="vi-VN" sz="4000">
                <a:solidFill>
                  <a:srgbClr val="FF0000"/>
                </a:solidFill>
                <a:latin typeface="Pattaya" panose="00000500000000000000" pitchFamily="2" charset="-34"/>
                <a:cs typeface="Pattaya" panose="00000500000000000000" pitchFamily="2" charset="-34"/>
              </a:rPr>
              <a:t>Tân thời</a:t>
            </a:r>
            <a:endParaRPr lang="en-US" sz="4000" dirty="0">
              <a:solidFill>
                <a:srgbClr val="FF0000"/>
              </a:solidFill>
              <a:latin typeface="Pattaya" panose="00000500000000000000" pitchFamily="2" charset="-34"/>
              <a:cs typeface="Pattaya" panose="00000500000000000000" pitchFamily="2" charset="-34"/>
            </a:endParaRPr>
          </a:p>
        </p:txBody>
      </p:sp>
      <p:sp>
        <p:nvSpPr>
          <p:cNvPr id="19" name="TextBox 18">
            <a:extLst>
              <a:ext uri="{FF2B5EF4-FFF2-40B4-BE49-F238E27FC236}">
                <a16:creationId xmlns:a16="http://schemas.microsoft.com/office/drawing/2014/main" xmlns="" id="{19B73241-830D-4AA4-A29E-7E7A8EDD5769}"/>
              </a:ext>
            </a:extLst>
          </p:cNvPr>
          <p:cNvSpPr txBox="1"/>
          <p:nvPr/>
        </p:nvSpPr>
        <p:spPr>
          <a:xfrm>
            <a:off x="2328095" y="4768200"/>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Kiểu mới</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20" name="Picture 6" descr="Bài 46. Năng lượng và sự truyền năng lượng - Hoc24">
            <a:extLst>
              <a:ext uri="{FF2B5EF4-FFF2-40B4-BE49-F238E27FC236}">
                <a16:creationId xmlns:a16="http://schemas.microsoft.com/office/drawing/2014/main" xmlns="" id="{28E80284-E782-40F3-B078-2BCF0F7D646F}"/>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1245" y="5231070"/>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622D4F24-EE85-4A9D-8853-75F70DF28539}"/>
              </a:ext>
            </a:extLst>
          </p:cNvPr>
          <p:cNvSpPr/>
          <p:nvPr/>
        </p:nvSpPr>
        <p:spPr>
          <a:xfrm>
            <a:off x="2753580" y="5424931"/>
            <a:ext cx="1569661"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Y phục</a:t>
            </a:r>
            <a:endParaRPr lang="en-US" sz="4000" dirty="0">
              <a:solidFill>
                <a:srgbClr val="FF0000"/>
              </a:solidFill>
              <a:latin typeface="Pattaya" panose="00000500000000000000" pitchFamily="2" charset="-34"/>
              <a:cs typeface="Pattaya" panose="00000500000000000000" pitchFamily="2" charset="-34"/>
            </a:endParaRPr>
          </a:p>
        </p:txBody>
      </p:sp>
      <p:sp>
        <p:nvSpPr>
          <p:cNvPr id="22" name="TextBox 21">
            <a:extLst>
              <a:ext uri="{FF2B5EF4-FFF2-40B4-BE49-F238E27FC236}">
                <a16:creationId xmlns:a16="http://schemas.microsoft.com/office/drawing/2014/main" xmlns="" id="{C3D10FFE-5D1C-4607-AE44-FCB2E89994C3}"/>
              </a:ext>
            </a:extLst>
          </p:cNvPr>
          <p:cNvSpPr txBox="1"/>
          <p:nvPr/>
        </p:nvSpPr>
        <p:spPr>
          <a:xfrm>
            <a:off x="2687763" y="6176728"/>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Quần áo, đồ mặc</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0991964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60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60000">
                                          <p:cBhvr additive="base">
                                            <p:cTn id="33"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34"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14:presetBounceEnd="60000">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14:bounceEnd="60000">
                                          <p:cBhvr additive="base">
                                            <p:cTn id="56" dur="13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57" dur="13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14:presetBounceEnd="60000">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14:bounceEnd="60000">
                                          <p:cBhvr additive="base">
                                            <p:cTn id="72" dur="1300" fill="hold"/>
                                            <p:tgtEl>
                                              <p:spTgt spid="22"/>
                                            </p:tgtEl>
                                            <p:attrNameLst>
                                              <p:attrName>ppt_x</p:attrName>
                                            </p:attrNameLst>
                                          </p:cBhvr>
                                          <p:tavLst>
                                            <p:tav tm="0">
                                              <p:val>
                                                <p:strVal val="0-#ppt_w/2"/>
                                              </p:val>
                                            </p:tav>
                                            <p:tav tm="100000">
                                              <p:val>
                                                <p:strVal val="#ppt_x"/>
                                              </p:val>
                                            </p:tav>
                                          </p:tavLst>
                                        </p:anim>
                                        <p:anim calcmode="lin" valueType="num" p14:bounceEnd="60000">
                                          <p:cBhvr additive="base">
                                            <p:cTn id="73" dur="1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19"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300" fill="hold"/>
                                            <p:tgtEl>
                                              <p:spTgt spid="9"/>
                                            </p:tgtEl>
                                            <p:attrNameLst>
                                              <p:attrName>ppt_x</p:attrName>
                                            </p:attrNameLst>
                                          </p:cBhvr>
                                          <p:tavLst>
                                            <p:tav tm="0">
                                              <p:val>
                                                <p:strVal val="0-#ppt_w/2"/>
                                              </p:val>
                                            </p:tav>
                                            <p:tav tm="100000">
                                              <p:val>
                                                <p:strVal val="#ppt_x"/>
                                              </p:val>
                                            </p:tav>
                                          </p:tavLst>
                                        </p:anim>
                                        <p:anim calcmode="lin" valueType="num">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300" fill="hold"/>
                                            <p:tgtEl>
                                              <p:spTgt spid="13"/>
                                            </p:tgtEl>
                                            <p:attrNameLst>
                                              <p:attrName>ppt_x</p:attrName>
                                            </p:attrNameLst>
                                          </p:cBhvr>
                                          <p:tavLst>
                                            <p:tav tm="0">
                                              <p:val>
                                                <p:strVal val="0-#ppt_w/2"/>
                                              </p:val>
                                            </p:tav>
                                            <p:tav tm="100000">
                                              <p:val>
                                                <p:strVal val="#ppt_x"/>
                                              </p:val>
                                            </p:tav>
                                          </p:tavLst>
                                        </p:anim>
                                        <p:anim calcmode="lin" valueType="num">
                                          <p:cBhvr additive="base">
                                            <p:cTn id="34"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1300" fill="hold"/>
                                            <p:tgtEl>
                                              <p:spTgt spid="19"/>
                                            </p:tgtEl>
                                            <p:attrNameLst>
                                              <p:attrName>ppt_x</p:attrName>
                                            </p:attrNameLst>
                                          </p:cBhvr>
                                          <p:tavLst>
                                            <p:tav tm="0">
                                              <p:val>
                                                <p:strVal val="0-#ppt_w/2"/>
                                              </p:val>
                                            </p:tav>
                                            <p:tav tm="100000">
                                              <p:val>
                                                <p:strVal val="#ppt_x"/>
                                              </p:val>
                                            </p:tav>
                                          </p:tavLst>
                                        </p:anim>
                                        <p:anim calcmode="lin" valueType="num">
                                          <p:cBhvr additive="base">
                                            <p:cTn id="57" dur="13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1300" fill="hold"/>
                                            <p:tgtEl>
                                              <p:spTgt spid="22"/>
                                            </p:tgtEl>
                                            <p:attrNameLst>
                                              <p:attrName>ppt_x</p:attrName>
                                            </p:attrNameLst>
                                          </p:cBhvr>
                                          <p:tavLst>
                                            <p:tav tm="0">
                                              <p:val>
                                                <p:strVal val="0-#ppt_w/2"/>
                                              </p:val>
                                            </p:tav>
                                            <p:tav tm="100000">
                                              <p:val>
                                                <p:strVal val="#ppt_x"/>
                                              </p:val>
                                            </p:tav>
                                          </p:tavLst>
                                        </p:anim>
                                        <p:anim calcmode="lin" valueType="num">
                                          <p:cBhvr additive="base">
                                            <p:cTn id="73" dur="1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19" grpId="0"/>
          <p:bldP spid="21" grpId="0"/>
          <p:bldP spid="2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F2D5"/>
        </a:solidFill>
        <a:effectLst/>
      </p:bgPr>
    </p:bg>
    <p:spTree>
      <p:nvGrpSpPr>
        <p:cNvPr id="1" name=""/>
        <p:cNvGrpSpPr/>
        <p:nvPr/>
      </p:nvGrpSpPr>
      <p:grpSpPr>
        <a:xfrm>
          <a:off x="0" y="0"/>
          <a:ext cx="0" cy="0"/>
          <a:chOff x="0" y="0"/>
          <a:chExt cx="0" cy="0"/>
        </a:xfrm>
      </p:grpSpPr>
      <p:pic>
        <p:nvPicPr>
          <p:cNvPr id="15362" name="Picture 2" descr="hoi an Da Nang vietnam saigon Food  book kid hello vietnam bookcover">
            <a:extLst>
              <a:ext uri="{FF2B5EF4-FFF2-40B4-BE49-F238E27FC236}">
                <a16:creationId xmlns:a16="http://schemas.microsoft.com/office/drawing/2014/main" xmlns="" id="{075E926D-9A0F-4E66-A798-3BEB464E8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43" t="14948" r="6109" b="19564"/>
          <a:stretch/>
        </p:blipFill>
        <p:spPr bwMode="auto">
          <a:xfrm>
            <a:off x="0" y="-36699"/>
            <a:ext cx="7525062" cy="68946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i an Da Nang vietnam saigon Food  book kid hello vietnam bookcover">
            <a:extLst>
              <a:ext uri="{FF2B5EF4-FFF2-40B4-BE49-F238E27FC236}">
                <a16:creationId xmlns:a16="http://schemas.microsoft.com/office/drawing/2014/main" xmlns="" id="{9AACDDE7-A485-4E0F-AAFF-31EC4EB90F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3016" b="81667" l="89800" r="95100">
                        <a14:foregroundMark x1="92918" y1="62548" x2="93500" y2="78413"/>
                        <a14:foregroundMark x1="92359" y1="47304" x2="92860" y2="60952"/>
                        <a14:foregroundMark x1="91900" y1="64340" x2="91900" y2="81667"/>
                        <a14:foregroundMark x1="91900" y1="62999" x2="91900" y2="63846"/>
                        <a14:foregroundMark x1="91900" y1="81667" x2="89800" y2="79444"/>
                        <a14:foregroundMark x1="94100" y1="79048" x2="93700" y2="80556"/>
                        <a14:backgroundMark x1="93900" y1="43175" x2="89900" y2="47222"/>
                        <a14:backgroundMark x1="89900" y1="47222" x2="89000" y2="51508"/>
                        <a14:backgroundMark x1="91400" y1="44286" x2="88900" y2="46587"/>
                        <a14:backgroundMark x1="93700" y1="43016" x2="93700" y2="43016"/>
                        <a14:backgroundMark x1="93000" y1="42698" x2="87500" y2="46667"/>
                        <a14:backgroundMark x1="87500" y1="46667" x2="90700" y2="42302"/>
                        <a14:backgroundMark x1="90700" y1="42302" x2="89700" y2="47222"/>
                        <a14:backgroundMark x1="89700" y1="47222" x2="92200" y2="43016"/>
                        <a14:backgroundMark x1="92200" y1="43016" x2="89500" y2="48889"/>
                        <a14:backgroundMark x1="89500" y1="48889" x2="90100" y2="41270"/>
                        <a14:backgroundMark x1="95100" y1="41111" x2="88800" y2="44762"/>
                        <a14:backgroundMark x1="88800" y1="44762" x2="86500" y2="49286"/>
                        <a14:backgroundMark x1="86500" y1="49286" x2="90700" y2="43651"/>
                        <a14:backgroundMark x1="90700" y1="43651" x2="88800" y2="54444"/>
                        <a14:backgroundMark x1="88800" y1="54444" x2="88500" y2="49683"/>
                        <a14:backgroundMark x1="88500" y1="49683" x2="86700" y2="70794"/>
                        <a14:backgroundMark x1="96600" y1="40714" x2="89300" y2="48254"/>
                        <a14:backgroundMark x1="89300" y1="48254" x2="88700" y2="50000"/>
                        <a14:backgroundMark x1="89400" y1="52222" x2="89400" y2="52222"/>
                        <a14:backgroundMark x1="89400" y1="52222" x2="89400" y2="52222"/>
                        <a14:backgroundMark x1="89600" y1="56984" x2="90800" y2="61508"/>
                        <a14:backgroundMark x1="90800" y1="61508" x2="85100" y2="64603"/>
                        <a14:backgroundMark x1="91400" y1="60238" x2="88500" y2="53810"/>
                        <a14:backgroundMark x1="88500" y1="53810" x2="89900" y2="63095"/>
                        <a14:backgroundMark x1="89900" y1="63095" x2="89800" y2="54683"/>
                        <a14:backgroundMark x1="89800" y1="54683" x2="87400" y2="70714"/>
                        <a14:backgroundMark x1="87400" y1="70714" x2="88000" y2="65635"/>
                        <a14:backgroundMark x1="88000" y1="65635" x2="85600" y2="77143"/>
                        <a14:backgroundMark x1="91400" y1="61190" x2="87400" y2="63810"/>
                        <a14:backgroundMark x1="93000" y1="61190" x2="89400" y2="59365"/>
                        <a14:backgroundMark x1="92600" y1="61190" x2="87400" y2="63492"/>
                        <a14:backgroundMark x1="91900" y1="61111" x2="86500" y2="61667"/>
                        <a14:backgroundMark x1="91600" y1="63333" x2="87800" y2="61349"/>
                        <a14:backgroundMark x1="91200" y1="62778" x2="92100" y2="61349"/>
                        <a14:backgroundMark x1="90300" y1="62540" x2="86900" y2="68651"/>
                      </a14:backgroundRemoval>
                    </a14:imgEffect>
                  </a14:imgLayer>
                </a14:imgProps>
              </a:ext>
              <a:ext uri="{28A0092B-C50C-407E-A947-70E740481C1C}">
                <a14:useLocalDpi xmlns:a14="http://schemas.microsoft.com/office/drawing/2010/main" val="0"/>
              </a:ext>
            </a:extLst>
          </a:blip>
          <a:srcRect l="90125" t="43282" r="6108" b="19564"/>
          <a:stretch/>
        </p:blipFill>
        <p:spPr bwMode="auto">
          <a:xfrm flipH="1">
            <a:off x="7525062" y="2953062"/>
            <a:ext cx="314794" cy="39116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9DE6D58D-A7FA-49EE-9832-5A8D4E9DC47C}"/>
              </a:ext>
            </a:extLst>
          </p:cNvPr>
          <p:cNvSpPr txBox="1"/>
          <p:nvPr/>
        </p:nvSpPr>
        <p:spPr>
          <a:xfrm>
            <a:off x="7929301" y="588205"/>
            <a:ext cx="3717256" cy="3693319"/>
          </a:xfrm>
          <a:prstGeom prst="rect">
            <a:avLst/>
          </a:prstGeom>
          <a:noFill/>
        </p:spPr>
        <p:txBody>
          <a:bodyPr wrap="square" lIns="0" tIns="0" rIns="0" bIns="0" rtlCol="0">
            <a:spAutoFit/>
          </a:bodyPr>
          <a:lstStyle/>
          <a:p>
            <a:pPr algn="ctr"/>
            <a:r>
              <a:rPr lang="vi-VN" sz="8000" dirty="0">
                <a:solidFill>
                  <a:srgbClr val="7030A0"/>
                </a:solidFill>
                <a:latin typeface="#9Slide03 Source Sans Pro Black" panose="020B0803030403020204" pitchFamily="34" charset="0"/>
                <a:cs typeface="Pattaya" panose="00000500000000000000" pitchFamily="2" charset="-34"/>
              </a:rPr>
              <a:t>Tìm </a:t>
            </a:r>
          </a:p>
          <a:p>
            <a:pPr algn="ctr"/>
            <a:r>
              <a:rPr lang="vi-VN" sz="8000" dirty="0">
                <a:solidFill>
                  <a:srgbClr val="7030A0"/>
                </a:solidFill>
                <a:latin typeface="#9Slide03 Source Sans Pro Black" panose="020B0803030403020204" pitchFamily="34" charset="0"/>
                <a:cs typeface="Pattaya" panose="00000500000000000000" pitchFamily="2" charset="-34"/>
              </a:rPr>
              <a:t>hiểu </a:t>
            </a:r>
          </a:p>
          <a:p>
            <a:pPr algn="ctr"/>
            <a:r>
              <a:rPr lang="vi-VN" sz="8000" dirty="0">
                <a:solidFill>
                  <a:srgbClr val="7030A0"/>
                </a:solidFill>
                <a:latin typeface="#9Slide03 Source Sans Pro Black" panose="020B0803030403020204" pitchFamily="34" charset="0"/>
                <a:cs typeface="Pattaya" panose="00000500000000000000" pitchFamily="2" charset="-34"/>
              </a:rPr>
              <a:t>bài</a:t>
            </a:r>
          </a:p>
        </p:txBody>
      </p:sp>
      <p:pic>
        <p:nvPicPr>
          <p:cNvPr id="11" name="Picture 19">
            <a:extLst>
              <a:ext uri="{FF2B5EF4-FFF2-40B4-BE49-F238E27FC236}">
                <a16:creationId xmlns:a16="http://schemas.microsoft.com/office/drawing/2014/main" xmlns="" id="{EA1106F0-AE43-42D4-9DB6-5C0210483C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195279" y="3712312"/>
            <a:ext cx="5649821" cy="3520440"/>
          </a:xfrm>
          <a:prstGeom prst="rect">
            <a:avLst/>
          </a:prstGeom>
        </p:spPr>
      </p:pic>
    </p:spTree>
    <p:extLst>
      <p:ext uri="{BB962C8B-B14F-4D97-AF65-F5344CB8AC3E}">
        <p14:creationId xmlns:p14="http://schemas.microsoft.com/office/powerpoint/2010/main" val="997792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1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100" fill="hold"/>
                                            <p:tgtEl>
                                              <p:spTgt spid="10"/>
                                            </p:tgtEl>
                                            <p:attrNameLst>
                                              <p:attrName>ppt_x</p:attrName>
                                            </p:attrNameLst>
                                          </p:cBhvr>
                                          <p:tavLst>
                                            <p:tav tm="0">
                                              <p:val>
                                                <p:strVal val="#ppt_x"/>
                                              </p:val>
                                            </p:tav>
                                            <p:tav tm="100000">
                                              <p:val>
                                                <p:strVal val="#ppt_x"/>
                                              </p:val>
                                            </p:tav>
                                          </p:tavLst>
                                        </p:anim>
                                        <p:anim calcmode="lin" valueType="num">
                                          <p:cBhvr additive="base">
                                            <p:cTn id="8" dur="1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13A2A9A0-6C5C-48EB-BECA-66B494C366E9}"/>
              </a:ext>
            </a:extLst>
          </p:cNvPr>
          <p:cNvSpPr/>
          <p:nvPr/>
        </p:nvSpPr>
        <p:spPr>
          <a:xfrm>
            <a:off x="2295989" y="2604416"/>
            <a:ext cx="7600013" cy="3046988"/>
          </a:xfrm>
          <a:prstGeom prst="rect">
            <a:avLst/>
          </a:prstGeom>
        </p:spPr>
        <p:txBody>
          <a:bodyPr wrap="square">
            <a:spAutoFit/>
          </a:bodyPr>
          <a:lstStyle/>
          <a:p>
            <a:pPr algn="just"/>
            <a:r>
              <a:rPr lang="vi-VN" sz="3200" b="1" dirty="0">
                <a:solidFill>
                  <a:srgbClr val="002060"/>
                </a:solidFill>
                <a:latin typeface="OpenSans"/>
              </a:rPr>
              <a:t>Phụ nữ Việt Nam xưa hay mặc áo dài thẫm màu, phủ ra bên ngoài những lớp áo cánh nhiều màu bên trong. </a:t>
            </a:r>
          </a:p>
          <a:p>
            <a:pPr algn="just"/>
            <a:endParaRPr lang="vi-VN" sz="3200" b="1" dirty="0">
              <a:solidFill>
                <a:srgbClr val="002060"/>
              </a:solidFill>
              <a:latin typeface="OpenSans"/>
            </a:endParaRPr>
          </a:p>
          <a:p>
            <a:pPr algn="just"/>
            <a:r>
              <a:rPr lang="vi-VN" sz="3200" b="1" i="1" dirty="0">
                <a:solidFill>
                  <a:srgbClr val="FF0000"/>
                </a:solidFill>
                <a:latin typeface="OpenSans"/>
              </a:rPr>
              <a:t>=&gt; Chiếc áo dài làm cho phụ nữ trở nên tế nhị, kín đáo.</a:t>
            </a:r>
          </a:p>
        </p:txBody>
      </p:sp>
      <p:pic>
        <p:nvPicPr>
          <p:cNvPr id="13" name="Picture 12">
            <a:extLst>
              <a:ext uri="{FF2B5EF4-FFF2-40B4-BE49-F238E27FC236}">
                <a16:creationId xmlns:a16="http://schemas.microsoft.com/office/drawing/2014/main" xmlns="" id="{502D5AC2-9D56-4E70-9581-E4E0C6268D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83" b="93201" l="9362" r="89362">
                        <a14:foregroundMark x1="23404" y1="10482" x2="60426" y2="8215"/>
                        <a14:foregroundMark x1="60426" y1="8215" x2="71489" y2="8215"/>
                        <a14:foregroundMark x1="45106" y1="3683" x2="59574" y2="4249"/>
                        <a14:foregroundMark x1="38298" y1="92068" x2="55745" y2="93201"/>
                        <a14:foregroundMark x1="55745" y1="93201" x2="59574" y2="92635"/>
                        <a14:foregroundMark x1="88511" y1="55241" x2="88511" y2="55241"/>
                        <a14:foregroundMark x1="85106" y1="56091" x2="85106" y2="56091"/>
                        <a14:foregroundMark x1="19149" y1="11898" x2="19149" y2="11898"/>
                        <a14:foregroundMark x1="26809" y1="7082" x2="26809" y2="7082"/>
                        <a14:foregroundMark x1="32766" y1="5099" x2="32766" y2="5099"/>
                        <a14:foregroundMark x1="40426" y1="4249" x2="40426" y2="4249"/>
                      </a14:backgroundRemoval>
                    </a14:imgEffect>
                  </a14:imgLayer>
                </a14:imgProps>
              </a:ext>
              <a:ext uri="{28A0092B-C50C-407E-A947-70E740481C1C}">
                <a14:useLocalDpi xmlns:a14="http://schemas.microsoft.com/office/drawing/2010/main" val="0"/>
              </a:ext>
            </a:extLst>
          </a:blip>
          <a:stretch>
            <a:fillRect/>
          </a:stretch>
        </p:blipFill>
        <p:spPr>
          <a:xfrm>
            <a:off x="9550793" y="2448451"/>
            <a:ext cx="2955566" cy="4439637"/>
          </a:xfrm>
          <a:prstGeom prst="rect">
            <a:avLst/>
          </a:prstGeom>
        </p:spPr>
      </p:pic>
      <p:pic>
        <p:nvPicPr>
          <p:cNvPr id="14" name="Picture 13">
            <a:extLst>
              <a:ext uri="{FF2B5EF4-FFF2-40B4-BE49-F238E27FC236}">
                <a16:creationId xmlns:a16="http://schemas.microsoft.com/office/drawing/2014/main" xmlns="" id="{C862B59B-5345-417E-8232-351385B9355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866" b="96356" l="9759" r="89785">
                        <a14:foregroundMark x1="21210" y1="5553" x2="74821" y2="6681"/>
                        <a14:foregroundMark x1="48731" y1="1866" x2="48731" y2="1866"/>
                        <a14:foregroundMark x1="30189" y1="94837" x2="36890" y2="83210"/>
                        <a14:foregroundMark x1="50748" y1="96356" x2="56018" y2="93839"/>
                        <a14:foregroundMark x1="55433" y1="90759" x2="55433" y2="86117"/>
                      </a14:backgroundRemoval>
                    </a14:imgEffect>
                  </a14:imgLayer>
                </a14:imgProps>
              </a:ext>
              <a:ext uri="{28A0092B-C50C-407E-A947-70E740481C1C}">
                <a14:useLocalDpi xmlns:a14="http://schemas.microsoft.com/office/drawing/2010/main" val="0"/>
              </a:ext>
            </a:extLst>
          </a:blip>
          <a:stretch>
            <a:fillRect/>
          </a:stretch>
        </p:blipFill>
        <p:spPr>
          <a:xfrm>
            <a:off x="-214931" y="2771116"/>
            <a:ext cx="2745244" cy="4116972"/>
          </a:xfrm>
          <a:prstGeom prst="rect">
            <a:avLst/>
          </a:prstGeom>
        </p:spPr>
      </p:pic>
      <p:sp>
        <p:nvSpPr>
          <p:cNvPr id="16" name="Rectangle 15">
            <a:extLst>
              <a:ext uri="{FF2B5EF4-FFF2-40B4-BE49-F238E27FC236}">
                <a16:creationId xmlns:a16="http://schemas.microsoft.com/office/drawing/2014/main" xmlns="" id="{BA101EC2-00CB-40AC-8BA0-C011A8BC7EB4}"/>
              </a:ext>
            </a:extLst>
          </p:cNvPr>
          <p:cNvSpPr/>
          <p:nvPr/>
        </p:nvSpPr>
        <p:spPr>
          <a:xfrm>
            <a:off x="1071524" y="936364"/>
            <a:ext cx="10048945"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1. Chiếc áo dài có vai trò như thế nào trong trang phục của phụ nữ Việt Nam xưa? </a:t>
            </a:r>
            <a:endParaRPr lang="en-US" sz="3200" dirty="0">
              <a:solidFill>
                <a:srgbClr val="7030A0"/>
              </a:solidFill>
              <a:latin typeface="#9Slide03 Source Sans Pro Black" panose="020B0803030403020204" pitchFamily="34" charset="0"/>
            </a:endParaRPr>
          </a:p>
        </p:txBody>
      </p:sp>
    </p:spTree>
    <p:extLst>
      <p:ext uri="{BB962C8B-B14F-4D97-AF65-F5344CB8AC3E}">
        <p14:creationId xmlns:p14="http://schemas.microsoft.com/office/powerpoint/2010/main" val="2750628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sp>
        <p:nvSpPr>
          <p:cNvPr id="8" name="TextBox 7">
            <a:extLst>
              <a:ext uri="{FF2B5EF4-FFF2-40B4-BE49-F238E27FC236}">
                <a16:creationId xmlns:a16="http://schemas.microsoft.com/office/drawing/2014/main" xmlns="" id="{CFDC8696-186B-475A-8388-63A2F7EEB262}"/>
              </a:ext>
            </a:extLst>
          </p:cNvPr>
          <p:cNvSpPr txBox="1"/>
          <p:nvPr/>
        </p:nvSpPr>
        <p:spPr>
          <a:xfrm>
            <a:off x="4593997" y="1256073"/>
            <a:ext cx="3000821" cy="923330"/>
          </a:xfrm>
          <a:prstGeom prst="rect">
            <a:avLst/>
          </a:prstGeom>
          <a:noFill/>
        </p:spPr>
        <p:txBody>
          <a:bodyPr wrap="none" lIns="0" tIns="0" rIns="0" bIns="0" rtlCol="0">
            <a:spAutoFit/>
          </a:bodyPr>
          <a:lstStyle/>
          <a:p>
            <a:pPr algn="ctr"/>
            <a:r>
              <a:rPr lang="vi-VN" sz="6000" dirty="0">
                <a:solidFill>
                  <a:srgbClr val="FF0000"/>
                </a:solidFill>
                <a:latin typeface="#9Slide03 Source Sans Pro Black" panose="020B0803030403020204" pitchFamily="34" charset="0"/>
                <a:cs typeface="Pattaya" panose="00000500000000000000" pitchFamily="2" charset="-34"/>
              </a:rPr>
              <a:t>Mục tiêu</a:t>
            </a:r>
            <a:endParaRPr lang="en-US" sz="6000" dirty="0">
              <a:solidFill>
                <a:srgbClr val="FF0000"/>
              </a:solidFill>
              <a:latin typeface="#9Slide03 Source Sans Pro Black" panose="020B0803030403020204" pitchFamily="34" charset="0"/>
              <a:cs typeface="Pattaya" panose="00000500000000000000" pitchFamily="2" charset="-34"/>
            </a:endParaRPr>
          </a:p>
        </p:txBody>
      </p:sp>
      <p:sp>
        <p:nvSpPr>
          <p:cNvPr id="9" name="TextBox 8">
            <a:extLst>
              <a:ext uri="{FF2B5EF4-FFF2-40B4-BE49-F238E27FC236}">
                <a16:creationId xmlns:a16="http://schemas.microsoft.com/office/drawing/2014/main" xmlns="" id="{6E062201-D45C-4EB7-9090-4230BC5DE162}"/>
              </a:ext>
            </a:extLst>
          </p:cNvPr>
          <p:cNvSpPr txBox="1"/>
          <p:nvPr/>
        </p:nvSpPr>
        <p:spPr>
          <a:xfrm>
            <a:off x="1406269" y="2582897"/>
            <a:ext cx="9725558" cy="553998"/>
          </a:xfrm>
          <a:prstGeom prst="rect">
            <a:avLst/>
          </a:prstGeom>
          <a:noFill/>
        </p:spPr>
        <p:txBody>
          <a:bodyPr wrap="square" lIns="0" tIns="0" rIns="0" bIns="0" rtlCol="0">
            <a:spAutoFit/>
          </a:bodyPr>
          <a:lstStyle/>
          <a:p>
            <a:pPr marL="514350" indent="-514350" algn="just">
              <a:buAutoNum type="arabicParenR"/>
            </a:pP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Đọc</a:t>
            </a:r>
            <a:r>
              <a:rPr lang="en-SG"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đúng, trôi chảy; đọc diễn cảm bài đọc.</a:t>
            </a:r>
            <a:endParaRPr lang="en-US"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xmlns="" id="{7D7CB1DE-6DE6-476C-9891-41B43E922173}"/>
              </a:ext>
            </a:extLst>
          </p:cNvPr>
          <p:cNvSpPr txBox="1"/>
          <p:nvPr/>
        </p:nvSpPr>
        <p:spPr>
          <a:xfrm>
            <a:off x="1339247" y="3505268"/>
            <a:ext cx="9859602" cy="553998"/>
          </a:xfrm>
          <a:prstGeom prst="rect">
            <a:avLst/>
          </a:prstGeom>
          <a:noFill/>
        </p:spPr>
        <p:txBody>
          <a:bodyPr wrap="square" lIns="0" tIns="0" rIns="0" bIns="0" rtlCol="0">
            <a:spAutoFit/>
          </a:bodyPr>
          <a:lstStyle/>
          <a:p>
            <a:pPr algn="just"/>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2)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Trình</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bày</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đ</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ược</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nội</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dung, ý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nghĩa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của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bài.</a:t>
            </a:r>
            <a:endParaRPr lang="en-US"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931200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100" fill="hold"/>
                                            <p:tgtEl>
                                              <p:spTgt spid="8"/>
                                            </p:tgtEl>
                                            <p:attrNameLst>
                                              <p:attrName>ppt_x</p:attrName>
                                            </p:attrNameLst>
                                          </p:cBhvr>
                                          <p:tavLst>
                                            <p:tav tm="0">
                                              <p:val>
                                                <p:strVal val="#ppt_x"/>
                                              </p:val>
                                            </p:tav>
                                            <p:tav tm="100000">
                                              <p:val>
                                                <p:strVal val="#ppt_x"/>
                                              </p:val>
                                            </p:tav>
                                          </p:tavLst>
                                        </p:anim>
                                        <p:anim calcmode="lin" valueType="num">
                                          <p:cBhvr additive="base">
                                            <p:cTn id="12"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xmlns=""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77DA54E4-25CF-4B61-BC67-AC4C965A2C6C}"/>
              </a:ext>
            </a:extLst>
          </p:cNvPr>
          <p:cNvSpPr/>
          <p:nvPr/>
        </p:nvSpPr>
        <p:spPr>
          <a:xfrm>
            <a:off x="1103136" y="531630"/>
            <a:ext cx="9704773"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2. Chiếc áo dài tân thời có gì khác so với chiếc áo dài cổ truyền? </a:t>
            </a:r>
            <a:endParaRPr lang="en-US" sz="3200" dirty="0">
              <a:solidFill>
                <a:srgbClr val="7030A0"/>
              </a:solidFill>
              <a:latin typeface="#9Slide03 Source Sans Pro Black" panose="020B0803030403020204" pitchFamily="34" charset="0"/>
            </a:endParaRPr>
          </a:p>
        </p:txBody>
      </p:sp>
      <p:sp>
        <p:nvSpPr>
          <p:cNvPr id="16" name="Flowchart: Terminator 15">
            <a:extLst>
              <a:ext uri="{FF2B5EF4-FFF2-40B4-BE49-F238E27FC236}">
                <a16:creationId xmlns:a16="http://schemas.microsoft.com/office/drawing/2014/main" xmlns="" id="{3BA8E460-2B83-493B-9D65-D0F162A643D2}"/>
              </a:ext>
            </a:extLst>
          </p:cNvPr>
          <p:cNvSpPr/>
          <p:nvPr/>
        </p:nvSpPr>
        <p:spPr>
          <a:xfrm>
            <a:off x="1290166" y="1666054"/>
            <a:ext cx="3520985" cy="822305"/>
          </a:xfrm>
          <a:prstGeom prst="flowChartTerminator">
            <a:avLst/>
          </a:prstGeom>
          <a:ln w="57150">
            <a:solidFill>
              <a:srgbClr val="C00000"/>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i="1" dirty="0">
                <a:solidFill>
                  <a:srgbClr val="FF0000"/>
                </a:solidFill>
                <a:latin typeface="OpenSans"/>
              </a:rPr>
              <a:t>Áo dài cổ truyền</a:t>
            </a:r>
          </a:p>
        </p:txBody>
      </p:sp>
      <p:sp>
        <p:nvSpPr>
          <p:cNvPr id="17" name="Flowchart: Terminator 16">
            <a:extLst>
              <a:ext uri="{FF2B5EF4-FFF2-40B4-BE49-F238E27FC236}">
                <a16:creationId xmlns:a16="http://schemas.microsoft.com/office/drawing/2014/main" xmlns="" id="{E9C5EEB2-76B3-4381-910A-554DB30F0797}"/>
              </a:ext>
            </a:extLst>
          </p:cNvPr>
          <p:cNvSpPr/>
          <p:nvPr/>
        </p:nvSpPr>
        <p:spPr>
          <a:xfrm>
            <a:off x="7108419" y="1676144"/>
            <a:ext cx="3520985" cy="822305"/>
          </a:xfrm>
          <a:prstGeom prst="flowChartTerminator">
            <a:avLst/>
          </a:prstGeom>
          <a:ln w="57150">
            <a:solidFill>
              <a:srgbClr val="0070C0"/>
            </a:solidFill>
            <a:prstDash val="dashDot"/>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vi-VN" sz="3200" b="1" i="1" dirty="0">
                <a:solidFill>
                  <a:srgbClr val="00B0F0"/>
                </a:solidFill>
                <a:latin typeface="OpenSans"/>
              </a:rPr>
              <a:t>Áo dài tân thời</a:t>
            </a:r>
          </a:p>
        </p:txBody>
      </p:sp>
      <p:grpSp>
        <p:nvGrpSpPr>
          <p:cNvPr id="12" name="Group 11">
            <a:extLst>
              <a:ext uri="{FF2B5EF4-FFF2-40B4-BE49-F238E27FC236}">
                <a16:creationId xmlns:a16="http://schemas.microsoft.com/office/drawing/2014/main" xmlns="" id="{358C90E2-FE78-4199-A694-831753121DEA}"/>
              </a:ext>
            </a:extLst>
          </p:cNvPr>
          <p:cNvGrpSpPr/>
          <p:nvPr/>
        </p:nvGrpSpPr>
        <p:grpSpPr>
          <a:xfrm>
            <a:off x="790785" y="2683423"/>
            <a:ext cx="2524125" cy="3721387"/>
            <a:chOff x="790785" y="2683423"/>
            <a:chExt cx="2524125" cy="3721387"/>
          </a:xfrm>
        </p:grpSpPr>
        <p:pic>
          <p:nvPicPr>
            <p:cNvPr id="1034" name="Picture 10" descr="ArtStation - Ao tu than - Vietnamese ancient">
              <a:extLst>
                <a:ext uri="{FF2B5EF4-FFF2-40B4-BE49-F238E27FC236}">
                  <a16:creationId xmlns:a16="http://schemas.microsoft.com/office/drawing/2014/main" xmlns="" id="{C6F2C034-AC3B-4090-BB7C-52B4943671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94" b="89954" l="10000" r="92240">
                          <a14:foregroundMark x1="28438" y1="73888" x2="25990" y2="88113"/>
                          <a14:foregroundMark x1="25990" y1="88113" x2="54271" y2="89417"/>
                          <a14:foregroundMark x1="92240" y1="69517" x2="92240" y2="69517"/>
                          <a14:foregroundMark x1="22188" y1="11580" x2="16927" y2="18021"/>
                          <a14:foregroundMark x1="16927" y1="18021" x2="14479" y2="25192"/>
                          <a14:foregroundMark x1="14479" y1="25192" x2="14740" y2="30176"/>
                          <a14:foregroundMark x1="27813" y1="9394" x2="36719" y2="9624"/>
                        </a14:backgroundRemoval>
                      </a14:imgEffect>
                    </a14:imgLayer>
                  </a14:imgProps>
                </a:ext>
                <a:ext uri="{28A0092B-C50C-407E-A947-70E740481C1C}">
                  <a14:useLocalDpi xmlns:a14="http://schemas.microsoft.com/office/drawing/2010/main" val="0"/>
                </a:ext>
              </a:extLst>
            </a:blip>
            <a:srcRect/>
            <a:stretch>
              <a:fillRect/>
            </a:stretch>
          </p:blipFill>
          <p:spPr bwMode="auto">
            <a:xfrm>
              <a:off x="790785" y="2683423"/>
              <a:ext cx="25241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FE97C738-1BBB-4D80-A730-62DD6F8EC64A}"/>
                </a:ext>
              </a:extLst>
            </p:cNvPr>
            <p:cNvSpPr/>
            <p:nvPr/>
          </p:nvSpPr>
          <p:spPr>
            <a:xfrm>
              <a:off x="1023867" y="5820035"/>
              <a:ext cx="2024913" cy="584775"/>
            </a:xfrm>
            <a:prstGeom prst="rect">
              <a:avLst/>
            </a:prstGeom>
          </p:spPr>
          <p:txBody>
            <a:bodyPr wrap="none">
              <a:spAutoFit/>
            </a:bodyPr>
            <a:lstStyle/>
            <a:p>
              <a:pPr algn="just"/>
              <a:r>
                <a:rPr lang="vi-VN" sz="3200" b="1" i="1" dirty="0">
                  <a:solidFill>
                    <a:srgbClr val="FF0000"/>
                  </a:solidFill>
                  <a:latin typeface="OpenSans"/>
                </a:rPr>
                <a:t>Áo tứ thân</a:t>
              </a:r>
            </a:p>
          </p:txBody>
        </p:sp>
      </p:grpSp>
      <p:grpSp>
        <p:nvGrpSpPr>
          <p:cNvPr id="13" name="Group 12">
            <a:extLst>
              <a:ext uri="{FF2B5EF4-FFF2-40B4-BE49-F238E27FC236}">
                <a16:creationId xmlns:a16="http://schemas.microsoft.com/office/drawing/2014/main" xmlns="" id="{00724681-8D32-468B-89F3-D81D488B0DC7}"/>
              </a:ext>
            </a:extLst>
          </p:cNvPr>
          <p:cNvGrpSpPr/>
          <p:nvPr/>
        </p:nvGrpSpPr>
        <p:grpSpPr>
          <a:xfrm>
            <a:off x="3314910" y="2743844"/>
            <a:ext cx="2390398" cy="3691540"/>
            <a:chOff x="3314910" y="2743844"/>
            <a:chExt cx="2390398" cy="3691540"/>
          </a:xfrm>
        </p:grpSpPr>
        <p:pic>
          <p:nvPicPr>
            <p:cNvPr id="1036" name="Picture 12" descr="Chàng trai minh họa cổ phục Việt thời Nguyễn bằng nét vẽ chibi | Văn hóa |  PLO">
              <a:extLst>
                <a:ext uri="{FF2B5EF4-FFF2-40B4-BE49-F238E27FC236}">
                  <a16:creationId xmlns:a16="http://schemas.microsoft.com/office/drawing/2014/main" xmlns="" id="{94D1068F-1E15-4DFF-8EB6-A49BBE39D8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500" b="96000" l="8500" r="43375">
                          <a14:foregroundMark x1="10750" y1="39750" x2="13250" y2="32750"/>
                          <a14:foregroundMark x1="13250" y1="32750" x2="18875" y2="28500"/>
                          <a14:foregroundMark x1="18875" y1="28500" x2="28000" y2="27875"/>
                          <a14:foregroundMark x1="28000" y1="27875" x2="34750" y2="32625"/>
                          <a14:foregroundMark x1="34750" y1="32625" x2="35875" y2="34500"/>
                          <a14:foregroundMark x1="11000" y1="32750" x2="15125" y2="24250"/>
                          <a14:foregroundMark x1="15125" y1="24250" x2="20875" y2="19875"/>
                          <a14:foregroundMark x1="20875" y1="19875" x2="29000" y2="19500"/>
                          <a14:foregroundMark x1="29000" y1="19500" x2="35125" y2="24125"/>
                          <a14:foregroundMark x1="35125" y1="24125" x2="39125" y2="32750"/>
                          <a14:foregroundMark x1="8750" y1="31750" x2="8500" y2="35875"/>
                          <a14:foregroundMark x1="13375" y1="94375" x2="19750" y2="89000"/>
                          <a14:foregroundMark x1="19750" y1="89000" x2="21625" y2="83750"/>
                          <a14:foregroundMark x1="28250" y1="96000" x2="33000" y2="92875"/>
                        </a14:backgroundRemoval>
                      </a14:imgEffect>
                    </a14:imgLayer>
                  </a14:imgProps>
                </a:ext>
                <a:ext uri="{28A0092B-C50C-407E-A947-70E740481C1C}">
                  <a14:useLocalDpi xmlns:a14="http://schemas.microsoft.com/office/drawing/2010/main" val="0"/>
                </a:ext>
              </a:extLst>
            </a:blip>
            <a:srcRect l="5264" t="15957" r="52386" b="2401"/>
            <a:stretch/>
          </p:blipFill>
          <p:spPr bwMode="auto">
            <a:xfrm>
              <a:off x="3715212" y="2743844"/>
              <a:ext cx="1678898" cy="323659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B3C8C5B0-6E10-49C7-B26F-9ED15CF3927E}"/>
                </a:ext>
              </a:extLst>
            </p:cNvPr>
            <p:cNvSpPr/>
            <p:nvPr/>
          </p:nvSpPr>
          <p:spPr>
            <a:xfrm>
              <a:off x="3314910" y="5850609"/>
              <a:ext cx="2390398" cy="584775"/>
            </a:xfrm>
            <a:prstGeom prst="rect">
              <a:avLst/>
            </a:prstGeom>
          </p:spPr>
          <p:txBody>
            <a:bodyPr wrap="none">
              <a:spAutoFit/>
            </a:bodyPr>
            <a:lstStyle/>
            <a:p>
              <a:pPr algn="just"/>
              <a:r>
                <a:rPr lang="vi-VN" sz="3200" b="1" i="1">
                  <a:solidFill>
                    <a:srgbClr val="FF0000"/>
                  </a:solidFill>
                  <a:latin typeface="OpenSans"/>
                </a:rPr>
                <a:t>Áo năm </a:t>
              </a:r>
              <a:r>
                <a:rPr lang="vi-VN" sz="3200" b="1" i="1" dirty="0">
                  <a:solidFill>
                    <a:srgbClr val="FF0000"/>
                  </a:solidFill>
                  <a:latin typeface="OpenSans"/>
                </a:rPr>
                <a:t>thân</a:t>
              </a:r>
            </a:p>
          </p:txBody>
        </p:sp>
      </p:grpSp>
      <p:pic>
        <p:nvPicPr>
          <p:cNvPr id="18" name="Picture 17">
            <a:extLst>
              <a:ext uri="{FF2B5EF4-FFF2-40B4-BE49-F238E27FC236}">
                <a16:creationId xmlns:a16="http://schemas.microsoft.com/office/drawing/2014/main" xmlns="" id="{3BA4BAD4-AA07-4869-8871-1DF2CD95484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2900" l="10000" r="90000">
                        <a14:foregroundMark x1="46150" y1="10067" x2="40950" y2="16433"/>
                        <a14:foregroundMark x1="40950" y1="16433" x2="39600" y2="31467"/>
                        <a14:foregroundMark x1="58950" y1="15533" x2="62550" y2="39133"/>
                        <a14:foregroundMark x1="44850" y1="20533" x2="56350" y2="20533"/>
                        <a14:foregroundMark x1="47800" y1="10500" x2="58300" y2="12100"/>
                        <a14:foregroundMark x1="58300" y1="12100" x2="58950" y2="12667"/>
                        <a14:foregroundMark x1="37650" y1="30600" x2="34000" y2="44767"/>
                        <a14:foregroundMark x1="34000" y1="44767" x2="36000" y2="46567"/>
                        <a14:foregroundMark x1="39950" y1="46333" x2="39950" y2="46333"/>
                        <a14:foregroundMark x1="41250" y1="45467" x2="46850" y2="40667"/>
                        <a14:foregroundMark x1="33050" y1="41533" x2="35850" y2="34600"/>
                        <a14:foregroundMark x1="35850" y1="34600" x2="36000" y2="34533"/>
                        <a14:foregroundMark x1="63200" y1="30600" x2="66850" y2="37200"/>
                        <a14:foregroundMark x1="66850" y1="37200" x2="66350" y2="44367"/>
                        <a14:foregroundMark x1="66350" y1="44367" x2="65200" y2="46333"/>
                        <a14:foregroundMark x1="33700" y1="92900" x2="34700" y2="87433"/>
                        <a14:foregroundMark x1="53050" y1="92667" x2="55050" y2="88100"/>
                        <a14:foregroundMark x1="34700" y1="33000" x2="32800" y2="40000"/>
                        <a14:foregroundMark x1="32800" y1="40000" x2="34700" y2="42833"/>
                      </a14:backgroundRemoval>
                    </a14:imgEffect>
                  </a14:imgLayer>
                </a14:imgProps>
              </a:ext>
              <a:ext uri="{28A0092B-C50C-407E-A947-70E740481C1C}">
                <a14:useLocalDpi xmlns:a14="http://schemas.microsoft.com/office/drawing/2010/main" val="0"/>
              </a:ext>
            </a:extLst>
          </a:blip>
          <a:stretch>
            <a:fillRect/>
          </a:stretch>
        </p:blipFill>
        <p:spPr>
          <a:xfrm>
            <a:off x="7333276" y="2392407"/>
            <a:ext cx="2815652" cy="4223478"/>
          </a:xfrm>
          <a:prstGeom prst="rect">
            <a:avLst/>
          </a:prstGeom>
        </p:spPr>
      </p:pic>
    </p:spTree>
    <p:extLst>
      <p:ext uri="{BB962C8B-B14F-4D97-AF65-F5344CB8AC3E}">
        <p14:creationId xmlns:p14="http://schemas.microsoft.com/office/powerpoint/2010/main" val="7181078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bg/>
                                          </p:spTgt>
                                        </p:tgtEl>
                                        <p:attrNameLst>
                                          <p:attrName>style.visibility</p:attrName>
                                        </p:attrNameLst>
                                      </p:cBhvr>
                                      <p:to>
                                        <p:strVal val="visible"/>
                                      </p:to>
                                    </p:set>
                                    <p:animEffect transition="in" filter="fade">
                                      <p:cBhvr>
                                        <p:cTn id="18" dur="500"/>
                                        <p:tgtEl>
                                          <p:spTgt spid="17">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xmlns=""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1DCE0E70-A934-4976-8AB7-CE40934283F0}"/>
              </a:ext>
            </a:extLst>
          </p:cNvPr>
          <p:cNvSpPr/>
          <p:nvPr/>
        </p:nvSpPr>
        <p:spPr>
          <a:xfrm>
            <a:off x="231738" y="348156"/>
            <a:ext cx="11728524"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xmlns="" id="{3BA8E460-2B83-493B-9D65-D0F162A643D2}"/>
              </a:ext>
            </a:extLst>
          </p:cNvPr>
          <p:cNvSpPr/>
          <p:nvPr/>
        </p:nvSpPr>
        <p:spPr>
          <a:xfrm>
            <a:off x="2204646" y="1122155"/>
            <a:ext cx="3265367" cy="822305"/>
          </a:xfrm>
          <a:prstGeom prst="flowChartTerminator">
            <a:avLst/>
          </a:prstGeom>
          <a:ln w="57150">
            <a:solidFill>
              <a:srgbClr val="C00000"/>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i="1" dirty="0">
                <a:solidFill>
                  <a:srgbClr val="FF0000"/>
                </a:solidFill>
                <a:latin typeface="OpenSans"/>
              </a:rPr>
              <a:t>Áo dài cổ truyền</a:t>
            </a:r>
          </a:p>
        </p:txBody>
      </p:sp>
      <p:sp>
        <p:nvSpPr>
          <p:cNvPr id="17" name="Flowchart: Terminator 16">
            <a:extLst>
              <a:ext uri="{FF2B5EF4-FFF2-40B4-BE49-F238E27FC236}">
                <a16:creationId xmlns:a16="http://schemas.microsoft.com/office/drawing/2014/main" xmlns="" id="{E9C5EEB2-76B3-4381-910A-554DB30F0797}"/>
              </a:ext>
            </a:extLst>
          </p:cNvPr>
          <p:cNvSpPr/>
          <p:nvPr/>
        </p:nvSpPr>
        <p:spPr>
          <a:xfrm>
            <a:off x="8207334" y="401189"/>
            <a:ext cx="3265367" cy="822305"/>
          </a:xfrm>
          <a:prstGeom prst="flowChartTerminator">
            <a:avLst/>
          </a:prstGeom>
          <a:ln w="57150">
            <a:solidFill>
              <a:srgbClr val="0070C0"/>
            </a:solidFill>
            <a:prstDash val="dashDot"/>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vi-VN" sz="3200" b="1" i="1" dirty="0">
                <a:solidFill>
                  <a:srgbClr val="00B0F0"/>
                </a:solidFill>
                <a:latin typeface="OpenSans"/>
              </a:rPr>
              <a:t>Áo dài tân thời</a:t>
            </a:r>
          </a:p>
        </p:txBody>
      </p:sp>
      <p:grpSp>
        <p:nvGrpSpPr>
          <p:cNvPr id="12" name="Group 11">
            <a:extLst>
              <a:ext uri="{FF2B5EF4-FFF2-40B4-BE49-F238E27FC236}">
                <a16:creationId xmlns:a16="http://schemas.microsoft.com/office/drawing/2014/main" xmlns="" id="{358C90E2-FE78-4199-A694-831753121DEA}"/>
              </a:ext>
            </a:extLst>
          </p:cNvPr>
          <p:cNvGrpSpPr/>
          <p:nvPr/>
        </p:nvGrpSpPr>
        <p:grpSpPr>
          <a:xfrm>
            <a:off x="1063961" y="1522027"/>
            <a:ext cx="1566629" cy="2379514"/>
            <a:chOff x="157193" y="1612575"/>
            <a:chExt cx="3157717" cy="4792235"/>
          </a:xfrm>
        </p:grpSpPr>
        <p:pic>
          <p:nvPicPr>
            <p:cNvPr id="1034" name="Picture 10" descr="ArtStation - Ao tu than - Vietnamese ancient">
              <a:extLst>
                <a:ext uri="{FF2B5EF4-FFF2-40B4-BE49-F238E27FC236}">
                  <a16:creationId xmlns:a16="http://schemas.microsoft.com/office/drawing/2014/main" xmlns="" id="{C6F2C034-AC3B-4090-BB7C-52B4943671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94" b="89954" l="10000" r="92240">
                          <a14:foregroundMark x1="28438" y1="73888" x2="25990" y2="88113"/>
                          <a14:foregroundMark x1="25990" y1="88113" x2="54271" y2="89417"/>
                          <a14:foregroundMark x1="92240" y1="69517" x2="92240" y2="69517"/>
                          <a14:foregroundMark x1="22188" y1="11580" x2="16927" y2="18021"/>
                          <a14:foregroundMark x1="16927" y1="18021" x2="14479" y2="25192"/>
                          <a14:foregroundMark x1="14479" y1="25192" x2="14740" y2="30176"/>
                          <a14:foregroundMark x1="27813" y1="9394" x2="36719" y2="9624"/>
                        </a14:backgroundRemoval>
                      </a14:imgEffect>
                    </a14:imgLayer>
                  </a14:imgProps>
                </a:ext>
                <a:ext uri="{28A0092B-C50C-407E-A947-70E740481C1C}">
                  <a14:useLocalDpi xmlns:a14="http://schemas.microsoft.com/office/drawing/2010/main" val="0"/>
                </a:ext>
              </a:extLst>
            </a:blip>
            <a:srcRect/>
            <a:stretch>
              <a:fillRect/>
            </a:stretch>
          </p:blipFill>
          <p:spPr bwMode="auto">
            <a:xfrm>
              <a:off x="790785" y="1612575"/>
              <a:ext cx="2524125" cy="449984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FE97C738-1BBB-4D80-A730-62DD6F8EC64A}"/>
                </a:ext>
              </a:extLst>
            </p:cNvPr>
            <p:cNvSpPr/>
            <p:nvPr/>
          </p:nvSpPr>
          <p:spPr>
            <a:xfrm>
              <a:off x="157193" y="5820036"/>
              <a:ext cx="2024912" cy="584774"/>
            </a:xfrm>
            <a:prstGeom prst="rect">
              <a:avLst/>
            </a:prstGeom>
          </p:spPr>
          <p:txBody>
            <a:bodyPr wrap="none">
              <a:spAutoFit/>
            </a:bodyPr>
            <a:lstStyle/>
            <a:p>
              <a:pPr algn="just"/>
              <a:r>
                <a:rPr lang="vi-VN" sz="3200" b="1" i="1" dirty="0">
                  <a:solidFill>
                    <a:srgbClr val="FF0000"/>
                  </a:solidFill>
                  <a:latin typeface="OpenSans"/>
                </a:rPr>
                <a:t>Áo tứ thân</a:t>
              </a:r>
            </a:p>
          </p:txBody>
        </p:sp>
      </p:grpSp>
      <p:grpSp>
        <p:nvGrpSpPr>
          <p:cNvPr id="13" name="Group 12">
            <a:extLst>
              <a:ext uri="{FF2B5EF4-FFF2-40B4-BE49-F238E27FC236}">
                <a16:creationId xmlns:a16="http://schemas.microsoft.com/office/drawing/2014/main" xmlns="" id="{00724681-8D32-468B-89F3-D81D488B0DC7}"/>
              </a:ext>
            </a:extLst>
          </p:cNvPr>
          <p:cNvGrpSpPr/>
          <p:nvPr/>
        </p:nvGrpSpPr>
        <p:grpSpPr>
          <a:xfrm>
            <a:off x="5000824" y="1689373"/>
            <a:ext cx="1465264" cy="2219799"/>
            <a:chOff x="2642423" y="1752346"/>
            <a:chExt cx="2796932" cy="4812863"/>
          </a:xfrm>
        </p:grpSpPr>
        <p:pic>
          <p:nvPicPr>
            <p:cNvPr id="1036" name="Picture 12" descr="Chàng trai minh họa cổ phục Việt thời Nguyễn bằng nét vẽ chibi | Văn hóa |  PLO">
              <a:extLst>
                <a:ext uri="{FF2B5EF4-FFF2-40B4-BE49-F238E27FC236}">
                  <a16:creationId xmlns:a16="http://schemas.microsoft.com/office/drawing/2014/main" xmlns="" id="{94D1068F-1E15-4DFF-8EB6-A49BBE39D80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9500" b="96000" l="8500" r="43375">
                          <a14:foregroundMark x1="10750" y1="39750" x2="13250" y2="32750"/>
                          <a14:foregroundMark x1="13250" y1="32750" x2="18875" y2="28500"/>
                          <a14:foregroundMark x1="18875" y1="28500" x2="28000" y2="27875"/>
                          <a14:foregroundMark x1="28000" y1="27875" x2="34750" y2="32625"/>
                          <a14:foregroundMark x1="34750" y1="32625" x2="35875" y2="34500"/>
                          <a14:foregroundMark x1="11000" y1="32750" x2="15125" y2="24250"/>
                          <a14:foregroundMark x1="15125" y1="24250" x2="20875" y2="19875"/>
                          <a14:foregroundMark x1="20875" y1="19875" x2="29000" y2="19500"/>
                          <a14:foregroundMark x1="29000" y1="19500" x2="35125" y2="24125"/>
                          <a14:foregroundMark x1="35125" y1="24125" x2="39125" y2="32750"/>
                          <a14:foregroundMark x1="8750" y1="31750" x2="8500" y2="35875"/>
                          <a14:foregroundMark x1="13375" y1="94375" x2="19750" y2="89000"/>
                          <a14:foregroundMark x1="19750" y1="89000" x2="21625" y2="83750"/>
                          <a14:foregroundMark x1="28250" y1="96000" x2="33000" y2="92875"/>
                        </a14:backgroundRemoval>
                      </a14:imgEffect>
                    </a14:imgLayer>
                  </a14:imgProps>
                </a:ext>
                <a:ext uri="{28A0092B-C50C-407E-A947-70E740481C1C}">
                  <a14:useLocalDpi xmlns:a14="http://schemas.microsoft.com/office/drawing/2010/main" val="0"/>
                </a:ext>
              </a:extLst>
            </a:blip>
            <a:srcRect l="5264" t="15957" r="52386" b="2401"/>
            <a:stretch/>
          </p:blipFill>
          <p:spPr bwMode="auto">
            <a:xfrm>
              <a:off x="3760458" y="1752346"/>
              <a:ext cx="1678897" cy="452047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B3C8C5B0-6E10-49C7-B26F-9ED15CF3927E}"/>
                </a:ext>
              </a:extLst>
            </p:cNvPr>
            <p:cNvSpPr/>
            <p:nvPr/>
          </p:nvSpPr>
          <p:spPr>
            <a:xfrm>
              <a:off x="2642423" y="5980434"/>
              <a:ext cx="2390398" cy="584775"/>
            </a:xfrm>
            <a:prstGeom prst="rect">
              <a:avLst/>
            </a:prstGeom>
          </p:spPr>
          <p:txBody>
            <a:bodyPr wrap="none">
              <a:spAutoFit/>
            </a:bodyPr>
            <a:lstStyle/>
            <a:p>
              <a:pPr algn="just"/>
              <a:r>
                <a:rPr lang="vi-VN" sz="3200" b="1" i="1" dirty="0">
                  <a:solidFill>
                    <a:srgbClr val="FF0000"/>
                  </a:solidFill>
                  <a:latin typeface="OpenSans"/>
                </a:rPr>
                <a:t>Áo năm thân</a:t>
              </a:r>
            </a:p>
          </p:txBody>
        </p:sp>
      </p:grpSp>
      <p:pic>
        <p:nvPicPr>
          <p:cNvPr id="18" name="Picture 17">
            <a:extLst>
              <a:ext uri="{FF2B5EF4-FFF2-40B4-BE49-F238E27FC236}">
                <a16:creationId xmlns:a16="http://schemas.microsoft.com/office/drawing/2014/main" xmlns="" id="{3BA4BAD4-AA07-4869-8871-1DF2CD95484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2900" l="10000" r="90000">
                        <a14:foregroundMark x1="46150" y1="10067" x2="40950" y2="16433"/>
                        <a14:foregroundMark x1="40950" y1="16433" x2="39600" y2="31467"/>
                        <a14:foregroundMark x1="58950" y1="15533" x2="62550" y2="39133"/>
                        <a14:foregroundMark x1="44850" y1="20533" x2="56350" y2="20533"/>
                        <a14:foregroundMark x1="47800" y1="10500" x2="58300" y2="12100"/>
                        <a14:foregroundMark x1="58300" y1="12100" x2="58950" y2="12667"/>
                        <a14:foregroundMark x1="37650" y1="30600" x2="34000" y2="44767"/>
                        <a14:foregroundMark x1="34000" y1="44767" x2="36000" y2="46567"/>
                        <a14:foregroundMark x1="39950" y1="46333" x2="39950" y2="46333"/>
                        <a14:foregroundMark x1="41250" y1="45467" x2="46850" y2="40667"/>
                        <a14:foregroundMark x1="33050" y1="41533" x2="35850" y2="34600"/>
                        <a14:foregroundMark x1="35850" y1="34600" x2="36000" y2="34533"/>
                        <a14:foregroundMark x1="63200" y1="30600" x2="66850" y2="37200"/>
                        <a14:foregroundMark x1="66850" y1="37200" x2="66350" y2="44367"/>
                        <a14:foregroundMark x1="66350" y1="44367" x2="65200" y2="46333"/>
                        <a14:foregroundMark x1="33700" y1="92900" x2="34700" y2="87433"/>
                        <a14:foregroundMark x1="53050" y1="92667" x2="55050" y2="88100"/>
                        <a14:foregroundMark x1="34700" y1="33000" x2="32800" y2="40000"/>
                        <a14:foregroundMark x1="32800" y1="40000" x2="34700" y2="42833"/>
                      </a14:backgroundRemoval>
                    </a14:imgEffect>
                  </a14:imgLayer>
                </a14:imgProps>
              </a:ext>
              <a:ext uri="{28A0092B-C50C-407E-A947-70E740481C1C}">
                <a14:useLocalDpi xmlns:a14="http://schemas.microsoft.com/office/drawing/2010/main" val="0"/>
              </a:ext>
            </a:extLst>
          </a:blip>
          <a:stretch>
            <a:fillRect/>
          </a:stretch>
        </p:blipFill>
        <p:spPr>
          <a:xfrm>
            <a:off x="8998561" y="904632"/>
            <a:ext cx="1682911" cy="2524367"/>
          </a:xfrm>
          <a:prstGeom prst="rect">
            <a:avLst/>
          </a:prstGeom>
        </p:spPr>
      </p:pic>
      <p:sp>
        <p:nvSpPr>
          <p:cNvPr id="14" name="Rectangle 13">
            <a:extLst>
              <a:ext uri="{FF2B5EF4-FFF2-40B4-BE49-F238E27FC236}">
                <a16:creationId xmlns:a16="http://schemas.microsoft.com/office/drawing/2014/main" xmlns="" id="{BA39C2C0-E9E1-4D89-B55C-BB9F48E9E7A3}"/>
              </a:ext>
            </a:extLst>
          </p:cNvPr>
          <p:cNvSpPr/>
          <p:nvPr/>
        </p:nvSpPr>
        <p:spPr>
          <a:xfrm>
            <a:off x="231738" y="4083250"/>
            <a:ext cx="4081018" cy="1938992"/>
          </a:xfrm>
          <a:prstGeom prst="rect">
            <a:avLst/>
          </a:prstGeom>
        </p:spPr>
        <p:txBody>
          <a:bodyPr wrap="square">
            <a:spAutoFit/>
          </a:bodyPr>
          <a:lstStyle/>
          <a:p>
            <a:pPr algn="just"/>
            <a:r>
              <a:rPr lang="vi-VN" sz="2400" b="1" i="1" dirty="0">
                <a:solidFill>
                  <a:srgbClr val="7E2F2B"/>
                </a:solidFill>
                <a:latin typeface="OpenSans"/>
              </a:rPr>
              <a:t>được may từ bốn mảnh vải, hai mảnh sau ghép liền giữa sống lưng, đằng trước là hai vạt áo, không có khuy, khi mặc bỏ buông hoặc thắt vào nhau</a:t>
            </a:r>
          </a:p>
        </p:txBody>
      </p:sp>
      <p:sp>
        <p:nvSpPr>
          <p:cNvPr id="19" name="Rectangle 18">
            <a:extLst>
              <a:ext uri="{FF2B5EF4-FFF2-40B4-BE49-F238E27FC236}">
                <a16:creationId xmlns:a16="http://schemas.microsoft.com/office/drawing/2014/main" xmlns="" id="{115ADFD2-7503-4218-A8C1-38833B283508}"/>
              </a:ext>
            </a:extLst>
          </p:cNvPr>
          <p:cNvSpPr/>
          <p:nvPr/>
        </p:nvSpPr>
        <p:spPr>
          <a:xfrm>
            <a:off x="4425579" y="4083250"/>
            <a:ext cx="3453667" cy="1569660"/>
          </a:xfrm>
          <a:prstGeom prst="rect">
            <a:avLst/>
          </a:prstGeom>
        </p:spPr>
        <p:txBody>
          <a:bodyPr wrap="square">
            <a:spAutoFit/>
          </a:bodyPr>
          <a:lstStyle/>
          <a:p>
            <a:pPr algn="just"/>
            <a:r>
              <a:rPr lang="vi-VN" sz="2400" b="1" i="1" dirty="0">
                <a:solidFill>
                  <a:srgbClr val="002060"/>
                </a:solidFill>
                <a:latin typeface="OpenSans"/>
              </a:rPr>
              <a:t>như áo tứ thân, nhưng vạt trước bên trái may ghép từ hai thân vải nên rộng gấp đôi vạt phải.</a:t>
            </a:r>
            <a:endParaRPr lang="vi-VN" sz="2400" b="1" i="1" dirty="0">
              <a:solidFill>
                <a:srgbClr val="FF0000"/>
              </a:solidFill>
              <a:latin typeface="OpenSans"/>
            </a:endParaRPr>
          </a:p>
        </p:txBody>
      </p:sp>
      <p:pic>
        <p:nvPicPr>
          <p:cNvPr id="4100" name="Picture 4" descr="Pin en Png">
            <a:extLst>
              <a:ext uri="{FF2B5EF4-FFF2-40B4-BE49-F238E27FC236}">
                <a16:creationId xmlns:a16="http://schemas.microsoft.com/office/drawing/2014/main" xmlns="" id="{DD134029-8D9B-478B-BF52-8FAAB758A6F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4360" b="87443" l="13343" r="42559"/>
                    </a14:imgEffect>
                  </a14:imgLayer>
                </a14:imgProps>
              </a:ext>
              <a:ext uri="{28A0092B-C50C-407E-A947-70E740481C1C}">
                <a14:useLocalDpi xmlns:a14="http://schemas.microsoft.com/office/drawing/2010/main" val="0"/>
              </a:ext>
            </a:extLst>
          </a:blip>
          <a:srcRect l="9691" t="61475" r="53789" b="9672"/>
          <a:stretch/>
        </p:blipFill>
        <p:spPr bwMode="auto">
          <a:xfrm rot="7921193">
            <a:off x="6632527" y="1276866"/>
            <a:ext cx="1731336" cy="1367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A0753EEB-B681-476A-82E3-D1CA89B70BEA}"/>
              </a:ext>
            </a:extLst>
          </p:cNvPr>
          <p:cNvSpPr/>
          <p:nvPr/>
        </p:nvSpPr>
        <p:spPr>
          <a:xfrm>
            <a:off x="8057929" y="3196543"/>
            <a:ext cx="3902333" cy="3046988"/>
          </a:xfrm>
          <a:prstGeom prst="rect">
            <a:avLst/>
          </a:prstGeom>
        </p:spPr>
        <p:txBody>
          <a:bodyPr wrap="square">
            <a:spAutoFit/>
          </a:bodyPr>
          <a:lstStyle/>
          <a:p>
            <a:pPr algn="just"/>
            <a:r>
              <a:rPr lang="vi-VN" sz="2400" b="1" i="1" dirty="0">
                <a:solidFill>
                  <a:srgbClr val="FFC000"/>
                </a:solidFill>
                <a:latin typeface="OpenSans"/>
              </a:rPr>
              <a:t>là chiếc áo dài cổ truyền được cải tiến, chỉ gồm hai thân vải phía trước và phía sau. Chiếc áo tân thời vừa giữ được phong cách dân tộc tế nhị, kín đáo; vừa mang phong cách hiện đại phương Tây.</a:t>
            </a:r>
          </a:p>
        </p:txBody>
      </p:sp>
    </p:spTree>
    <p:extLst>
      <p:ext uri="{BB962C8B-B14F-4D97-AF65-F5344CB8AC3E}">
        <p14:creationId xmlns:p14="http://schemas.microsoft.com/office/powerpoint/2010/main" val="36701462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ipe(down)">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uiExpand="1" build="p"/>
      <p:bldP spid="19" grpId="0" uiExpand="1" build="p"/>
      <p:bldP spid="2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xmlns=""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Single Corner Snipped 2">
            <a:extLst>
              <a:ext uri="{FF2B5EF4-FFF2-40B4-BE49-F238E27FC236}">
                <a16:creationId xmlns:a16="http://schemas.microsoft.com/office/drawing/2014/main" xmlns="" id="{B16EBDD7-10FE-4D0F-8FB7-EBD6A37688E1}"/>
              </a:ext>
            </a:extLst>
          </p:cNvPr>
          <p:cNvSpPr/>
          <p:nvPr/>
        </p:nvSpPr>
        <p:spPr>
          <a:xfrm>
            <a:off x="208339" y="348156"/>
            <a:ext cx="3697690" cy="6304435"/>
          </a:xfrm>
          <a:custGeom>
            <a:avLst/>
            <a:gdLst>
              <a:gd name="connsiteX0" fmla="*/ 0 w 4176215"/>
              <a:gd name="connsiteY0" fmla="*/ 0 h 6858000"/>
              <a:gd name="connsiteX1" fmla="*/ 2088108 w 4176215"/>
              <a:gd name="connsiteY1" fmla="*/ 0 h 6858000"/>
              <a:gd name="connsiteX2" fmla="*/ 4176216 w 4176215"/>
              <a:gd name="connsiteY2" fmla="*/ 3429000 h 6858000"/>
              <a:gd name="connsiteX3" fmla="*/ 2088108 w 4176215"/>
              <a:gd name="connsiteY3" fmla="*/ 6858000 h 6858000"/>
              <a:gd name="connsiteX4" fmla="*/ 0 w 4176215"/>
              <a:gd name="connsiteY4" fmla="*/ 6858000 h 6858000"/>
              <a:gd name="connsiteX5" fmla="*/ 0 w 4176215"/>
              <a:gd name="connsiteY5"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249857"/>
              <a:gd name="connsiteY0" fmla="*/ 0 h 6858000"/>
              <a:gd name="connsiteX1" fmla="*/ 2088108 w 4249857"/>
              <a:gd name="connsiteY1" fmla="*/ 0 h 6858000"/>
              <a:gd name="connsiteX2" fmla="*/ 3084395 w 4249857"/>
              <a:gd name="connsiteY2" fmla="*/ 600500 h 6858000"/>
              <a:gd name="connsiteX3" fmla="*/ 4230807 w 4249857"/>
              <a:gd name="connsiteY3" fmla="*/ 3756547 h 6858000"/>
              <a:gd name="connsiteX4" fmla="*/ 2088108 w 4249857"/>
              <a:gd name="connsiteY4" fmla="*/ 6858000 h 6858000"/>
              <a:gd name="connsiteX5" fmla="*/ 0 w 4249857"/>
              <a:gd name="connsiteY5" fmla="*/ 6858000 h 6858000"/>
              <a:gd name="connsiteX6" fmla="*/ 0 w 4249857"/>
              <a:gd name="connsiteY6"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2088108 w 4253809"/>
              <a:gd name="connsiteY5" fmla="*/ 6858000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603839"/>
              <a:gd name="connsiteX1" fmla="*/ 2088108 w 4253809"/>
              <a:gd name="connsiteY1" fmla="*/ 0 h 6603839"/>
              <a:gd name="connsiteX2" fmla="*/ 3084395 w 4253809"/>
              <a:gd name="connsiteY2" fmla="*/ 600500 h 6603839"/>
              <a:gd name="connsiteX3" fmla="*/ 4230807 w 4253809"/>
              <a:gd name="connsiteY3" fmla="*/ 3756547 h 6603839"/>
              <a:gd name="connsiteX4" fmla="*/ 3712191 w 4253809"/>
              <a:gd name="connsiteY4" fmla="*/ 5977718 h 6603839"/>
              <a:gd name="connsiteX5" fmla="*/ 1733267 w 4253809"/>
              <a:gd name="connsiteY5" fmla="*/ 6598692 h 6603839"/>
              <a:gd name="connsiteX6" fmla="*/ 168319 w 4253809"/>
              <a:gd name="connsiteY6" fmla="*/ 6478656 h 6603839"/>
              <a:gd name="connsiteX7" fmla="*/ 0 w 4253809"/>
              <a:gd name="connsiteY7" fmla="*/ 0 h 6603839"/>
              <a:gd name="connsiteX0" fmla="*/ 0 w 4253809"/>
              <a:gd name="connsiteY0" fmla="*/ 0 h 6627685"/>
              <a:gd name="connsiteX1" fmla="*/ 2088108 w 4253809"/>
              <a:gd name="connsiteY1" fmla="*/ 0 h 6627685"/>
              <a:gd name="connsiteX2" fmla="*/ 3084395 w 4253809"/>
              <a:gd name="connsiteY2" fmla="*/ 600500 h 6627685"/>
              <a:gd name="connsiteX3" fmla="*/ 4230807 w 4253809"/>
              <a:gd name="connsiteY3" fmla="*/ 3756547 h 6627685"/>
              <a:gd name="connsiteX4" fmla="*/ 3712191 w 4253809"/>
              <a:gd name="connsiteY4" fmla="*/ 5977718 h 6627685"/>
              <a:gd name="connsiteX5" fmla="*/ 1733267 w 4253809"/>
              <a:gd name="connsiteY5" fmla="*/ 6598692 h 6627685"/>
              <a:gd name="connsiteX6" fmla="*/ 42079 w 4253809"/>
              <a:gd name="connsiteY6" fmla="*/ 6627685 h 6627685"/>
              <a:gd name="connsiteX7" fmla="*/ 0 w 4253809"/>
              <a:gd name="connsiteY7" fmla="*/ 0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122343 w 4291993"/>
              <a:gd name="connsiteY0" fmla="*/ 94837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22343 w 4291993"/>
              <a:gd name="connsiteY8" fmla="*/ 94837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220529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220529 w 4291993"/>
              <a:gd name="connsiteY8" fmla="*/ 203221 h 6627685"/>
              <a:gd name="connsiteX0" fmla="*/ 318715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318715 w 4291993"/>
              <a:gd name="connsiteY8" fmla="*/ 203221 h 6627685"/>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318715 w 4291993"/>
              <a:gd name="connsiteY9" fmla="*/ 236476 h 6660940"/>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112227 w 4291993"/>
              <a:gd name="connsiteY9" fmla="*/ 512860 h 6660940"/>
              <a:gd name="connsiteX10" fmla="*/ 318715 w 4291993"/>
              <a:gd name="connsiteY10" fmla="*/ 236476 h 6660940"/>
              <a:gd name="connsiteX0" fmla="*/ 318715 w 4291993"/>
              <a:gd name="connsiteY0" fmla="*/ 232607 h 6657071"/>
              <a:gd name="connsiteX1" fmla="*/ 434838 w 4291993"/>
              <a:gd name="connsiteY1" fmla="*/ 116100 h 6657071"/>
              <a:gd name="connsiteX2" fmla="*/ 715369 w 4291993"/>
              <a:gd name="connsiteY2" fmla="*/ 75456 h 6657071"/>
              <a:gd name="connsiteX3" fmla="*/ 2126292 w 4291993"/>
              <a:gd name="connsiteY3" fmla="*/ 29386 h 6657071"/>
              <a:gd name="connsiteX4" fmla="*/ 3122579 w 4291993"/>
              <a:gd name="connsiteY4" fmla="*/ 629886 h 6657071"/>
              <a:gd name="connsiteX5" fmla="*/ 4268991 w 4291993"/>
              <a:gd name="connsiteY5" fmla="*/ 3785933 h 6657071"/>
              <a:gd name="connsiteX6" fmla="*/ 3750375 w 4291993"/>
              <a:gd name="connsiteY6" fmla="*/ 6007104 h 6657071"/>
              <a:gd name="connsiteX7" fmla="*/ 1771451 w 4291993"/>
              <a:gd name="connsiteY7" fmla="*/ 6628078 h 6657071"/>
              <a:gd name="connsiteX8" fmla="*/ 80263 w 4291993"/>
              <a:gd name="connsiteY8" fmla="*/ 6657071 h 6657071"/>
              <a:gd name="connsiteX9" fmla="*/ 15 w 4291993"/>
              <a:gd name="connsiteY9" fmla="*/ 973686 h 6657071"/>
              <a:gd name="connsiteX10" fmla="*/ 112227 w 4291993"/>
              <a:gd name="connsiteY10" fmla="*/ 508991 h 6657071"/>
              <a:gd name="connsiteX11" fmla="*/ 318715 w 4291993"/>
              <a:gd name="connsiteY11" fmla="*/ 232607 h 6657071"/>
              <a:gd name="connsiteX0" fmla="*/ 318712 w 4291990"/>
              <a:gd name="connsiteY0" fmla="*/ 232606 h 6657070"/>
              <a:gd name="connsiteX1" fmla="*/ 434835 w 4291990"/>
              <a:gd name="connsiteY1" fmla="*/ 116099 h 6657070"/>
              <a:gd name="connsiteX2" fmla="*/ 715366 w 4291990"/>
              <a:gd name="connsiteY2" fmla="*/ 75455 h 6657070"/>
              <a:gd name="connsiteX3" fmla="*/ 2126289 w 4291990"/>
              <a:gd name="connsiteY3" fmla="*/ 29385 h 6657070"/>
              <a:gd name="connsiteX4" fmla="*/ 3122576 w 4291990"/>
              <a:gd name="connsiteY4" fmla="*/ 629885 h 6657070"/>
              <a:gd name="connsiteX5" fmla="*/ 4268988 w 4291990"/>
              <a:gd name="connsiteY5" fmla="*/ 3785932 h 6657070"/>
              <a:gd name="connsiteX6" fmla="*/ 3750372 w 4291990"/>
              <a:gd name="connsiteY6" fmla="*/ 6007103 h 6657070"/>
              <a:gd name="connsiteX7" fmla="*/ 1771448 w 4291990"/>
              <a:gd name="connsiteY7" fmla="*/ 6628077 h 6657070"/>
              <a:gd name="connsiteX8" fmla="*/ 108313 w 4291990"/>
              <a:gd name="connsiteY8" fmla="*/ 6657070 h 6657070"/>
              <a:gd name="connsiteX9" fmla="*/ 12 w 4291990"/>
              <a:gd name="connsiteY9" fmla="*/ 973685 h 6657070"/>
              <a:gd name="connsiteX10" fmla="*/ 112224 w 4291990"/>
              <a:gd name="connsiteY10" fmla="*/ 508990 h 6657070"/>
              <a:gd name="connsiteX11" fmla="*/ 318712 w 4291990"/>
              <a:gd name="connsiteY11" fmla="*/ 232606 h 6657070"/>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434834 w 4291990"/>
              <a:gd name="connsiteY8" fmla="*/ 6713971 h 6713971"/>
              <a:gd name="connsiteX9" fmla="*/ 108313 w 4291990"/>
              <a:gd name="connsiteY9" fmla="*/ 6657070 h 6713971"/>
              <a:gd name="connsiteX10" fmla="*/ 12 w 4291990"/>
              <a:gd name="connsiteY10" fmla="*/ 973685 h 6713971"/>
              <a:gd name="connsiteX11" fmla="*/ 112224 w 4291990"/>
              <a:gd name="connsiteY11" fmla="*/ 508990 h 6713971"/>
              <a:gd name="connsiteX12" fmla="*/ 318712 w 4291990"/>
              <a:gd name="connsiteY12" fmla="*/ 232606 h 6713971"/>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1080056 w 4291990"/>
              <a:gd name="connsiteY8" fmla="*/ 6686874 h 6713971"/>
              <a:gd name="connsiteX9" fmla="*/ 434834 w 4291990"/>
              <a:gd name="connsiteY9" fmla="*/ 6713971 h 6713971"/>
              <a:gd name="connsiteX10" fmla="*/ 108313 w 4291990"/>
              <a:gd name="connsiteY10" fmla="*/ 6657070 h 6713971"/>
              <a:gd name="connsiteX11" fmla="*/ 12 w 4291990"/>
              <a:gd name="connsiteY11" fmla="*/ 973685 h 6713971"/>
              <a:gd name="connsiteX12" fmla="*/ 112224 w 4291990"/>
              <a:gd name="connsiteY12" fmla="*/ 508990 h 6713971"/>
              <a:gd name="connsiteX13" fmla="*/ 318712 w 4291990"/>
              <a:gd name="connsiteY13" fmla="*/ 232606 h 6713971"/>
              <a:gd name="connsiteX0" fmla="*/ 319054 w 4292332"/>
              <a:gd name="connsiteY0" fmla="*/ 232606 h 6867423"/>
              <a:gd name="connsiteX1" fmla="*/ 435177 w 4292332"/>
              <a:gd name="connsiteY1" fmla="*/ 116099 h 6867423"/>
              <a:gd name="connsiteX2" fmla="*/ 715708 w 4292332"/>
              <a:gd name="connsiteY2" fmla="*/ 75455 h 6867423"/>
              <a:gd name="connsiteX3" fmla="*/ 2126631 w 4292332"/>
              <a:gd name="connsiteY3" fmla="*/ 29385 h 6867423"/>
              <a:gd name="connsiteX4" fmla="*/ 3122918 w 4292332"/>
              <a:gd name="connsiteY4" fmla="*/ 629885 h 6867423"/>
              <a:gd name="connsiteX5" fmla="*/ 4269330 w 4292332"/>
              <a:gd name="connsiteY5" fmla="*/ 3785932 h 6867423"/>
              <a:gd name="connsiteX6" fmla="*/ 3750714 w 4292332"/>
              <a:gd name="connsiteY6" fmla="*/ 6007103 h 6867423"/>
              <a:gd name="connsiteX7" fmla="*/ 1771790 w 4292332"/>
              <a:gd name="connsiteY7" fmla="*/ 6628077 h 6867423"/>
              <a:gd name="connsiteX8" fmla="*/ 1080398 w 4292332"/>
              <a:gd name="connsiteY8" fmla="*/ 6686874 h 6867423"/>
              <a:gd name="connsiteX9" fmla="*/ 435176 w 4292332"/>
              <a:gd name="connsiteY9" fmla="*/ 6713971 h 6867423"/>
              <a:gd name="connsiteX10" fmla="*/ 108655 w 4292332"/>
              <a:gd name="connsiteY10" fmla="*/ 6657070 h 6867423"/>
              <a:gd name="connsiteX11" fmla="*/ 56459 w 4292332"/>
              <a:gd name="connsiteY11" fmla="*/ 6375270 h 6867423"/>
              <a:gd name="connsiteX12" fmla="*/ 354 w 4292332"/>
              <a:gd name="connsiteY12" fmla="*/ 973685 h 6867423"/>
              <a:gd name="connsiteX13" fmla="*/ 112566 w 4292332"/>
              <a:gd name="connsiteY13" fmla="*/ 508990 h 6867423"/>
              <a:gd name="connsiteX14" fmla="*/ 319054 w 4292332"/>
              <a:gd name="connsiteY14" fmla="*/ 232606 h 6867423"/>
              <a:gd name="connsiteX0" fmla="*/ 319054 w 4292332"/>
              <a:gd name="connsiteY0" fmla="*/ 232606 h 6848864"/>
              <a:gd name="connsiteX1" fmla="*/ 435177 w 4292332"/>
              <a:gd name="connsiteY1" fmla="*/ 116099 h 6848864"/>
              <a:gd name="connsiteX2" fmla="*/ 715708 w 4292332"/>
              <a:gd name="connsiteY2" fmla="*/ 75455 h 6848864"/>
              <a:gd name="connsiteX3" fmla="*/ 2126631 w 4292332"/>
              <a:gd name="connsiteY3" fmla="*/ 29385 h 6848864"/>
              <a:gd name="connsiteX4" fmla="*/ 3122918 w 4292332"/>
              <a:gd name="connsiteY4" fmla="*/ 629885 h 6848864"/>
              <a:gd name="connsiteX5" fmla="*/ 4269330 w 4292332"/>
              <a:gd name="connsiteY5" fmla="*/ 3785932 h 6848864"/>
              <a:gd name="connsiteX6" fmla="*/ 3750714 w 4292332"/>
              <a:gd name="connsiteY6" fmla="*/ 6007103 h 6848864"/>
              <a:gd name="connsiteX7" fmla="*/ 1771790 w 4292332"/>
              <a:gd name="connsiteY7" fmla="*/ 6628077 h 6848864"/>
              <a:gd name="connsiteX8" fmla="*/ 1080398 w 4292332"/>
              <a:gd name="connsiteY8" fmla="*/ 6686874 h 6848864"/>
              <a:gd name="connsiteX9" fmla="*/ 435176 w 4292332"/>
              <a:gd name="connsiteY9" fmla="*/ 6713971 h 6848864"/>
              <a:gd name="connsiteX10" fmla="*/ 136708 w 4292332"/>
              <a:gd name="connsiteY10" fmla="*/ 6602878 h 6848864"/>
              <a:gd name="connsiteX11" fmla="*/ 56459 w 4292332"/>
              <a:gd name="connsiteY11" fmla="*/ 6375270 h 6848864"/>
              <a:gd name="connsiteX12" fmla="*/ 354 w 4292332"/>
              <a:gd name="connsiteY12" fmla="*/ 973685 h 6848864"/>
              <a:gd name="connsiteX13" fmla="*/ 112566 w 4292332"/>
              <a:gd name="connsiteY13" fmla="*/ 508990 h 6848864"/>
              <a:gd name="connsiteX14" fmla="*/ 319054 w 4292332"/>
              <a:gd name="connsiteY14" fmla="*/ 232606 h 68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2332" h="6848864">
                <a:moveTo>
                  <a:pt x="319054" y="232606"/>
                </a:moveTo>
                <a:cubicBezTo>
                  <a:pt x="372823" y="162608"/>
                  <a:pt x="369068" y="142291"/>
                  <a:pt x="435177" y="116099"/>
                </a:cubicBezTo>
                <a:cubicBezTo>
                  <a:pt x="501286" y="89907"/>
                  <a:pt x="433799" y="85391"/>
                  <a:pt x="715708" y="75455"/>
                </a:cubicBezTo>
                <a:cubicBezTo>
                  <a:pt x="997617" y="65519"/>
                  <a:pt x="1725429" y="-53988"/>
                  <a:pt x="2126631" y="29385"/>
                </a:cubicBezTo>
                <a:cubicBezTo>
                  <a:pt x="2611127" y="74877"/>
                  <a:pt x="2761252" y="385931"/>
                  <a:pt x="3122918" y="629885"/>
                </a:cubicBezTo>
                <a:cubicBezTo>
                  <a:pt x="3470936" y="1419749"/>
                  <a:pt x="4164697" y="2889729"/>
                  <a:pt x="4269330" y="3785932"/>
                </a:cubicBezTo>
                <a:cubicBezTo>
                  <a:pt x="4373963" y="4682135"/>
                  <a:pt x="4107831" y="5490194"/>
                  <a:pt x="3750714" y="6007103"/>
                </a:cubicBezTo>
                <a:cubicBezTo>
                  <a:pt x="3393597" y="6524012"/>
                  <a:pt x="2216843" y="6521556"/>
                  <a:pt x="1771790" y="6628077"/>
                </a:cubicBezTo>
                <a:cubicBezTo>
                  <a:pt x="1326737" y="6734598"/>
                  <a:pt x="1303167" y="6672558"/>
                  <a:pt x="1080398" y="6686874"/>
                </a:cubicBezTo>
                <a:cubicBezTo>
                  <a:pt x="857629" y="6701190"/>
                  <a:pt x="597133" y="6712165"/>
                  <a:pt x="435176" y="6713971"/>
                </a:cubicBezTo>
                <a:lnTo>
                  <a:pt x="136708" y="6602878"/>
                </a:lnTo>
                <a:cubicBezTo>
                  <a:pt x="78264" y="6546428"/>
                  <a:pt x="74509" y="7322501"/>
                  <a:pt x="56459" y="6375270"/>
                </a:cubicBezTo>
                <a:cubicBezTo>
                  <a:pt x="38409" y="5428039"/>
                  <a:pt x="-4321" y="1951398"/>
                  <a:pt x="354" y="973685"/>
                </a:cubicBezTo>
                <a:cubicBezTo>
                  <a:pt x="61136" y="818787"/>
                  <a:pt x="51784" y="663888"/>
                  <a:pt x="112566" y="508990"/>
                </a:cubicBezTo>
                <a:lnTo>
                  <a:pt x="319054" y="232606"/>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CBE3475-5ECB-49D1-937D-EA1B8742CFBE}"/>
              </a:ext>
            </a:extLst>
          </p:cNvPr>
          <p:cNvSpPr/>
          <p:nvPr/>
        </p:nvSpPr>
        <p:spPr>
          <a:xfrm>
            <a:off x="3261382" y="1375805"/>
            <a:ext cx="8665576"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3. Vì sao áo dài được coi là biểu tượng cho y phục truyền thống của Việt Nam?</a:t>
            </a:r>
            <a:endParaRPr lang="en-US" sz="3200" dirty="0">
              <a:solidFill>
                <a:srgbClr val="7030A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xmlns="" id="{16D6A46E-B921-408F-BB6C-2FA0F71CF923}"/>
              </a:ext>
            </a:extLst>
          </p:cNvPr>
          <p:cNvSpPr/>
          <p:nvPr/>
        </p:nvSpPr>
        <p:spPr>
          <a:xfrm>
            <a:off x="4012048" y="2911803"/>
            <a:ext cx="7600013" cy="2554545"/>
          </a:xfrm>
          <a:prstGeom prst="rect">
            <a:avLst/>
          </a:prstGeom>
        </p:spPr>
        <p:txBody>
          <a:bodyPr wrap="square">
            <a:spAutoFit/>
          </a:bodyPr>
          <a:lstStyle/>
          <a:p>
            <a:pPr algn="just"/>
            <a:r>
              <a:rPr lang="vi-VN" sz="3200" b="1" i="1" dirty="0">
                <a:solidFill>
                  <a:schemeClr val="accent4"/>
                </a:solidFill>
                <a:latin typeface="OpenSans"/>
              </a:rPr>
              <a:t>Chiếc áo dài có từ xa xưa, được phụ nữ Việt Nam rất yêu thích vì hợp với tầm vóc, dáng vẻ của phụ nữ Việt Nam. Mặc chiếc áo dài, phụ nữ Việt Nam như đẹp hơn, duyên dáng hơn.</a:t>
            </a:r>
          </a:p>
        </p:txBody>
      </p:sp>
    </p:spTree>
    <p:extLst>
      <p:ext uri="{BB962C8B-B14F-4D97-AF65-F5344CB8AC3E}">
        <p14:creationId xmlns:p14="http://schemas.microsoft.com/office/powerpoint/2010/main" val="1065931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xmlns=""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5CBE3475-5ECB-49D1-937D-EA1B8742CFBE}"/>
              </a:ext>
            </a:extLst>
          </p:cNvPr>
          <p:cNvSpPr/>
          <p:nvPr/>
        </p:nvSpPr>
        <p:spPr>
          <a:xfrm>
            <a:off x="4055599" y="1423627"/>
            <a:ext cx="7555478"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4. Em có cảm nhận gì về vẻ đẹp của người phụ nữ trong tà áo dài?</a:t>
            </a:r>
            <a:endParaRPr lang="en-US" sz="3200" dirty="0">
              <a:solidFill>
                <a:srgbClr val="7030A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xmlns="" id="{16D6A46E-B921-408F-BB6C-2FA0F71CF923}"/>
              </a:ext>
            </a:extLst>
          </p:cNvPr>
          <p:cNvSpPr/>
          <p:nvPr/>
        </p:nvSpPr>
        <p:spPr>
          <a:xfrm>
            <a:off x="5165686" y="2976151"/>
            <a:ext cx="5964889" cy="1200329"/>
          </a:xfrm>
          <a:prstGeom prst="rect">
            <a:avLst/>
          </a:prstGeom>
        </p:spPr>
        <p:txBody>
          <a:bodyPr wrap="square">
            <a:spAutoFit/>
          </a:bodyPr>
          <a:lstStyle/>
          <a:p>
            <a:pPr algn="ctr"/>
            <a:r>
              <a:rPr lang="vi-VN" sz="3600" b="1" i="1" dirty="0">
                <a:solidFill>
                  <a:schemeClr val="accent4"/>
                </a:solidFill>
                <a:latin typeface="OpenSans"/>
              </a:rPr>
              <a:t>Phụ nữ mặc áo dài trông thướt tha, duyên dáng hơn.</a:t>
            </a:r>
          </a:p>
        </p:txBody>
      </p:sp>
      <p:sp>
        <p:nvSpPr>
          <p:cNvPr id="11" name="Rectangle: Single Corner Snipped 2">
            <a:extLst>
              <a:ext uri="{FF2B5EF4-FFF2-40B4-BE49-F238E27FC236}">
                <a16:creationId xmlns:a16="http://schemas.microsoft.com/office/drawing/2014/main" xmlns="" id="{63E5A44F-3B16-4D70-B006-A194B2647ADF}"/>
              </a:ext>
            </a:extLst>
          </p:cNvPr>
          <p:cNvSpPr/>
          <p:nvPr/>
        </p:nvSpPr>
        <p:spPr>
          <a:xfrm>
            <a:off x="314358" y="276781"/>
            <a:ext cx="4370827" cy="6233062"/>
          </a:xfrm>
          <a:custGeom>
            <a:avLst/>
            <a:gdLst>
              <a:gd name="connsiteX0" fmla="*/ 0 w 4176215"/>
              <a:gd name="connsiteY0" fmla="*/ 0 h 6858000"/>
              <a:gd name="connsiteX1" fmla="*/ 2088108 w 4176215"/>
              <a:gd name="connsiteY1" fmla="*/ 0 h 6858000"/>
              <a:gd name="connsiteX2" fmla="*/ 4176216 w 4176215"/>
              <a:gd name="connsiteY2" fmla="*/ 3429000 h 6858000"/>
              <a:gd name="connsiteX3" fmla="*/ 2088108 w 4176215"/>
              <a:gd name="connsiteY3" fmla="*/ 6858000 h 6858000"/>
              <a:gd name="connsiteX4" fmla="*/ 0 w 4176215"/>
              <a:gd name="connsiteY4" fmla="*/ 6858000 h 6858000"/>
              <a:gd name="connsiteX5" fmla="*/ 0 w 4176215"/>
              <a:gd name="connsiteY5"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249857"/>
              <a:gd name="connsiteY0" fmla="*/ 0 h 6858000"/>
              <a:gd name="connsiteX1" fmla="*/ 2088108 w 4249857"/>
              <a:gd name="connsiteY1" fmla="*/ 0 h 6858000"/>
              <a:gd name="connsiteX2" fmla="*/ 3084395 w 4249857"/>
              <a:gd name="connsiteY2" fmla="*/ 600500 h 6858000"/>
              <a:gd name="connsiteX3" fmla="*/ 4230807 w 4249857"/>
              <a:gd name="connsiteY3" fmla="*/ 3756547 h 6858000"/>
              <a:gd name="connsiteX4" fmla="*/ 2088108 w 4249857"/>
              <a:gd name="connsiteY4" fmla="*/ 6858000 h 6858000"/>
              <a:gd name="connsiteX5" fmla="*/ 0 w 4249857"/>
              <a:gd name="connsiteY5" fmla="*/ 6858000 h 6858000"/>
              <a:gd name="connsiteX6" fmla="*/ 0 w 4249857"/>
              <a:gd name="connsiteY6"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2088108 w 4253809"/>
              <a:gd name="connsiteY5" fmla="*/ 6858000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603839"/>
              <a:gd name="connsiteX1" fmla="*/ 2088108 w 4253809"/>
              <a:gd name="connsiteY1" fmla="*/ 0 h 6603839"/>
              <a:gd name="connsiteX2" fmla="*/ 3084395 w 4253809"/>
              <a:gd name="connsiteY2" fmla="*/ 600500 h 6603839"/>
              <a:gd name="connsiteX3" fmla="*/ 4230807 w 4253809"/>
              <a:gd name="connsiteY3" fmla="*/ 3756547 h 6603839"/>
              <a:gd name="connsiteX4" fmla="*/ 3712191 w 4253809"/>
              <a:gd name="connsiteY4" fmla="*/ 5977718 h 6603839"/>
              <a:gd name="connsiteX5" fmla="*/ 1733267 w 4253809"/>
              <a:gd name="connsiteY5" fmla="*/ 6598692 h 6603839"/>
              <a:gd name="connsiteX6" fmla="*/ 168319 w 4253809"/>
              <a:gd name="connsiteY6" fmla="*/ 6478656 h 6603839"/>
              <a:gd name="connsiteX7" fmla="*/ 0 w 4253809"/>
              <a:gd name="connsiteY7" fmla="*/ 0 h 6603839"/>
              <a:gd name="connsiteX0" fmla="*/ 0 w 4253809"/>
              <a:gd name="connsiteY0" fmla="*/ 0 h 6627685"/>
              <a:gd name="connsiteX1" fmla="*/ 2088108 w 4253809"/>
              <a:gd name="connsiteY1" fmla="*/ 0 h 6627685"/>
              <a:gd name="connsiteX2" fmla="*/ 3084395 w 4253809"/>
              <a:gd name="connsiteY2" fmla="*/ 600500 h 6627685"/>
              <a:gd name="connsiteX3" fmla="*/ 4230807 w 4253809"/>
              <a:gd name="connsiteY3" fmla="*/ 3756547 h 6627685"/>
              <a:gd name="connsiteX4" fmla="*/ 3712191 w 4253809"/>
              <a:gd name="connsiteY4" fmla="*/ 5977718 h 6627685"/>
              <a:gd name="connsiteX5" fmla="*/ 1733267 w 4253809"/>
              <a:gd name="connsiteY5" fmla="*/ 6598692 h 6627685"/>
              <a:gd name="connsiteX6" fmla="*/ 42079 w 4253809"/>
              <a:gd name="connsiteY6" fmla="*/ 6627685 h 6627685"/>
              <a:gd name="connsiteX7" fmla="*/ 0 w 4253809"/>
              <a:gd name="connsiteY7" fmla="*/ 0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122343 w 4291993"/>
              <a:gd name="connsiteY0" fmla="*/ 94837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22343 w 4291993"/>
              <a:gd name="connsiteY8" fmla="*/ 94837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220529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220529 w 4291993"/>
              <a:gd name="connsiteY8" fmla="*/ 203221 h 6627685"/>
              <a:gd name="connsiteX0" fmla="*/ 318715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318715 w 4291993"/>
              <a:gd name="connsiteY8" fmla="*/ 203221 h 6627685"/>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318715 w 4291993"/>
              <a:gd name="connsiteY9" fmla="*/ 236476 h 6660940"/>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112227 w 4291993"/>
              <a:gd name="connsiteY9" fmla="*/ 512860 h 6660940"/>
              <a:gd name="connsiteX10" fmla="*/ 318715 w 4291993"/>
              <a:gd name="connsiteY10" fmla="*/ 236476 h 6660940"/>
              <a:gd name="connsiteX0" fmla="*/ 318715 w 4291993"/>
              <a:gd name="connsiteY0" fmla="*/ 232607 h 6657071"/>
              <a:gd name="connsiteX1" fmla="*/ 434838 w 4291993"/>
              <a:gd name="connsiteY1" fmla="*/ 116100 h 6657071"/>
              <a:gd name="connsiteX2" fmla="*/ 715369 w 4291993"/>
              <a:gd name="connsiteY2" fmla="*/ 75456 h 6657071"/>
              <a:gd name="connsiteX3" fmla="*/ 2126292 w 4291993"/>
              <a:gd name="connsiteY3" fmla="*/ 29386 h 6657071"/>
              <a:gd name="connsiteX4" fmla="*/ 3122579 w 4291993"/>
              <a:gd name="connsiteY4" fmla="*/ 629886 h 6657071"/>
              <a:gd name="connsiteX5" fmla="*/ 4268991 w 4291993"/>
              <a:gd name="connsiteY5" fmla="*/ 3785933 h 6657071"/>
              <a:gd name="connsiteX6" fmla="*/ 3750375 w 4291993"/>
              <a:gd name="connsiteY6" fmla="*/ 6007104 h 6657071"/>
              <a:gd name="connsiteX7" fmla="*/ 1771451 w 4291993"/>
              <a:gd name="connsiteY7" fmla="*/ 6628078 h 6657071"/>
              <a:gd name="connsiteX8" fmla="*/ 80263 w 4291993"/>
              <a:gd name="connsiteY8" fmla="*/ 6657071 h 6657071"/>
              <a:gd name="connsiteX9" fmla="*/ 15 w 4291993"/>
              <a:gd name="connsiteY9" fmla="*/ 973686 h 6657071"/>
              <a:gd name="connsiteX10" fmla="*/ 112227 w 4291993"/>
              <a:gd name="connsiteY10" fmla="*/ 508991 h 6657071"/>
              <a:gd name="connsiteX11" fmla="*/ 318715 w 4291993"/>
              <a:gd name="connsiteY11" fmla="*/ 232607 h 6657071"/>
              <a:gd name="connsiteX0" fmla="*/ 318712 w 4291990"/>
              <a:gd name="connsiteY0" fmla="*/ 232606 h 6657070"/>
              <a:gd name="connsiteX1" fmla="*/ 434835 w 4291990"/>
              <a:gd name="connsiteY1" fmla="*/ 116099 h 6657070"/>
              <a:gd name="connsiteX2" fmla="*/ 715366 w 4291990"/>
              <a:gd name="connsiteY2" fmla="*/ 75455 h 6657070"/>
              <a:gd name="connsiteX3" fmla="*/ 2126289 w 4291990"/>
              <a:gd name="connsiteY3" fmla="*/ 29385 h 6657070"/>
              <a:gd name="connsiteX4" fmla="*/ 3122576 w 4291990"/>
              <a:gd name="connsiteY4" fmla="*/ 629885 h 6657070"/>
              <a:gd name="connsiteX5" fmla="*/ 4268988 w 4291990"/>
              <a:gd name="connsiteY5" fmla="*/ 3785932 h 6657070"/>
              <a:gd name="connsiteX6" fmla="*/ 3750372 w 4291990"/>
              <a:gd name="connsiteY6" fmla="*/ 6007103 h 6657070"/>
              <a:gd name="connsiteX7" fmla="*/ 1771448 w 4291990"/>
              <a:gd name="connsiteY7" fmla="*/ 6628077 h 6657070"/>
              <a:gd name="connsiteX8" fmla="*/ 108313 w 4291990"/>
              <a:gd name="connsiteY8" fmla="*/ 6657070 h 6657070"/>
              <a:gd name="connsiteX9" fmla="*/ 12 w 4291990"/>
              <a:gd name="connsiteY9" fmla="*/ 973685 h 6657070"/>
              <a:gd name="connsiteX10" fmla="*/ 112224 w 4291990"/>
              <a:gd name="connsiteY10" fmla="*/ 508990 h 6657070"/>
              <a:gd name="connsiteX11" fmla="*/ 318712 w 4291990"/>
              <a:gd name="connsiteY11" fmla="*/ 232606 h 6657070"/>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434834 w 4291990"/>
              <a:gd name="connsiteY8" fmla="*/ 6713971 h 6713971"/>
              <a:gd name="connsiteX9" fmla="*/ 108313 w 4291990"/>
              <a:gd name="connsiteY9" fmla="*/ 6657070 h 6713971"/>
              <a:gd name="connsiteX10" fmla="*/ 12 w 4291990"/>
              <a:gd name="connsiteY10" fmla="*/ 973685 h 6713971"/>
              <a:gd name="connsiteX11" fmla="*/ 112224 w 4291990"/>
              <a:gd name="connsiteY11" fmla="*/ 508990 h 6713971"/>
              <a:gd name="connsiteX12" fmla="*/ 318712 w 4291990"/>
              <a:gd name="connsiteY12" fmla="*/ 232606 h 6713971"/>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1080056 w 4291990"/>
              <a:gd name="connsiteY8" fmla="*/ 6686874 h 6713971"/>
              <a:gd name="connsiteX9" fmla="*/ 434834 w 4291990"/>
              <a:gd name="connsiteY9" fmla="*/ 6713971 h 6713971"/>
              <a:gd name="connsiteX10" fmla="*/ 108313 w 4291990"/>
              <a:gd name="connsiteY10" fmla="*/ 6657070 h 6713971"/>
              <a:gd name="connsiteX11" fmla="*/ 12 w 4291990"/>
              <a:gd name="connsiteY11" fmla="*/ 973685 h 6713971"/>
              <a:gd name="connsiteX12" fmla="*/ 112224 w 4291990"/>
              <a:gd name="connsiteY12" fmla="*/ 508990 h 6713971"/>
              <a:gd name="connsiteX13" fmla="*/ 318712 w 4291990"/>
              <a:gd name="connsiteY13" fmla="*/ 232606 h 6713971"/>
              <a:gd name="connsiteX0" fmla="*/ 319054 w 4292332"/>
              <a:gd name="connsiteY0" fmla="*/ 232606 h 6867423"/>
              <a:gd name="connsiteX1" fmla="*/ 435177 w 4292332"/>
              <a:gd name="connsiteY1" fmla="*/ 116099 h 6867423"/>
              <a:gd name="connsiteX2" fmla="*/ 715708 w 4292332"/>
              <a:gd name="connsiteY2" fmla="*/ 75455 h 6867423"/>
              <a:gd name="connsiteX3" fmla="*/ 2126631 w 4292332"/>
              <a:gd name="connsiteY3" fmla="*/ 29385 h 6867423"/>
              <a:gd name="connsiteX4" fmla="*/ 3122918 w 4292332"/>
              <a:gd name="connsiteY4" fmla="*/ 629885 h 6867423"/>
              <a:gd name="connsiteX5" fmla="*/ 4269330 w 4292332"/>
              <a:gd name="connsiteY5" fmla="*/ 3785932 h 6867423"/>
              <a:gd name="connsiteX6" fmla="*/ 3750714 w 4292332"/>
              <a:gd name="connsiteY6" fmla="*/ 6007103 h 6867423"/>
              <a:gd name="connsiteX7" fmla="*/ 1771790 w 4292332"/>
              <a:gd name="connsiteY7" fmla="*/ 6628077 h 6867423"/>
              <a:gd name="connsiteX8" fmla="*/ 1080398 w 4292332"/>
              <a:gd name="connsiteY8" fmla="*/ 6686874 h 6867423"/>
              <a:gd name="connsiteX9" fmla="*/ 435176 w 4292332"/>
              <a:gd name="connsiteY9" fmla="*/ 6713971 h 6867423"/>
              <a:gd name="connsiteX10" fmla="*/ 108655 w 4292332"/>
              <a:gd name="connsiteY10" fmla="*/ 6657070 h 6867423"/>
              <a:gd name="connsiteX11" fmla="*/ 56459 w 4292332"/>
              <a:gd name="connsiteY11" fmla="*/ 6375270 h 6867423"/>
              <a:gd name="connsiteX12" fmla="*/ 354 w 4292332"/>
              <a:gd name="connsiteY12" fmla="*/ 973685 h 6867423"/>
              <a:gd name="connsiteX13" fmla="*/ 112566 w 4292332"/>
              <a:gd name="connsiteY13" fmla="*/ 508990 h 6867423"/>
              <a:gd name="connsiteX14" fmla="*/ 319054 w 4292332"/>
              <a:gd name="connsiteY14" fmla="*/ 232606 h 6867423"/>
              <a:gd name="connsiteX0" fmla="*/ 319054 w 4292332"/>
              <a:gd name="connsiteY0" fmla="*/ 232606 h 6848864"/>
              <a:gd name="connsiteX1" fmla="*/ 435177 w 4292332"/>
              <a:gd name="connsiteY1" fmla="*/ 116099 h 6848864"/>
              <a:gd name="connsiteX2" fmla="*/ 715708 w 4292332"/>
              <a:gd name="connsiteY2" fmla="*/ 75455 h 6848864"/>
              <a:gd name="connsiteX3" fmla="*/ 2126631 w 4292332"/>
              <a:gd name="connsiteY3" fmla="*/ 29385 h 6848864"/>
              <a:gd name="connsiteX4" fmla="*/ 3122918 w 4292332"/>
              <a:gd name="connsiteY4" fmla="*/ 629885 h 6848864"/>
              <a:gd name="connsiteX5" fmla="*/ 4269330 w 4292332"/>
              <a:gd name="connsiteY5" fmla="*/ 3785932 h 6848864"/>
              <a:gd name="connsiteX6" fmla="*/ 3750714 w 4292332"/>
              <a:gd name="connsiteY6" fmla="*/ 6007103 h 6848864"/>
              <a:gd name="connsiteX7" fmla="*/ 1771790 w 4292332"/>
              <a:gd name="connsiteY7" fmla="*/ 6628077 h 6848864"/>
              <a:gd name="connsiteX8" fmla="*/ 1080398 w 4292332"/>
              <a:gd name="connsiteY8" fmla="*/ 6686874 h 6848864"/>
              <a:gd name="connsiteX9" fmla="*/ 435176 w 4292332"/>
              <a:gd name="connsiteY9" fmla="*/ 6713971 h 6848864"/>
              <a:gd name="connsiteX10" fmla="*/ 136708 w 4292332"/>
              <a:gd name="connsiteY10" fmla="*/ 6602878 h 6848864"/>
              <a:gd name="connsiteX11" fmla="*/ 56459 w 4292332"/>
              <a:gd name="connsiteY11" fmla="*/ 6375270 h 6848864"/>
              <a:gd name="connsiteX12" fmla="*/ 354 w 4292332"/>
              <a:gd name="connsiteY12" fmla="*/ 973685 h 6848864"/>
              <a:gd name="connsiteX13" fmla="*/ 112566 w 4292332"/>
              <a:gd name="connsiteY13" fmla="*/ 508990 h 6848864"/>
              <a:gd name="connsiteX14" fmla="*/ 319054 w 4292332"/>
              <a:gd name="connsiteY14" fmla="*/ 232606 h 68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2332" h="6848864">
                <a:moveTo>
                  <a:pt x="319054" y="232606"/>
                </a:moveTo>
                <a:cubicBezTo>
                  <a:pt x="372823" y="162608"/>
                  <a:pt x="369068" y="142291"/>
                  <a:pt x="435177" y="116099"/>
                </a:cubicBezTo>
                <a:cubicBezTo>
                  <a:pt x="501286" y="89907"/>
                  <a:pt x="433799" y="85391"/>
                  <a:pt x="715708" y="75455"/>
                </a:cubicBezTo>
                <a:cubicBezTo>
                  <a:pt x="997617" y="65519"/>
                  <a:pt x="1725429" y="-53988"/>
                  <a:pt x="2126631" y="29385"/>
                </a:cubicBezTo>
                <a:cubicBezTo>
                  <a:pt x="2611127" y="74877"/>
                  <a:pt x="2761252" y="385931"/>
                  <a:pt x="3122918" y="629885"/>
                </a:cubicBezTo>
                <a:cubicBezTo>
                  <a:pt x="3470936" y="1419749"/>
                  <a:pt x="4164697" y="2889729"/>
                  <a:pt x="4269330" y="3785932"/>
                </a:cubicBezTo>
                <a:cubicBezTo>
                  <a:pt x="4373963" y="4682135"/>
                  <a:pt x="4107831" y="5490194"/>
                  <a:pt x="3750714" y="6007103"/>
                </a:cubicBezTo>
                <a:cubicBezTo>
                  <a:pt x="3393597" y="6524012"/>
                  <a:pt x="2216843" y="6521556"/>
                  <a:pt x="1771790" y="6628077"/>
                </a:cubicBezTo>
                <a:cubicBezTo>
                  <a:pt x="1326737" y="6734598"/>
                  <a:pt x="1303167" y="6672558"/>
                  <a:pt x="1080398" y="6686874"/>
                </a:cubicBezTo>
                <a:cubicBezTo>
                  <a:pt x="857629" y="6701190"/>
                  <a:pt x="597133" y="6712165"/>
                  <a:pt x="435176" y="6713971"/>
                </a:cubicBezTo>
                <a:lnTo>
                  <a:pt x="136708" y="6602878"/>
                </a:lnTo>
                <a:cubicBezTo>
                  <a:pt x="78264" y="6546428"/>
                  <a:pt x="74509" y="7322501"/>
                  <a:pt x="56459" y="6375270"/>
                </a:cubicBezTo>
                <a:cubicBezTo>
                  <a:pt x="38409" y="5428039"/>
                  <a:pt x="-4321" y="1951398"/>
                  <a:pt x="354" y="973685"/>
                </a:cubicBezTo>
                <a:cubicBezTo>
                  <a:pt x="61136" y="818787"/>
                  <a:pt x="51784" y="663888"/>
                  <a:pt x="112566" y="508990"/>
                </a:cubicBezTo>
                <a:lnTo>
                  <a:pt x="319054" y="232606"/>
                </a:lnTo>
                <a:close/>
              </a:path>
            </a:pathLst>
          </a:cu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8239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1126761" y="1498862"/>
            <a:ext cx="9938478" cy="4347302"/>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9CE772F0-ACE3-4E60-A7C2-F6A5179C7F8A}"/>
              </a:ext>
            </a:extLst>
          </p:cNvPr>
          <p:cNvSpPr/>
          <p:nvPr/>
        </p:nvSpPr>
        <p:spPr>
          <a:xfrm>
            <a:off x="4745309" y="1630659"/>
            <a:ext cx="2701381" cy="830997"/>
          </a:xfrm>
          <a:prstGeom prst="rect">
            <a:avLst/>
          </a:prstGeom>
        </p:spPr>
        <p:txBody>
          <a:bodyPr wrap="none">
            <a:spAutoFit/>
          </a:bodyPr>
          <a:lstStyle/>
          <a:p>
            <a:pPr algn="ctr"/>
            <a:r>
              <a:rPr lang="vi-VN" sz="4800" dirty="0">
                <a:solidFill>
                  <a:srgbClr val="7030A0"/>
                </a:solidFill>
                <a:latin typeface="#9Slide03 Source Sans Pro Black" panose="020B0803030403020204" pitchFamily="34" charset="0"/>
              </a:rPr>
              <a:t>Nội dung</a:t>
            </a:r>
            <a:endParaRPr lang="en-US" sz="4800" dirty="0">
              <a:solidFill>
                <a:srgbClr val="7030A0"/>
              </a:solidFill>
              <a:latin typeface="#9Slide03 Source Sans Pro Black" panose="020B0803030403020204" pitchFamily="34" charset="0"/>
            </a:endParaRPr>
          </a:p>
        </p:txBody>
      </p:sp>
      <p:sp>
        <p:nvSpPr>
          <p:cNvPr id="3" name="Rectangle 2">
            <a:extLst>
              <a:ext uri="{FF2B5EF4-FFF2-40B4-BE49-F238E27FC236}">
                <a16:creationId xmlns:a16="http://schemas.microsoft.com/office/drawing/2014/main" xmlns="" id="{119DA65A-0E06-4372-8498-23AB606B3193}"/>
              </a:ext>
            </a:extLst>
          </p:cNvPr>
          <p:cNvSpPr/>
          <p:nvPr/>
        </p:nvSpPr>
        <p:spPr>
          <a:xfrm>
            <a:off x="1479029" y="2593453"/>
            <a:ext cx="9233941" cy="2800767"/>
          </a:xfrm>
          <a:prstGeom prst="rect">
            <a:avLst/>
          </a:prstGeom>
        </p:spPr>
        <p:txBody>
          <a:bodyPr wrap="square">
            <a:spAutoFit/>
          </a:bodyPr>
          <a:lstStyle/>
          <a:p>
            <a:pPr algn="ctr"/>
            <a:r>
              <a:rPr lang="vi-VN" sz="4400" b="1" dirty="0">
                <a:solidFill>
                  <a:srgbClr val="FF0000"/>
                </a:solidFill>
                <a:latin typeface="Pattaya" panose="00000500000000000000" pitchFamily="2" charset="-34"/>
                <a:cs typeface="Pattaya" panose="00000500000000000000" pitchFamily="2" charset="-34"/>
              </a:rPr>
              <a:t>Bài văn giới thiệu chiếc áo dài cổ truyền, áo dài hiện đại và sự duyên dáng, thanh thoát của người phụ nữ Việt Nam trong chiếc áo dài.</a:t>
            </a:r>
            <a:endParaRPr lang="en-US" sz="44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85521"/>
        </a:solidFill>
        <a:effectLst/>
      </p:bgPr>
    </p:bg>
    <p:spTree>
      <p:nvGrpSpPr>
        <p:cNvPr id="1" name=""/>
        <p:cNvGrpSpPr/>
        <p:nvPr/>
      </p:nvGrpSpPr>
      <p:grpSpPr>
        <a:xfrm>
          <a:off x="0" y="0"/>
          <a:ext cx="0" cy="0"/>
          <a:chOff x="0" y="0"/>
          <a:chExt cx="0" cy="0"/>
        </a:xfrm>
      </p:grpSpPr>
      <p:pic>
        <p:nvPicPr>
          <p:cNvPr id="11266" name="Picture 2" descr="hoi an Da Nang vietnam saigon Food  book kid hello vietnam bookcover">
            <a:extLst>
              <a:ext uri="{FF2B5EF4-FFF2-40B4-BE49-F238E27FC236}">
                <a16:creationId xmlns:a16="http://schemas.microsoft.com/office/drawing/2014/main" xmlns="" id="{9F596976-99A5-4CA0-BDD1-9BB178F9E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4" t="8962" r="4420" b="19126"/>
          <a:stretch/>
        </p:blipFill>
        <p:spPr bwMode="auto">
          <a:xfrm>
            <a:off x="4382125" y="0"/>
            <a:ext cx="7809876" cy="6880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i an Da Nang vietnam saigon Food  book kid hello vietnam bookcover">
            <a:extLst>
              <a:ext uri="{FF2B5EF4-FFF2-40B4-BE49-F238E27FC236}">
                <a16:creationId xmlns:a16="http://schemas.microsoft.com/office/drawing/2014/main" xmlns="" id="{FC21F167-E5A9-4F0D-BCB9-5F0227C00B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4" t="8962" r="93003" b="19126"/>
          <a:stretch/>
        </p:blipFill>
        <p:spPr bwMode="auto">
          <a:xfrm flipH="1">
            <a:off x="4024859" y="0"/>
            <a:ext cx="357265" cy="68808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34F44F50-6DBE-4942-89D1-599DC581994E}"/>
              </a:ext>
            </a:extLst>
          </p:cNvPr>
          <p:cNvSpPr txBox="1"/>
          <p:nvPr/>
        </p:nvSpPr>
        <p:spPr>
          <a:xfrm>
            <a:off x="0" y="978209"/>
            <a:ext cx="3717256" cy="4924425"/>
          </a:xfrm>
          <a:prstGeom prst="rect">
            <a:avLst/>
          </a:prstGeom>
          <a:noFill/>
        </p:spPr>
        <p:txBody>
          <a:bodyPr wrap="square" lIns="0" tIns="0" rIns="0" bIns="0" rtlCol="0">
            <a:spAutoFit/>
          </a:bodyPr>
          <a:lstStyle/>
          <a:p>
            <a:pPr algn="ctr"/>
            <a:r>
              <a:rPr lang="vi-VN" sz="8000" dirty="0">
                <a:solidFill>
                  <a:schemeClr val="bg1"/>
                </a:solidFill>
                <a:latin typeface="#9Slide03 Source Sans Pro Black" panose="020B0803030403020204" pitchFamily="34" charset="0"/>
                <a:cs typeface="Pattaya" panose="00000500000000000000" pitchFamily="2" charset="-34"/>
              </a:rPr>
              <a:t>Luyện</a:t>
            </a:r>
          </a:p>
          <a:p>
            <a:pPr algn="ctr"/>
            <a:r>
              <a:rPr lang="vi-VN" sz="8000" dirty="0">
                <a:solidFill>
                  <a:schemeClr val="bg1"/>
                </a:solidFill>
                <a:latin typeface="#9Slide03 Source Sans Pro Black" panose="020B0803030403020204" pitchFamily="34" charset="0"/>
                <a:cs typeface="Pattaya" panose="00000500000000000000" pitchFamily="2" charset="-34"/>
              </a:rPr>
              <a:t>đọc</a:t>
            </a:r>
          </a:p>
          <a:p>
            <a:pPr algn="ctr"/>
            <a:r>
              <a:rPr lang="vi-VN" sz="8000" dirty="0">
                <a:solidFill>
                  <a:schemeClr val="bg1"/>
                </a:solidFill>
                <a:latin typeface="#9Slide03 Source Sans Pro Black" panose="020B0803030403020204" pitchFamily="34" charset="0"/>
                <a:cs typeface="Pattaya" panose="00000500000000000000" pitchFamily="2" charset="-34"/>
              </a:rPr>
              <a:t>diễn </a:t>
            </a:r>
          </a:p>
          <a:p>
            <a:pPr algn="ctr"/>
            <a:r>
              <a:rPr lang="vi-VN" sz="8000" dirty="0">
                <a:solidFill>
                  <a:schemeClr val="bg1"/>
                </a:solidFill>
                <a:latin typeface="#9Slide03 Source Sans Pro Black" panose="020B0803030403020204" pitchFamily="34" charset="0"/>
                <a:cs typeface="Pattaya" panose="00000500000000000000" pitchFamily="2" charset="-34"/>
              </a:rPr>
              <a:t>cảm</a:t>
            </a:r>
          </a:p>
        </p:txBody>
      </p:sp>
    </p:spTree>
    <p:extLst>
      <p:ext uri="{BB962C8B-B14F-4D97-AF65-F5344CB8AC3E}">
        <p14:creationId xmlns:p14="http://schemas.microsoft.com/office/powerpoint/2010/main" val="22690760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1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i an Da Nang vietnam saigon Food  book kid hello vietnam bookcover">
            <a:extLst>
              <a:ext uri="{FF2B5EF4-FFF2-40B4-BE49-F238E27FC236}">
                <a16:creationId xmlns:a16="http://schemas.microsoft.com/office/drawing/2014/main" xmlns="" id="{3D0B984C-9411-418A-8A7C-D306FD2816B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381" b="95159" l="4400" r="92500">
                        <a14:foregroundMark x1="5100" y1="12937" x2="25900" y2="45317"/>
                        <a14:foregroundMark x1="25900" y1="45317" x2="60300" y2="65714"/>
                        <a14:foregroundMark x1="60300" y1="65714" x2="66300" y2="68413"/>
                        <a14:foregroundMark x1="32800" y1="24921" x2="15300" y2="53968"/>
                        <a14:foregroundMark x1="15300" y1="53968" x2="12600" y2="64127"/>
                        <a14:foregroundMark x1="7700" y1="25397" x2="11100" y2="70873"/>
                        <a14:foregroundMark x1="5900" y1="19444" x2="25900" y2="28571"/>
                        <a14:foregroundMark x1="7500" y1="12381" x2="36600" y2="16349"/>
                        <a14:foregroundMark x1="36600" y1="16349" x2="45900" y2="19048"/>
                        <a14:foregroundMark x1="45900" y1="19048" x2="59400" y2="30238"/>
                        <a14:foregroundMark x1="59400" y1="30238" x2="67000" y2="39841"/>
                        <a14:foregroundMark x1="67000" y1="39841" x2="67000" y2="39841"/>
                        <a14:foregroundMark x1="18800" y1="19603" x2="45200" y2="28889"/>
                        <a14:foregroundMark x1="34100" y1="18016" x2="29700" y2="22143"/>
                        <a14:foregroundMark x1="29700" y1="22143" x2="35900" y2="43413"/>
                        <a14:foregroundMark x1="23100" y1="12540" x2="23100" y2="12540"/>
                        <a14:foregroundMark x1="35300" y1="12937" x2="26200" y2="12540"/>
                        <a14:foregroundMark x1="20400" y1="12698" x2="8900" y2="12698"/>
                        <a14:foregroundMark x1="5500" y1="77778" x2="34100" y2="75159"/>
                        <a14:foregroundMark x1="34100" y1="75159" x2="36800" y2="74206"/>
                        <a14:foregroundMark x1="8800" y1="75635" x2="8800" y2="75635"/>
                        <a14:foregroundMark x1="27100" y1="53095" x2="24200" y2="67381"/>
                        <a14:foregroundMark x1="8000" y1="68968" x2="4400" y2="76508"/>
                        <a14:foregroundMark x1="36600" y1="19762" x2="42400" y2="25079"/>
                        <a14:foregroundMark x1="68400" y1="24683" x2="68400" y2="24683"/>
                        <a14:foregroundMark x1="53200" y1="22540" x2="53200" y2="22540"/>
                        <a14:foregroundMark x1="74100" y1="44206" x2="75400" y2="44921"/>
                        <a14:foregroundMark x1="80100" y1="61667" x2="89500" y2="81111"/>
                        <a14:foregroundMark x1="81500" y1="62063" x2="87500" y2="68095"/>
                        <a14:foregroundMark x1="87500" y1="68095" x2="92500" y2="78254"/>
                        <a14:foregroundMark x1="84100" y1="72063" x2="25000" y2="75476"/>
                        <a14:foregroundMark x1="17700" y1="76984" x2="33500" y2="77937"/>
                        <a14:foregroundMark x1="33500" y1="77937" x2="57000" y2="76667"/>
                        <a14:foregroundMark x1="57000" y1="76667" x2="79600" y2="76667"/>
                        <a14:foregroundMark x1="79600" y1="76667" x2="86500" y2="76349"/>
                        <a14:foregroundMark x1="86500" y1="76349" x2="88500" y2="76349"/>
                        <a14:foregroundMark x1="83500" y1="76825" x2="83500" y2="76825"/>
                        <a14:foregroundMark x1="13300" y1="77778" x2="66600" y2="80238"/>
                        <a14:foregroundMark x1="66600" y1="80238" x2="73800" y2="85873"/>
                        <a14:foregroundMark x1="73800" y1="85873" x2="76300" y2="95159"/>
                        <a14:backgroundMark x1="71500" y1="23492" x2="83900" y2="26429"/>
                        <a14:backgroundMark x1="81400" y1="31905" x2="81400" y2="31905"/>
                        <a14:backgroundMark x1="82300" y1="28889" x2="96500" y2="57143"/>
                        <a14:backgroundMark x1="87000" y1="52698" x2="96800" y2="70317"/>
                        <a14:backgroundMark x1="94300" y1="71349" x2="95700" y2="77937"/>
                        <a14:backgroundMark x1="58400" y1="26825" x2="58800" y2="25397"/>
                      </a14:backgroundRemoval>
                    </a14:imgEffect>
                  </a14:imgLayer>
                </a14:imgProps>
              </a:ext>
              <a:ext uri="{28A0092B-C50C-407E-A947-70E740481C1C}">
                <a14:useLocalDpi xmlns:a14="http://schemas.microsoft.com/office/drawing/2010/main" val="0"/>
              </a:ext>
            </a:extLst>
          </a:blip>
          <a:srcRect l="4395" t="12022" r="3905" b="21966"/>
          <a:stretch/>
        </p:blipFill>
        <p:spPr bwMode="auto">
          <a:xfrm>
            <a:off x="0" y="6279"/>
            <a:ext cx="7555043" cy="685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C25DD5D2-B6A3-4FFD-BE49-01A09F12560A}"/>
              </a:ext>
            </a:extLst>
          </p:cNvPr>
          <p:cNvSpPr/>
          <p:nvPr/>
        </p:nvSpPr>
        <p:spPr>
          <a:xfrm>
            <a:off x="7921558" y="926121"/>
            <a:ext cx="2914580" cy="830997"/>
          </a:xfrm>
          <a:prstGeom prst="rect">
            <a:avLst/>
          </a:prstGeom>
        </p:spPr>
        <p:txBody>
          <a:bodyPr wrap="none">
            <a:spAutoFit/>
          </a:bodyPr>
          <a:lstStyle/>
          <a:p>
            <a:pPr algn="ctr"/>
            <a:r>
              <a:rPr lang="vi-VN" sz="4800" dirty="0">
                <a:solidFill>
                  <a:srgbClr val="7030A0"/>
                </a:solidFill>
                <a:latin typeface="#9Slide03 Source Sans Pro Black" panose="020B0803030403020204" pitchFamily="34" charset="0"/>
              </a:rPr>
              <a:t>Giọng đọc</a:t>
            </a:r>
            <a:endParaRPr lang="en-US" sz="48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xmlns="" id="{14B0DE3E-2FB0-41C9-8CF9-D756EC1E8B36}"/>
              </a:ext>
            </a:extLst>
          </p:cNvPr>
          <p:cNvSpPr/>
          <p:nvPr/>
        </p:nvSpPr>
        <p:spPr>
          <a:xfrm>
            <a:off x="6096000" y="1966980"/>
            <a:ext cx="5813685" cy="2554545"/>
          </a:xfrm>
          <a:prstGeom prst="rect">
            <a:avLst/>
          </a:prstGeom>
        </p:spPr>
        <p:txBody>
          <a:bodyPr wrap="square">
            <a:spAutoFit/>
          </a:bodyPr>
          <a:lstStyle/>
          <a:p>
            <a:pPr marL="571500" indent="-571500" algn="just">
              <a:buFontTx/>
              <a:buChar char="-"/>
            </a:pPr>
            <a:r>
              <a:rPr lang="vi-VN" sz="3200" b="1" i="1" dirty="0">
                <a:solidFill>
                  <a:srgbClr val="EB4A42"/>
                </a:solidFill>
                <a:latin typeface="OpenSans"/>
              </a:rPr>
              <a:t>Toàn bài đọc với giọng nhẹ nhàng, cảm hứng ca ngợi, tự hào về chiếc áo dài Việt Nam.</a:t>
            </a:r>
          </a:p>
          <a:p>
            <a:pPr marL="571500" indent="-571500" algn="just">
              <a:buFontTx/>
              <a:buChar char="-"/>
            </a:pPr>
            <a:r>
              <a:rPr lang="vi-VN" sz="3200" b="1" i="1" dirty="0">
                <a:solidFill>
                  <a:srgbClr val="EB4A42"/>
                </a:solidFill>
                <a:latin typeface="OpenSans"/>
              </a:rPr>
              <a:t>Nhấn giọng ở những từ ngữ gợi tả, gợi cảm.</a:t>
            </a:r>
          </a:p>
        </p:txBody>
      </p:sp>
    </p:spTree>
    <p:extLst>
      <p:ext uri="{BB962C8B-B14F-4D97-AF65-F5344CB8AC3E}">
        <p14:creationId xmlns:p14="http://schemas.microsoft.com/office/powerpoint/2010/main" val="24741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i an Da Nang vietnam saigon Food  book kid hello vietnam bookcover">
            <a:extLst>
              <a:ext uri="{FF2B5EF4-FFF2-40B4-BE49-F238E27FC236}">
                <a16:creationId xmlns:a16="http://schemas.microsoft.com/office/drawing/2014/main" xmlns="" id="{2830E5F1-7322-407C-86A2-A4E385E7F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0" t="31219" r="4457" b="19562"/>
          <a:stretch/>
        </p:blipFill>
        <p:spPr bwMode="auto">
          <a:xfrm>
            <a:off x="0" y="0"/>
            <a:ext cx="12192000" cy="68804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B0599928-1BBA-41AB-9A15-8719BD192B13}"/>
              </a:ext>
            </a:extLst>
          </p:cNvPr>
          <p:cNvSpPr/>
          <p:nvPr/>
        </p:nvSpPr>
        <p:spPr>
          <a:xfrm>
            <a:off x="314793" y="329783"/>
            <a:ext cx="11527436" cy="623590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C00000"/>
              </a:solidFill>
              <a:latin typeface="#9Slide03 Source Sans Pro Black" panose="020B0803030403020204" pitchFamily="34" charset="0"/>
            </a:endParaRPr>
          </a:p>
        </p:txBody>
      </p:sp>
      <p:sp>
        <p:nvSpPr>
          <p:cNvPr id="4" name="Rectangle 3">
            <a:extLst>
              <a:ext uri="{FF2B5EF4-FFF2-40B4-BE49-F238E27FC236}">
                <a16:creationId xmlns:a16="http://schemas.microsoft.com/office/drawing/2014/main" xmlns="" id="{1A66C9D2-3C4B-4012-A250-2ED2A69A7D6A}"/>
              </a:ext>
            </a:extLst>
          </p:cNvPr>
          <p:cNvSpPr/>
          <p:nvPr/>
        </p:nvSpPr>
        <p:spPr>
          <a:xfrm>
            <a:off x="2508477" y="521566"/>
            <a:ext cx="7728398"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Tiêu chí đọc</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và</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nhận</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xét</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endParaRPr>
          </a:p>
        </p:txBody>
      </p:sp>
      <p:sp>
        <p:nvSpPr>
          <p:cNvPr id="5" name="Rectangle: Rounded Corners 4">
            <a:extLst>
              <a:ext uri="{FF2B5EF4-FFF2-40B4-BE49-F238E27FC236}">
                <a16:creationId xmlns:a16="http://schemas.microsoft.com/office/drawing/2014/main" xmlns="" id="{6D505574-A5A4-4723-BCA2-B0B85D37208F}"/>
              </a:ext>
            </a:extLst>
          </p:cNvPr>
          <p:cNvSpPr/>
          <p:nvPr/>
        </p:nvSpPr>
        <p:spPr>
          <a:xfrm>
            <a:off x="349771" y="2133036"/>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rgbClr val="EB4A42"/>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Rounded Corners 5">
            <a:extLst>
              <a:ext uri="{FF2B5EF4-FFF2-40B4-BE49-F238E27FC236}">
                <a16:creationId xmlns:a16="http://schemas.microsoft.com/office/drawing/2014/main" xmlns="" id="{667DED56-434D-4533-9A09-237BA1FA0F6E}"/>
              </a:ext>
            </a:extLst>
          </p:cNvPr>
          <p:cNvSpPr/>
          <p:nvPr/>
        </p:nvSpPr>
        <p:spPr>
          <a:xfrm>
            <a:off x="349771" y="32552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xmlns="" id="{2B99CEB8-A1CF-4D3C-8682-144E895A605F}"/>
              </a:ext>
            </a:extLst>
          </p:cNvPr>
          <p:cNvSpPr/>
          <p:nvPr/>
        </p:nvSpPr>
        <p:spPr>
          <a:xfrm>
            <a:off x="349771" y="446523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8" name="TextBox 7">
            <a:extLst>
              <a:ext uri="{FF2B5EF4-FFF2-40B4-BE49-F238E27FC236}">
                <a16:creationId xmlns:a16="http://schemas.microsoft.com/office/drawing/2014/main" xmlns="" id="{13AB504A-E52F-4C60-89DC-88E6059C7DFF}"/>
              </a:ext>
            </a:extLst>
          </p:cNvPr>
          <p:cNvSpPr txBox="1"/>
          <p:nvPr/>
        </p:nvSpPr>
        <p:spPr>
          <a:xfrm>
            <a:off x="1705004" y="1599506"/>
            <a:ext cx="2819399" cy="553998"/>
          </a:xfrm>
          <a:prstGeom prst="rect">
            <a:avLst/>
          </a:prstGeom>
          <a:noFill/>
        </p:spPr>
        <p:txBody>
          <a:bodyPr wrap="square" lIns="0" tIns="0" rIns="0" bIns="0" rtlCol="0">
            <a:spAutoFit/>
          </a:bodyPr>
          <a:lstStyle/>
          <a:p>
            <a:pPr algn="ctr"/>
            <a:r>
              <a:rPr lang="en-SG" sz="3600" b="1" dirty="0">
                <a:solidFill>
                  <a:srgbClr val="00B050"/>
                </a:solidFill>
                <a:latin typeface="Quicksand" panose="00000500000000000000" pitchFamily="2" charset="0"/>
                <a:cs typeface="Calibri" panose="020F0502020204030204" pitchFamily="34" charset="0"/>
              </a:rPr>
              <a:t>TIÊU CHÍ</a:t>
            </a:r>
            <a:endParaRPr lang="en-US" sz="3600" b="1" dirty="0">
              <a:solidFill>
                <a:srgbClr val="00B050"/>
              </a:solidFill>
              <a:latin typeface="Quicksand" panose="000005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xmlns="" id="{FC31A915-EF05-4F71-960C-F09184AD67D0}"/>
              </a:ext>
            </a:extLst>
          </p:cNvPr>
          <p:cNvSpPr txBox="1"/>
          <p:nvPr/>
        </p:nvSpPr>
        <p:spPr>
          <a:xfrm>
            <a:off x="5560891" y="1669414"/>
            <a:ext cx="2819399"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Bình</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th</a:t>
            </a:r>
            <a:r>
              <a:rPr lang="vi-VN" sz="2800" b="1" dirty="0">
                <a:solidFill>
                  <a:srgbClr val="00B050"/>
                </a:solidFill>
                <a:latin typeface="Quicksand" panose="00000500000000000000" pitchFamily="2" charset="0"/>
                <a:cs typeface="Calibri" panose="020F0502020204030204" pitchFamily="34" charset="0"/>
              </a:rPr>
              <a:t>ường</a:t>
            </a:r>
            <a:endParaRPr lang="en-US" sz="2800" b="1" dirty="0">
              <a:solidFill>
                <a:srgbClr val="00B050"/>
              </a:solidFill>
              <a:latin typeface="Quicksand" panose="000005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xmlns="" id="{7E76A28A-C233-4494-80F2-D73D4FCE9466}"/>
              </a:ext>
            </a:extLst>
          </p:cNvPr>
          <p:cNvSpPr txBox="1"/>
          <p:nvPr/>
        </p:nvSpPr>
        <p:spPr>
          <a:xfrm>
            <a:off x="8227890" y="1702149"/>
            <a:ext cx="1249679" cy="430887"/>
          </a:xfrm>
          <a:prstGeom prst="rect">
            <a:avLst/>
          </a:prstGeom>
          <a:noFill/>
        </p:spPr>
        <p:txBody>
          <a:bodyPr wrap="square" lIns="0" tIns="0" rIns="0" bIns="0" rtlCol="0">
            <a:spAutoFit/>
          </a:bodyPr>
          <a:lstStyle/>
          <a:p>
            <a:pPr algn="ctr"/>
            <a:r>
              <a:rPr lang="en-SG" sz="2800" b="1">
                <a:solidFill>
                  <a:srgbClr val="00B050"/>
                </a:solidFill>
                <a:latin typeface="Quicksand" panose="00000500000000000000" pitchFamily="2" charset="0"/>
                <a:cs typeface="Calibri" panose="020F0502020204030204" pitchFamily="34" charset="0"/>
              </a:rPr>
              <a:t>Tốt</a:t>
            </a:r>
            <a:endParaRPr lang="en-US" sz="2800" b="1">
              <a:solidFill>
                <a:srgbClr val="00B05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xmlns="" id="{A2BC2BA1-6592-4864-9B4F-9CD80D550BC4}"/>
              </a:ext>
            </a:extLst>
          </p:cNvPr>
          <p:cNvSpPr txBox="1"/>
          <p:nvPr/>
        </p:nvSpPr>
        <p:spPr>
          <a:xfrm>
            <a:off x="9758656" y="1669414"/>
            <a:ext cx="1946204"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Rất</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tốt</a:t>
            </a:r>
            <a:endParaRPr lang="en-US" sz="2800" b="1" dirty="0">
              <a:solidFill>
                <a:srgbClr val="00B050"/>
              </a:solidFill>
              <a:latin typeface="Quicksand" panose="00000500000000000000" pitchFamily="2"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xmlns="" id="{94492959-1A86-4BBD-99F4-C67923E12BC9}"/>
              </a:ext>
            </a:extLst>
          </p:cNvPr>
          <p:cNvSpPr/>
          <p:nvPr/>
        </p:nvSpPr>
        <p:spPr>
          <a:xfrm>
            <a:off x="827419" y="555467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9900"/>
                </a:solidFill>
                <a:latin typeface="AvantGarde" panose="00000400000000000000" pitchFamily="2" charset="0"/>
                <a:ea typeface="AvantGarde" panose="00000400000000000000" pitchFamily="2" charset="0"/>
                <a:cs typeface="AvantGarde" panose="00000400000000000000" pitchFamily="2" charset="0"/>
              </a:rPr>
              <a:t>Giọng đọc phù hợp</a:t>
            </a:r>
          </a:p>
        </p:txBody>
      </p:sp>
      <p:grpSp>
        <p:nvGrpSpPr>
          <p:cNvPr id="13" name="Group 12">
            <a:extLst>
              <a:ext uri="{FF2B5EF4-FFF2-40B4-BE49-F238E27FC236}">
                <a16:creationId xmlns:a16="http://schemas.microsoft.com/office/drawing/2014/main" xmlns="" id="{CE83CA1A-FAAD-4950-B180-43BDF2F1319C}"/>
              </a:ext>
            </a:extLst>
          </p:cNvPr>
          <p:cNvGrpSpPr/>
          <p:nvPr/>
        </p:nvGrpSpPr>
        <p:grpSpPr>
          <a:xfrm>
            <a:off x="6254333" y="2121205"/>
            <a:ext cx="5083237" cy="1121738"/>
            <a:chOff x="6254333" y="2121205"/>
            <a:chExt cx="5083237" cy="1121738"/>
          </a:xfrm>
        </p:grpSpPr>
        <p:grpSp>
          <p:nvGrpSpPr>
            <p:cNvPr id="2" name="Group 1">
              <a:extLst>
                <a:ext uri="{FF2B5EF4-FFF2-40B4-BE49-F238E27FC236}">
                  <a16:creationId xmlns:a16="http://schemas.microsoft.com/office/drawing/2014/main" xmlns="" id="{4D81C34A-9A48-48DF-8CBD-A04BF6F1D62E}"/>
                </a:ext>
              </a:extLst>
            </p:cNvPr>
            <p:cNvGrpSpPr/>
            <p:nvPr/>
          </p:nvGrpSpPr>
          <p:grpSpPr>
            <a:xfrm>
              <a:off x="6254333" y="2153504"/>
              <a:ext cx="1089439" cy="1089439"/>
              <a:chOff x="6254333" y="2153504"/>
              <a:chExt cx="1089439" cy="1089439"/>
            </a:xfrm>
          </p:grpSpPr>
          <p:pic>
            <p:nvPicPr>
              <p:cNvPr id="13318" name="Picture 6" descr="164,777 Cartoon Stars Stock Photos, Pictures &amp; Royalty-Free Images - iStock">
                <a:extLst>
                  <a:ext uri="{FF2B5EF4-FFF2-40B4-BE49-F238E27FC236}">
                    <a16:creationId xmlns:a16="http://schemas.microsoft.com/office/drawing/2014/main" xmlns="" id="{039DFB42-409B-49F2-8A2F-46136461E5D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42756309-A33F-4DA4-ADC3-6CB267E2943E}"/>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F4A41C30-5332-4332-AF3C-1921ED6BE98B}"/>
                </a:ext>
              </a:extLst>
            </p:cNvPr>
            <p:cNvGrpSpPr/>
            <p:nvPr/>
          </p:nvGrpSpPr>
          <p:grpSpPr>
            <a:xfrm>
              <a:off x="8308009" y="2121205"/>
              <a:ext cx="1089439" cy="1089439"/>
              <a:chOff x="6254333" y="2153504"/>
              <a:chExt cx="1089439" cy="1089439"/>
            </a:xfrm>
          </p:grpSpPr>
          <p:pic>
            <p:nvPicPr>
              <p:cNvPr id="18" name="Picture 6" descr="164,777 Cartoon Stars Stock Photos, Pictures &amp; Royalty-Free Images - iStock">
                <a:extLst>
                  <a:ext uri="{FF2B5EF4-FFF2-40B4-BE49-F238E27FC236}">
                    <a16:creationId xmlns:a16="http://schemas.microsoft.com/office/drawing/2014/main" xmlns="" id="{D29837B0-4805-4399-94EB-EA97EE066BA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714273B3-58E9-4D5B-B1F9-D0BBFDF229CF}"/>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0" name="Group 19">
              <a:extLst>
                <a:ext uri="{FF2B5EF4-FFF2-40B4-BE49-F238E27FC236}">
                  <a16:creationId xmlns:a16="http://schemas.microsoft.com/office/drawing/2014/main" xmlns="" id="{211BB658-DAD3-48F2-B09D-D0775868DD41}"/>
                </a:ext>
              </a:extLst>
            </p:cNvPr>
            <p:cNvGrpSpPr/>
            <p:nvPr/>
          </p:nvGrpSpPr>
          <p:grpSpPr>
            <a:xfrm>
              <a:off x="10248131" y="2153504"/>
              <a:ext cx="1089439" cy="1089439"/>
              <a:chOff x="6254333" y="2153504"/>
              <a:chExt cx="1089439" cy="1089439"/>
            </a:xfrm>
          </p:grpSpPr>
          <p:pic>
            <p:nvPicPr>
              <p:cNvPr id="21" name="Picture 6" descr="164,777 Cartoon Stars Stock Photos, Pictures &amp; Royalty-Free Images - iStock">
                <a:extLst>
                  <a:ext uri="{FF2B5EF4-FFF2-40B4-BE49-F238E27FC236}">
                    <a16:creationId xmlns:a16="http://schemas.microsoft.com/office/drawing/2014/main" xmlns="" id="{A861FAFF-5A5C-44B5-B8AF-AC555210063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1E0D0BF6-B06B-4E50-A1A0-84829B2350F5}"/>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24" name="Group 23">
            <a:extLst>
              <a:ext uri="{FF2B5EF4-FFF2-40B4-BE49-F238E27FC236}">
                <a16:creationId xmlns:a16="http://schemas.microsoft.com/office/drawing/2014/main" xmlns="" id="{58380A9E-02CF-411A-93A9-6A7F24F566E6}"/>
              </a:ext>
            </a:extLst>
          </p:cNvPr>
          <p:cNvGrpSpPr/>
          <p:nvPr/>
        </p:nvGrpSpPr>
        <p:grpSpPr>
          <a:xfrm>
            <a:off x="6254333" y="3166104"/>
            <a:ext cx="5083237" cy="1121738"/>
            <a:chOff x="6254333" y="2121205"/>
            <a:chExt cx="5083237" cy="1121738"/>
          </a:xfrm>
        </p:grpSpPr>
        <p:grpSp>
          <p:nvGrpSpPr>
            <p:cNvPr id="25" name="Group 24">
              <a:extLst>
                <a:ext uri="{FF2B5EF4-FFF2-40B4-BE49-F238E27FC236}">
                  <a16:creationId xmlns:a16="http://schemas.microsoft.com/office/drawing/2014/main" xmlns="" id="{7EF45056-EBC1-4838-9951-D3A8CA103491}"/>
                </a:ext>
              </a:extLst>
            </p:cNvPr>
            <p:cNvGrpSpPr/>
            <p:nvPr/>
          </p:nvGrpSpPr>
          <p:grpSpPr>
            <a:xfrm>
              <a:off x="6254333" y="2153504"/>
              <a:ext cx="1089439" cy="1089439"/>
              <a:chOff x="6254333" y="2153504"/>
              <a:chExt cx="1089439" cy="1089439"/>
            </a:xfrm>
          </p:grpSpPr>
          <p:pic>
            <p:nvPicPr>
              <p:cNvPr id="32" name="Picture 6" descr="164,777 Cartoon Stars Stock Photos, Pictures &amp; Royalty-Free Images - iStock">
                <a:extLst>
                  <a:ext uri="{FF2B5EF4-FFF2-40B4-BE49-F238E27FC236}">
                    <a16:creationId xmlns:a16="http://schemas.microsoft.com/office/drawing/2014/main" xmlns="" id="{FF61F199-4680-49A4-9CD6-DF6051D7ECD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69A3B628-C4D5-48D2-8EC1-CDDAB5464C70}"/>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6" name="Group 25">
              <a:extLst>
                <a:ext uri="{FF2B5EF4-FFF2-40B4-BE49-F238E27FC236}">
                  <a16:creationId xmlns:a16="http://schemas.microsoft.com/office/drawing/2014/main" xmlns="" id="{02998EA5-06FD-4AE6-8B27-A9666625A62D}"/>
                </a:ext>
              </a:extLst>
            </p:cNvPr>
            <p:cNvGrpSpPr/>
            <p:nvPr/>
          </p:nvGrpSpPr>
          <p:grpSpPr>
            <a:xfrm>
              <a:off x="8308009" y="2121205"/>
              <a:ext cx="1089439" cy="1089439"/>
              <a:chOff x="6254333" y="2153504"/>
              <a:chExt cx="1089439" cy="1089439"/>
            </a:xfrm>
          </p:grpSpPr>
          <p:pic>
            <p:nvPicPr>
              <p:cNvPr id="30" name="Picture 6" descr="164,777 Cartoon Stars Stock Photos, Pictures &amp; Royalty-Free Images - iStock">
                <a:extLst>
                  <a:ext uri="{FF2B5EF4-FFF2-40B4-BE49-F238E27FC236}">
                    <a16:creationId xmlns:a16="http://schemas.microsoft.com/office/drawing/2014/main" xmlns="" id="{A03A0844-6731-4CAA-953B-F62FB642D0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7AF41CF7-768D-4974-A6DD-E86B177C740B}"/>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7" name="Group 26">
              <a:extLst>
                <a:ext uri="{FF2B5EF4-FFF2-40B4-BE49-F238E27FC236}">
                  <a16:creationId xmlns:a16="http://schemas.microsoft.com/office/drawing/2014/main" xmlns="" id="{7D12094A-FA38-43A0-B9EB-383EB0DAC67C}"/>
                </a:ext>
              </a:extLst>
            </p:cNvPr>
            <p:cNvGrpSpPr/>
            <p:nvPr/>
          </p:nvGrpSpPr>
          <p:grpSpPr>
            <a:xfrm>
              <a:off x="10248131" y="2153504"/>
              <a:ext cx="1089439" cy="1089439"/>
              <a:chOff x="6254333" y="2153504"/>
              <a:chExt cx="1089439" cy="1089439"/>
            </a:xfrm>
          </p:grpSpPr>
          <p:pic>
            <p:nvPicPr>
              <p:cNvPr id="28" name="Picture 6" descr="164,777 Cartoon Stars Stock Photos, Pictures &amp; Royalty-Free Images - iStock">
                <a:extLst>
                  <a:ext uri="{FF2B5EF4-FFF2-40B4-BE49-F238E27FC236}">
                    <a16:creationId xmlns:a16="http://schemas.microsoft.com/office/drawing/2014/main" xmlns="" id="{D7AD9C5D-2A89-46E8-8293-95997900B02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4E45FD0F-27B2-42F3-B456-F19BDE79C44A}"/>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34" name="Group 33">
            <a:extLst>
              <a:ext uri="{FF2B5EF4-FFF2-40B4-BE49-F238E27FC236}">
                <a16:creationId xmlns:a16="http://schemas.microsoft.com/office/drawing/2014/main" xmlns="" id="{87417657-DC28-466A-8EE2-8BF0B6D83149}"/>
              </a:ext>
            </a:extLst>
          </p:cNvPr>
          <p:cNvGrpSpPr/>
          <p:nvPr/>
        </p:nvGrpSpPr>
        <p:grpSpPr>
          <a:xfrm>
            <a:off x="6311108" y="4305029"/>
            <a:ext cx="5083237" cy="1121738"/>
            <a:chOff x="6254333" y="2121205"/>
            <a:chExt cx="5083237" cy="1121738"/>
          </a:xfrm>
        </p:grpSpPr>
        <p:grpSp>
          <p:nvGrpSpPr>
            <p:cNvPr id="35" name="Group 34">
              <a:extLst>
                <a:ext uri="{FF2B5EF4-FFF2-40B4-BE49-F238E27FC236}">
                  <a16:creationId xmlns:a16="http://schemas.microsoft.com/office/drawing/2014/main" xmlns="" id="{943C1556-CFA1-434D-9D4D-8BA24061864E}"/>
                </a:ext>
              </a:extLst>
            </p:cNvPr>
            <p:cNvGrpSpPr/>
            <p:nvPr/>
          </p:nvGrpSpPr>
          <p:grpSpPr>
            <a:xfrm>
              <a:off x="6254333" y="2153504"/>
              <a:ext cx="1089439" cy="1089439"/>
              <a:chOff x="6254333" y="2153504"/>
              <a:chExt cx="1089439" cy="1089439"/>
            </a:xfrm>
          </p:grpSpPr>
          <p:pic>
            <p:nvPicPr>
              <p:cNvPr id="42" name="Picture 6" descr="164,777 Cartoon Stars Stock Photos, Pictures &amp; Royalty-Free Images - iStock">
                <a:extLst>
                  <a:ext uri="{FF2B5EF4-FFF2-40B4-BE49-F238E27FC236}">
                    <a16:creationId xmlns:a16="http://schemas.microsoft.com/office/drawing/2014/main" xmlns="" id="{88283F02-C636-43F6-8903-6D0BD43612F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A1E5DD45-3575-421A-B7C3-30CB181904F7}"/>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36" name="Group 35">
              <a:extLst>
                <a:ext uri="{FF2B5EF4-FFF2-40B4-BE49-F238E27FC236}">
                  <a16:creationId xmlns:a16="http://schemas.microsoft.com/office/drawing/2014/main" xmlns="" id="{35810E4F-1F6B-493A-8D56-FA99E765F710}"/>
                </a:ext>
              </a:extLst>
            </p:cNvPr>
            <p:cNvGrpSpPr/>
            <p:nvPr/>
          </p:nvGrpSpPr>
          <p:grpSpPr>
            <a:xfrm>
              <a:off x="8308009" y="2121205"/>
              <a:ext cx="1089439" cy="1089439"/>
              <a:chOff x="6254333" y="2153504"/>
              <a:chExt cx="1089439" cy="1089439"/>
            </a:xfrm>
          </p:grpSpPr>
          <p:pic>
            <p:nvPicPr>
              <p:cNvPr id="40" name="Picture 6" descr="164,777 Cartoon Stars Stock Photos, Pictures &amp; Royalty-Free Images - iStock">
                <a:extLst>
                  <a:ext uri="{FF2B5EF4-FFF2-40B4-BE49-F238E27FC236}">
                    <a16:creationId xmlns:a16="http://schemas.microsoft.com/office/drawing/2014/main" xmlns="" id="{4C8C84A5-2A97-4A71-A377-2371B7402FF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xmlns="" id="{76A53BC2-A8D5-42DA-9ACE-49B39AC21A21}"/>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37" name="Group 36">
              <a:extLst>
                <a:ext uri="{FF2B5EF4-FFF2-40B4-BE49-F238E27FC236}">
                  <a16:creationId xmlns:a16="http://schemas.microsoft.com/office/drawing/2014/main" xmlns="" id="{278323DE-A460-44C9-9E75-9E00F6C57BC7}"/>
                </a:ext>
              </a:extLst>
            </p:cNvPr>
            <p:cNvGrpSpPr/>
            <p:nvPr/>
          </p:nvGrpSpPr>
          <p:grpSpPr>
            <a:xfrm>
              <a:off x="10248131" y="2153504"/>
              <a:ext cx="1089439" cy="1089439"/>
              <a:chOff x="6254333" y="2153504"/>
              <a:chExt cx="1089439" cy="1089439"/>
            </a:xfrm>
          </p:grpSpPr>
          <p:pic>
            <p:nvPicPr>
              <p:cNvPr id="38" name="Picture 6" descr="164,777 Cartoon Stars Stock Photos, Pictures &amp; Royalty-Free Images - iStock">
                <a:extLst>
                  <a:ext uri="{FF2B5EF4-FFF2-40B4-BE49-F238E27FC236}">
                    <a16:creationId xmlns:a16="http://schemas.microsoft.com/office/drawing/2014/main" xmlns="" id="{2012C5E6-7D8A-4D8C-9B2C-CF31DBD488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60267466-50B6-4012-BA01-F407D7271CBA}"/>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44" name="Group 43">
            <a:extLst>
              <a:ext uri="{FF2B5EF4-FFF2-40B4-BE49-F238E27FC236}">
                <a16:creationId xmlns:a16="http://schemas.microsoft.com/office/drawing/2014/main" xmlns="" id="{990281C9-7F86-4A8B-90E3-5E8141FFFD50}"/>
              </a:ext>
            </a:extLst>
          </p:cNvPr>
          <p:cNvGrpSpPr/>
          <p:nvPr/>
        </p:nvGrpSpPr>
        <p:grpSpPr>
          <a:xfrm>
            <a:off x="6281344" y="5316600"/>
            <a:ext cx="5083237" cy="1121738"/>
            <a:chOff x="6254333" y="2121205"/>
            <a:chExt cx="5083237" cy="1121738"/>
          </a:xfrm>
        </p:grpSpPr>
        <p:grpSp>
          <p:nvGrpSpPr>
            <p:cNvPr id="45" name="Group 44">
              <a:extLst>
                <a:ext uri="{FF2B5EF4-FFF2-40B4-BE49-F238E27FC236}">
                  <a16:creationId xmlns:a16="http://schemas.microsoft.com/office/drawing/2014/main" xmlns="" id="{DF708B2C-BC8D-4A38-A081-C822FC4C6B5D}"/>
                </a:ext>
              </a:extLst>
            </p:cNvPr>
            <p:cNvGrpSpPr/>
            <p:nvPr/>
          </p:nvGrpSpPr>
          <p:grpSpPr>
            <a:xfrm>
              <a:off x="6254333" y="2153504"/>
              <a:ext cx="1089439" cy="1089439"/>
              <a:chOff x="6254333" y="2153504"/>
              <a:chExt cx="1089439" cy="1089439"/>
            </a:xfrm>
          </p:grpSpPr>
          <p:pic>
            <p:nvPicPr>
              <p:cNvPr id="52" name="Picture 6" descr="164,777 Cartoon Stars Stock Photos, Pictures &amp; Royalty-Free Images - iStock">
                <a:extLst>
                  <a:ext uri="{FF2B5EF4-FFF2-40B4-BE49-F238E27FC236}">
                    <a16:creationId xmlns:a16="http://schemas.microsoft.com/office/drawing/2014/main" xmlns="" id="{EDC4629A-7C22-46AA-9E29-CF8335C6A6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xmlns="" id="{0656285F-979E-4915-B754-2C64481E4E16}"/>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46" name="Group 45">
              <a:extLst>
                <a:ext uri="{FF2B5EF4-FFF2-40B4-BE49-F238E27FC236}">
                  <a16:creationId xmlns:a16="http://schemas.microsoft.com/office/drawing/2014/main" xmlns="" id="{311F1AA0-B11A-4A5D-A0B1-FC200877ABE5}"/>
                </a:ext>
              </a:extLst>
            </p:cNvPr>
            <p:cNvGrpSpPr/>
            <p:nvPr/>
          </p:nvGrpSpPr>
          <p:grpSpPr>
            <a:xfrm>
              <a:off x="8308009" y="2121205"/>
              <a:ext cx="1089439" cy="1089439"/>
              <a:chOff x="6254333" y="2153504"/>
              <a:chExt cx="1089439" cy="1089439"/>
            </a:xfrm>
          </p:grpSpPr>
          <p:pic>
            <p:nvPicPr>
              <p:cNvPr id="50" name="Picture 6" descr="164,777 Cartoon Stars Stock Photos, Pictures &amp; Royalty-Free Images - iStock">
                <a:extLst>
                  <a:ext uri="{FF2B5EF4-FFF2-40B4-BE49-F238E27FC236}">
                    <a16:creationId xmlns:a16="http://schemas.microsoft.com/office/drawing/2014/main" xmlns="" id="{79565214-F2AE-4155-8DD1-AB1AF6A88E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xmlns="" id="{910A696F-28A7-42E6-BDF0-2EBDA7F693F8}"/>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47" name="Group 46">
              <a:extLst>
                <a:ext uri="{FF2B5EF4-FFF2-40B4-BE49-F238E27FC236}">
                  <a16:creationId xmlns:a16="http://schemas.microsoft.com/office/drawing/2014/main" xmlns="" id="{978FEE6A-469E-48B0-9F2C-46FD6D239693}"/>
                </a:ext>
              </a:extLst>
            </p:cNvPr>
            <p:cNvGrpSpPr/>
            <p:nvPr/>
          </p:nvGrpSpPr>
          <p:grpSpPr>
            <a:xfrm>
              <a:off x="10248131" y="2153504"/>
              <a:ext cx="1089439" cy="1089439"/>
              <a:chOff x="6254333" y="2153504"/>
              <a:chExt cx="1089439" cy="1089439"/>
            </a:xfrm>
          </p:grpSpPr>
          <p:pic>
            <p:nvPicPr>
              <p:cNvPr id="48" name="Picture 6" descr="164,777 Cartoon Stars Stock Photos, Pictures &amp; Royalty-Free Images - iStock">
                <a:extLst>
                  <a:ext uri="{FF2B5EF4-FFF2-40B4-BE49-F238E27FC236}">
                    <a16:creationId xmlns:a16="http://schemas.microsoft.com/office/drawing/2014/main" xmlns="" id="{42C00084-3AF4-4EEF-8E80-5A0E91B3D5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F1A218D8-B67D-43F2-B0D9-85A65446C347}"/>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spTree>
    <p:extLst>
      <p:ext uri="{BB962C8B-B14F-4D97-AF65-F5344CB8AC3E}">
        <p14:creationId xmlns:p14="http://schemas.microsoft.com/office/powerpoint/2010/main" val="26280475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80">
                                          <p:stCondLst>
                                            <p:cond delay="0"/>
                                          </p:stCondLst>
                                        </p:cTn>
                                        <p:tgtEl>
                                          <p:spTgt spid="12"/>
                                        </p:tgtEl>
                                      </p:cBhvr>
                                    </p:animEffect>
                                    <p:anim calcmode="lin" valueType="num">
                                      <p:cBhvr>
                                        <p:cTn id="6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0" dur="26">
                                          <p:stCondLst>
                                            <p:cond delay="650"/>
                                          </p:stCondLst>
                                        </p:cTn>
                                        <p:tgtEl>
                                          <p:spTgt spid="12"/>
                                        </p:tgtEl>
                                      </p:cBhvr>
                                      <p:to x="100000" y="60000"/>
                                    </p:animScale>
                                    <p:animScale>
                                      <p:cBhvr>
                                        <p:cTn id="71" dur="166" decel="50000">
                                          <p:stCondLst>
                                            <p:cond delay="676"/>
                                          </p:stCondLst>
                                        </p:cTn>
                                        <p:tgtEl>
                                          <p:spTgt spid="12"/>
                                        </p:tgtEl>
                                      </p:cBhvr>
                                      <p:to x="100000" y="100000"/>
                                    </p:animScale>
                                    <p:animScale>
                                      <p:cBhvr>
                                        <p:cTn id="72" dur="26">
                                          <p:stCondLst>
                                            <p:cond delay="1312"/>
                                          </p:stCondLst>
                                        </p:cTn>
                                        <p:tgtEl>
                                          <p:spTgt spid="12"/>
                                        </p:tgtEl>
                                      </p:cBhvr>
                                      <p:to x="100000" y="80000"/>
                                    </p:animScale>
                                    <p:animScale>
                                      <p:cBhvr>
                                        <p:cTn id="73" dur="166" decel="50000">
                                          <p:stCondLst>
                                            <p:cond delay="1338"/>
                                          </p:stCondLst>
                                        </p:cTn>
                                        <p:tgtEl>
                                          <p:spTgt spid="12"/>
                                        </p:tgtEl>
                                      </p:cBhvr>
                                      <p:to x="100000" y="100000"/>
                                    </p:animScale>
                                    <p:animScale>
                                      <p:cBhvr>
                                        <p:cTn id="74" dur="26">
                                          <p:stCondLst>
                                            <p:cond delay="1642"/>
                                          </p:stCondLst>
                                        </p:cTn>
                                        <p:tgtEl>
                                          <p:spTgt spid="12"/>
                                        </p:tgtEl>
                                      </p:cBhvr>
                                      <p:to x="100000" y="90000"/>
                                    </p:animScale>
                                    <p:animScale>
                                      <p:cBhvr>
                                        <p:cTn id="75" dur="166" decel="50000">
                                          <p:stCondLst>
                                            <p:cond delay="1668"/>
                                          </p:stCondLst>
                                        </p:cTn>
                                        <p:tgtEl>
                                          <p:spTgt spid="12"/>
                                        </p:tgtEl>
                                      </p:cBhvr>
                                      <p:to x="100000" y="100000"/>
                                    </p:animScale>
                                    <p:animScale>
                                      <p:cBhvr>
                                        <p:cTn id="76" dur="26">
                                          <p:stCondLst>
                                            <p:cond delay="1808"/>
                                          </p:stCondLst>
                                        </p:cTn>
                                        <p:tgtEl>
                                          <p:spTgt spid="12"/>
                                        </p:tgtEl>
                                      </p:cBhvr>
                                      <p:to x="100000" y="95000"/>
                                    </p:animScale>
                                    <p:animScale>
                                      <p:cBhvr>
                                        <p:cTn id="77" dur="166" decel="50000">
                                          <p:stCondLst>
                                            <p:cond delay="1834"/>
                                          </p:stCondLst>
                                        </p:cTn>
                                        <p:tgtEl>
                                          <p:spTgt spid="12"/>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1000"/>
                                        <p:tgtEl>
                                          <p:spTgt spid="10"/>
                                        </p:tgtEl>
                                      </p:cBhvr>
                                    </p:animEffect>
                                    <p:anim calcmode="lin" valueType="num">
                                      <p:cBhvr>
                                        <p:cTn id="88" dur="1000" fill="hold"/>
                                        <p:tgtEl>
                                          <p:spTgt spid="10"/>
                                        </p:tgtEl>
                                        <p:attrNameLst>
                                          <p:attrName>ppt_x</p:attrName>
                                        </p:attrNameLst>
                                      </p:cBhvr>
                                      <p:tavLst>
                                        <p:tav tm="0">
                                          <p:val>
                                            <p:strVal val="#ppt_x"/>
                                          </p:val>
                                        </p:tav>
                                        <p:tav tm="100000">
                                          <p:val>
                                            <p:strVal val="#ppt_x"/>
                                          </p:val>
                                        </p:tav>
                                      </p:tavLst>
                                    </p:anim>
                                    <p:anim calcmode="lin" valueType="num">
                                      <p:cBhvr>
                                        <p:cTn id="89" dur="1000" fill="hold"/>
                                        <p:tgtEl>
                                          <p:spTgt spid="1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1000"/>
                                        <p:tgtEl>
                                          <p:spTgt spid="11"/>
                                        </p:tgtEl>
                                      </p:cBhvr>
                                    </p:animEffect>
                                    <p:anim calcmode="lin" valueType="num">
                                      <p:cBhvr>
                                        <p:cTn id="93" dur="1000" fill="hold"/>
                                        <p:tgtEl>
                                          <p:spTgt spid="11"/>
                                        </p:tgtEl>
                                        <p:attrNameLst>
                                          <p:attrName>ppt_x</p:attrName>
                                        </p:attrNameLst>
                                      </p:cBhvr>
                                      <p:tavLst>
                                        <p:tav tm="0">
                                          <p:val>
                                            <p:strVal val="#ppt_x"/>
                                          </p:val>
                                        </p:tav>
                                        <p:tav tm="100000">
                                          <p:val>
                                            <p:strVal val="#ppt_x"/>
                                          </p:val>
                                        </p:tav>
                                      </p:tavLst>
                                    </p:anim>
                                    <p:anim calcmode="lin" valueType="num">
                                      <p:cBhvr>
                                        <p:cTn id="9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500"/>
                                        <p:tgtEl>
                                          <p:spTgt spid="13"/>
                                        </p:tgtEl>
                                      </p:cBhvr>
                                    </p:animEffect>
                                  </p:childTnLst>
                                </p:cTn>
                              </p:par>
                              <p:par>
                                <p:cTn id="100" presetID="10" presetClass="entr" presetSubtype="0"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par>
                                <p:cTn id="103" presetID="10" presetClass="entr" presetSubtype="0"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500"/>
                                        <p:tgtEl>
                                          <p:spTgt spid="34"/>
                                        </p:tgtEl>
                                      </p:cBhvr>
                                    </p:animEffect>
                                  </p:childTnLst>
                                </p:cTn>
                              </p:par>
                              <p:par>
                                <p:cTn id="106" presetID="10" presetClass="entr" presetSubtype="0" fill="hold"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xmlns=""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13A2A9A0-6C5C-48EB-BECA-66B494C366E9}"/>
              </a:ext>
            </a:extLst>
          </p:cNvPr>
          <p:cNvSpPr/>
          <p:nvPr/>
        </p:nvSpPr>
        <p:spPr>
          <a:xfrm>
            <a:off x="444711" y="951398"/>
            <a:ext cx="11447487" cy="4955203"/>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just"/>
            <a:r>
              <a:rPr lang="vi-VN" sz="3200" dirty="0">
                <a:solidFill>
                  <a:srgbClr val="000000"/>
                </a:solidFill>
                <a:latin typeface="OpenSans"/>
              </a:rPr>
              <a:t>    </a:t>
            </a:r>
            <a:r>
              <a:rPr lang="vi-VN" sz="2800" dirty="0">
                <a:solidFill>
                  <a:srgbClr val="000000"/>
                </a:solidFill>
                <a:latin typeface="OpenSans"/>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2800" dirty="0">
                <a:solidFill>
                  <a:srgbClr val="000000"/>
                </a:solidFill>
                <a:latin typeface="OpenSans"/>
              </a:rPr>
              <a:t>    Áo dài trở thành biểu tượng cho y phục truyền thống của Việt Nam. Trong tà áo dài, hình ảnh người phụ nữ Việt Nam như đẹp hơn, tự nhiên, mềm mại và thanh thoát hơn.</a:t>
            </a:r>
          </a:p>
          <a:p>
            <a:pPr algn="just"/>
            <a:endParaRPr lang="vi-VN" sz="2800" dirty="0">
              <a:solidFill>
                <a:srgbClr val="000000"/>
              </a:solidFill>
              <a:latin typeface="OpenSans"/>
            </a:endParaRPr>
          </a:p>
        </p:txBody>
      </p:sp>
      <p:pic>
        <p:nvPicPr>
          <p:cNvPr id="20" name="Picture 4" descr="Colorful numbers with clouds Container sticker - TenStickers">
            <a:extLst>
              <a:ext uri="{FF2B5EF4-FFF2-40B4-BE49-F238E27FC236}">
                <a16:creationId xmlns:a16="http://schemas.microsoft.com/office/drawing/2014/main" xmlns="" id="{45175506-37BA-4DD3-8A97-E264B92918F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444711" y="1719818"/>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olorful numbers with clouds Container sticker - TenStickers">
            <a:extLst>
              <a:ext uri="{FF2B5EF4-FFF2-40B4-BE49-F238E27FC236}">
                <a16:creationId xmlns:a16="http://schemas.microsoft.com/office/drawing/2014/main" xmlns="" id="{50B86207-515D-4657-B408-34FB94AA407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488068" y="3727470"/>
            <a:ext cx="535076" cy="70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257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sp>
        <p:nvSpPr>
          <p:cNvPr id="8" name="TextBox 7">
            <a:extLst>
              <a:ext uri="{FF2B5EF4-FFF2-40B4-BE49-F238E27FC236}">
                <a16:creationId xmlns:a16="http://schemas.microsoft.com/office/drawing/2014/main" xmlns="" id="{CFDC8696-186B-475A-8388-63A2F7EEB262}"/>
              </a:ext>
            </a:extLst>
          </p:cNvPr>
          <p:cNvSpPr txBox="1"/>
          <p:nvPr/>
        </p:nvSpPr>
        <p:spPr>
          <a:xfrm>
            <a:off x="2999810" y="1118190"/>
            <a:ext cx="6189195" cy="923330"/>
          </a:xfrm>
          <a:prstGeom prst="rect">
            <a:avLst/>
          </a:prstGeom>
          <a:noFill/>
        </p:spPr>
        <p:txBody>
          <a:bodyPr wrap="none" lIns="0" tIns="0" rIns="0" bIns="0" rtlCol="0">
            <a:spAutoFit/>
          </a:bodyPr>
          <a:lstStyle/>
          <a:p>
            <a:pPr algn="ctr"/>
            <a:r>
              <a:rPr lang="vi-VN" sz="6000" dirty="0">
                <a:solidFill>
                  <a:srgbClr val="FF0000"/>
                </a:solidFill>
                <a:latin typeface="#9Slide03 Source Sans Pro Black" panose="020B0803030403020204" pitchFamily="34" charset="0"/>
                <a:cs typeface="Pattaya" panose="00000500000000000000" pitchFamily="2" charset="-34"/>
              </a:rPr>
              <a:t>Đánh giá mục tiêu</a:t>
            </a:r>
            <a:endParaRPr lang="en-US" sz="6000" dirty="0">
              <a:solidFill>
                <a:srgbClr val="FF0000"/>
              </a:solidFill>
              <a:latin typeface="#9Slide03 Source Sans Pro Black" panose="020B0803030403020204" pitchFamily="34" charset="0"/>
              <a:cs typeface="Pattaya" panose="00000500000000000000" pitchFamily="2" charset="-34"/>
            </a:endParaRPr>
          </a:p>
        </p:txBody>
      </p:sp>
      <p:sp>
        <p:nvSpPr>
          <p:cNvPr id="9" name="TextBox 8">
            <a:extLst>
              <a:ext uri="{FF2B5EF4-FFF2-40B4-BE49-F238E27FC236}">
                <a16:creationId xmlns:a16="http://schemas.microsoft.com/office/drawing/2014/main" xmlns="" id="{6E062201-D45C-4EB7-9090-4230BC5DE162}"/>
              </a:ext>
            </a:extLst>
          </p:cNvPr>
          <p:cNvSpPr txBox="1"/>
          <p:nvPr/>
        </p:nvSpPr>
        <p:spPr>
          <a:xfrm>
            <a:off x="1406269" y="2582897"/>
            <a:ext cx="9725558" cy="553998"/>
          </a:xfrm>
          <a:prstGeom prst="rect">
            <a:avLst/>
          </a:prstGeom>
          <a:noFill/>
        </p:spPr>
        <p:txBody>
          <a:bodyPr wrap="square" lIns="0" tIns="0" rIns="0" bIns="0" rtlCol="0">
            <a:spAutoFit/>
          </a:bodyPr>
          <a:lstStyle/>
          <a:p>
            <a:pPr marL="514350" indent="-514350" algn="just">
              <a:buAutoNum type="arabicParenR"/>
            </a:pP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Đọc</a:t>
            </a:r>
            <a:r>
              <a:rPr lang="en-SG"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đúng, trôi chảy; đọc diễn cảm bài đọc.</a:t>
            </a:r>
            <a:endParaRPr lang="en-US"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xmlns="" id="{7D7CB1DE-6DE6-476C-9891-41B43E922173}"/>
              </a:ext>
            </a:extLst>
          </p:cNvPr>
          <p:cNvSpPr txBox="1"/>
          <p:nvPr/>
        </p:nvSpPr>
        <p:spPr>
          <a:xfrm>
            <a:off x="1339247" y="3505268"/>
            <a:ext cx="9859602" cy="553998"/>
          </a:xfrm>
          <a:prstGeom prst="rect">
            <a:avLst/>
          </a:prstGeom>
          <a:noFill/>
        </p:spPr>
        <p:txBody>
          <a:bodyPr wrap="square" lIns="0" tIns="0" rIns="0" bIns="0" rtlCol="0">
            <a:spAutoFit/>
          </a:bodyPr>
          <a:lstStyle/>
          <a:p>
            <a:pPr algn="just"/>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2)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Trình</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bày</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đ</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ược</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nội</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dung, ý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nghĩa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của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bài.</a:t>
            </a:r>
            <a:endParaRPr lang="en-US"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pic>
        <p:nvPicPr>
          <p:cNvPr id="11" name="Picture 12" descr="15 Vector ideas | vector, vector free, kids icon">
            <a:extLst>
              <a:ext uri="{FF2B5EF4-FFF2-40B4-BE49-F238E27FC236}">
                <a16:creationId xmlns:a16="http://schemas.microsoft.com/office/drawing/2014/main" xmlns="" id="{B20B703C-5C4B-409B-868F-B946E85F49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04991" y="1689491"/>
            <a:ext cx="948238" cy="14625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15 Vector ideas | vector, vector free, kids icon">
            <a:extLst>
              <a:ext uri="{FF2B5EF4-FFF2-40B4-BE49-F238E27FC236}">
                <a16:creationId xmlns:a16="http://schemas.microsoft.com/office/drawing/2014/main" xmlns="" id="{092CF841-7E11-46BB-A437-BEB351655F9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9904" y="3152069"/>
            <a:ext cx="948238" cy="146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15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xmlns=""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3C0FA630-C4B4-471F-9A7E-2D80D9DF0C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68" b="98893" l="7391" r="96522">
                        <a14:foregroundMark x1="8043" y1="47786" x2="56739" y2="24908"/>
                        <a14:foregroundMark x1="56739" y1="24908" x2="61739" y2="17159"/>
                        <a14:foregroundMark x1="49130" y1="7934" x2="61304" y2="5535"/>
                        <a14:foregroundMark x1="61304" y1="5535" x2="76957" y2="11624"/>
                        <a14:foregroundMark x1="76957" y1="11624" x2="89783" y2="26937"/>
                        <a14:foregroundMark x1="89783" y1="26937" x2="92391" y2="36900"/>
                        <a14:foregroundMark x1="92391" y1="36900" x2="68913" y2="11070"/>
                        <a14:foregroundMark x1="68913" y1="11070" x2="50435" y2="6827"/>
                        <a14:foregroundMark x1="50435" y1="6827" x2="36957" y2="11070"/>
                        <a14:foregroundMark x1="36957" y1="11070" x2="52391" y2="21033"/>
                        <a14:foregroundMark x1="52391" y1="21033" x2="75000" y2="18450"/>
                        <a14:foregroundMark x1="75000" y1="18450" x2="43261" y2="35793"/>
                        <a14:foregroundMark x1="43261" y1="35793" x2="38043" y2="51107"/>
                        <a14:foregroundMark x1="38043" y1="51107" x2="46304" y2="59594"/>
                        <a14:foregroundMark x1="46304" y1="59594" x2="62609" y2="57011"/>
                        <a14:foregroundMark x1="62609" y1="57011" x2="74348" y2="44465"/>
                        <a14:foregroundMark x1="74348" y1="44465" x2="78913" y2="26937"/>
                        <a14:foregroundMark x1="78913" y1="26937" x2="72826" y2="18819"/>
                        <a14:foregroundMark x1="72826" y1="18819" x2="56087" y2="22325"/>
                        <a14:foregroundMark x1="56087" y1="22325" x2="44130" y2="36716"/>
                        <a14:foregroundMark x1="44130" y1="36716" x2="45870" y2="45941"/>
                        <a14:foregroundMark x1="45870" y1="45941" x2="58261" y2="50369"/>
                        <a14:foregroundMark x1="58261" y1="50369" x2="75000" y2="47417"/>
                        <a14:foregroundMark x1="75000" y1="47417" x2="84565" y2="30627"/>
                        <a14:foregroundMark x1="84565" y1="30627" x2="84348" y2="16605"/>
                        <a14:foregroundMark x1="84348" y1="16605" x2="70217" y2="14576"/>
                        <a14:foregroundMark x1="70217" y1="14576" x2="53478" y2="26015"/>
                        <a14:foregroundMark x1="53478" y1="26015" x2="47826" y2="39852"/>
                        <a14:foregroundMark x1="47826" y1="39852" x2="68261" y2="42620"/>
                        <a14:foregroundMark x1="68261" y1="42620" x2="84783" y2="21587"/>
                        <a14:foregroundMark x1="84783" y1="21587" x2="85000" y2="5904"/>
                        <a14:foregroundMark x1="85000" y1="5904" x2="72391" y2="2768"/>
                        <a14:foregroundMark x1="72391" y1="2768" x2="53261" y2="15498"/>
                        <a14:foregroundMark x1="53261" y1="15498" x2="45652" y2="33026"/>
                        <a14:foregroundMark x1="45652" y1="33026" x2="56304" y2="41882"/>
                        <a14:foregroundMark x1="56304" y1="41882" x2="88913" y2="33395"/>
                        <a14:foregroundMark x1="88913" y1="33395" x2="96522" y2="28229"/>
                        <a14:foregroundMark x1="99565" y1="22878" x2="76304" y2="9041"/>
                        <a14:foregroundMark x1="76304" y1="9041" x2="59565" y2="12362"/>
                        <a14:foregroundMark x1="59565" y1="12362" x2="63261" y2="3137"/>
                        <a14:foregroundMark x1="63261" y1="3137" x2="50217" y2="4244"/>
                        <a14:foregroundMark x1="50217" y1="4244" x2="63478" y2="2030"/>
                        <a14:foregroundMark x1="63478" y1="2030" x2="43913" y2="16236"/>
                        <a14:foregroundMark x1="43913" y1="16236" x2="60000" y2="11624"/>
                        <a14:foregroundMark x1="60000" y1="11624" x2="35652" y2="20111"/>
                        <a14:foregroundMark x1="35652" y1="20111" x2="65870" y2="2952"/>
                        <a14:foregroundMark x1="65870" y1="2952" x2="31739" y2="24908"/>
                        <a14:foregroundMark x1="31739" y1="24908" x2="48478" y2="16052"/>
                        <a14:foregroundMark x1="48478" y1="16052" x2="47174" y2="22140"/>
                        <a14:foregroundMark x1="43043" y1="92435" x2="48261" y2="86531"/>
                        <a14:foregroundMark x1="72391" y1="97786" x2="69348" y2="76199"/>
                        <a14:foregroundMark x1="68043" y1="94649" x2="79348" y2="95018"/>
                        <a14:foregroundMark x1="79348" y1="95018" x2="65000" y2="93911"/>
                        <a14:foregroundMark x1="65000" y1="93911" x2="77826" y2="95387"/>
                        <a14:foregroundMark x1="77826" y1="95387" x2="73261" y2="91328"/>
                        <a14:foregroundMark x1="15000" y1="90406" x2="21739" y2="82472"/>
                        <a14:foregroundMark x1="21739" y1="82472" x2="23913" y2="85793"/>
                        <a14:foregroundMark x1="69130" y1="97786" x2="79130" y2="98524"/>
                        <a14:foregroundMark x1="79130" y1="98893" x2="68478" y2="98524"/>
                        <a14:foregroundMark x1="11522" y1="52399" x2="14130" y2="93173"/>
                        <a14:foregroundMark x1="14130" y1="93173" x2="18478" y2="67343"/>
                        <a14:foregroundMark x1="18478" y1="67343" x2="20217" y2="83579"/>
                        <a14:foregroundMark x1="20217" y1="83579" x2="20870" y2="57934"/>
                        <a14:foregroundMark x1="20870" y1="57934" x2="18478" y2="73985"/>
                        <a14:foregroundMark x1="18478" y1="73985" x2="16087" y2="54428"/>
                        <a14:foregroundMark x1="46739" y1="59225" x2="32609" y2="83764"/>
                        <a14:foregroundMark x1="32609" y1="83764" x2="60217" y2="58303"/>
                        <a14:foregroundMark x1="60217" y1="58303" x2="46522" y2="78229"/>
                        <a14:foregroundMark x1="46522" y1="78229" x2="53478" y2="66236"/>
                        <a14:foregroundMark x1="53478" y1="66236" x2="36957" y2="79336"/>
                        <a14:foregroundMark x1="36957" y1="79336" x2="51957" y2="66974"/>
                        <a14:foregroundMark x1="51957" y1="66974" x2="42609" y2="72509"/>
                        <a14:foregroundMark x1="42609" y1="72509" x2="59130" y2="60517"/>
                        <a14:foregroundMark x1="54130" y1="40775" x2="43696" y2="95941"/>
                        <a14:foregroundMark x1="43696" y1="95941" x2="43478" y2="83026"/>
                        <a14:foregroundMark x1="43478" y1="83026" x2="43043" y2="85424"/>
                        <a14:foregroundMark x1="63043" y1="42066" x2="75000" y2="51476"/>
                        <a14:foregroundMark x1="75000" y1="51476" x2="83261" y2="63284"/>
                        <a14:foregroundMark x1="83261" y1="63284" x2="84783" y2="46125"/>
                        <a14:foregroundMark x1="84783" y1="46125" x2="83913" y2="56642"/>
                        <a14:foregroundMark x1="83913" y1="56642" x2="83261" y2="44649"/>
                        <a14:foregroundMark x1="83261" y1="44649" x2="86522" y2="33395"/>
                        <a14:foregroundMark x1="86522" y1="33395" x2="91957" y2="56827"/>
                        <a14:foregroundMark x1="91957" y1="56827" x2="93043" y2="45203"/>
                        <a14:foregroundMark x1="93043" y1="45203" x2="90870" y2="57196"/>
                        <a14:foregroundMark x1="90870" y1="57196" x2="90000" y2="36162"/>
                        <a14:foregroundMark x1="85652" y1="27306" x2="74783" y2="61255"/>
                        <a14:foregroundMark x1="74783" y1="61255" x2="80000" y2="69557"/>
                        <a14:foregroundMark x1="80000" y1="69557" x2="92174" y2="54428"/>
                        <a14:foregroundMark x1="92174" y1="54428" x2="91957" y2="32841"/>
                        <a14:foregroundMark x1="91957" y1="32841" x2="79783" y2="21218"/>
                        <a14:foregroundMark x1="79783" y1="21218" x2="62826" y2="21956"/>
                        <a14:foregroundMark x1="62826" y1="21956" x2="43913" y2="36716"/>
                        <a14:foregroundMark x1="43913" y1="36716" x2="38261" y2="50185"/>
                        <a14:foregroundMark x1="38261" y1="50185" x2="43261" y2="59225"/>
                        <a14:foregroundMark x1="43261" y1="59225" x2="55652" y2="59594"/>
                        <a14:foregroundMark x1="55652" y1="59594" x2="68043" y2="47048"/>
                        <a14:foregroundMark x1="68043" y1="47048" x2="76522" y2="23985"/>
                        <a14:foregroundMark x1="76522" y1="23985" x2="75000" y2="10701"/>
                        <a14:foregroundMark x1="75000" y1="10701" x2="55000" y2="12915"/>
                        <a14:foregroundMark x1="55000" y1="12915" x2="29565" y2="35424"/>
                        <a14:foregroundMark x1="29565" y1="35424" x2="22609" y2="52768"/>
                        <a14:foregroundMark x1="22609" y1="52768" x2="27174" y2="61439"/>
                        <a14:foregroundMark x1="27174" y1="61439" x2="42174" y2="62362"/>
                        <a14:foregroundMark x1="42174" y1="62362" x2="58913" y2="48708"/>
                        <a14:foregroundMark x1="58913" y1="48708" x2="65000" y2="28967"/>
                        <a14:foregroundMark x1="65000" y1="28967" x2="58913" y2="19557"/>
                        <a14:foregroundMark x1="58913" y1="19557" x2="35652" y2="26937"/>
                        <a14:foregroundMark x1="35652" y1="26937" x2="15652" y2="48708"/>
                        <a14:foregroundMark x1="15652" y1="48708" x2="12174" y2="63653"/>
                        <a14:foregroundMark x1="12174" y1="63653" x2="22609" y2="69004"/>
                        <a14:foregroundMark x1="22609" y1="69004" x2="45000" y2="58856"/>
                        <a14:foregroundMark x1="45000" y1="58856" x2="61522" y2="37823"/>
                        <a14:foregroundMark x1="61522" y1="37823" x2="63043" y2="26015"/>
                        <a14:foregroundMark x1="63043" y1="26015" x2="51087" y2="23432"/>
                        <a14:foregroundMark x1="51087" y1="23432" x2="23043" y2="40775"/>
                        <a14:foregroundMark x1="23043" y1="40775" x2="8261" y2="62177"/>
                        <a14:foregroundMark x1="8261" y1="62177" x2="46739" y2="57196"/>
                        <a14:foregroundMark x1="46739" y1="57196" x2="57826" y2="50554"/>
                        <a14:foregroundMark x1="8043" y1="49631" x2="13913" y2="61255"/>
                        <a14:foregroundMark x1="13913" y1="61255" x2="7391" y2="50369"/>
                        <a14:foregroundMark x1="7391" y1="50369" x2="13696" y2="73985"/>
                        <a14:foregroundMark x1="13696" y1="73985" x2="17391" y2="61993"/>
                        <a14:foregroundMark x1="17391" y1="61993" x2="11304" y2="86716"/>
                        <a14:foregroundMark x1="13043" y1="44649" x2="33478" y2="73616"/>
                        <a14:foregroundMark x1="33478" y1="73616" x2="36522" y2="83948"/>
                        <a14:foregroundMark x1="36522" y1="83948" x2="47609" y2="86531"/>
                        <a14:foregroundMark x1="47609" y1="86531" x2="48478" y2="89114"/>
                        <a14:foregroundMark x1="48478" y1="89114" x2="75435" y2="74723"/>
                        <a14:foregroundMark x1="70000" y1="85793" x2="70217" y2="89852"/>
                        <a14:foregroundMark x1="12174" y1="43727" x2="23913" y2="40037"/>
                        <a14:foregroundMark x1="23913" y1="40037" x2="12609" y2="47786"/>
                        <a14:foregroundMark x1="12609" y1="47786" x2="24348" y2="42620"/>
                        <a14:foregroundMark x1="24348" y1="42620" x2="36522" y2="49262"/>
                        <a14:foregroundMark x1="36522" y1="49262" x2="36739" y2="59779"/>
                        <a14:foregroundMark x1="36739" y1="59779" x2="32826" y2="70111"/>
                        <a14:foregroundMark x1="32826" y1="70111" x2="40217" y2="79151"/>
                        <a14:foregroundMark x1="40217" y1="79151" x2="36522" y2="88192"/>
                        <a14:foregroundMark x1="36522" y1="88192" x2="26304" y2="92066"/>
                        <a14:foregroundMark x1="26304" y1="92066" x2="38261" y2="84871"/>
                        <a14:foregroundMark x1="38261" y1="84871" x2="36739" y2="83210"/>
                        <a14:foregroundMark x1="7609" y1="46125" x2="7174" y2="56458"/>
                        <a14:foregroundMark x1="7174" y1="56458" x2="8261" y2="57565"/>
                        <a14:foregroundMark x1="41739" y1="88376" x2="41304" y2="94280"/>
                        <a14:foregroundMark x1="46739" y1="91882" x2="47826" y2="90590"/>
                        <a14:foregroundMark x1="47826" y1="90590" x2="61087" y2="79151"/>
                        <a14:foregroundMark x1="61087" y1="79151" x2="66087" y2="77306"/>
                        <a14:foregroundMark x1="66087" y1="77306" x2="84783" y2="61624"/>
                        <a14:foregroundMark x1="90217" y1="11624" x2="65435" y2="23432"/>
                        <a14:foregroundMark x1="65435" y1="23432" x2="89130" y2="13100"/>
                        <a14:foregroundMark x1="89130" y1="13100" x2="28261" y2="32841"/>
                        <a14:foregroundMark x1="12609" y1="88561" x2="33696" y2="91882"/>
                        <a14:foregroundMark x1="33696" y1="91882" x2="16522" y2="91144"/>
                        <a14:foregroundMark x1="78043" y1="97232" x2="78478" y2="95941"/>
                      </a14:backgroundRemoval>
                    </a14:imgEffect>
                  </a14:imgLayer>
                </a14:imgProps>
              </a:ext>
              <a:ext uri="{28A0092B-C50C-407E-A947-70E740481C1C}">
                <a14:useLocalDpi xmlns:a14="http://schemas.microsoft.com/office/drawing/2010/main" val="0"/>
              </a:ext>
            </a:extLst>
          </a:blip>
          <a:stretch>
            <a:fillRect/>
          </a:stretch>
        </p:blipFill>
        <p:spPr>
          <a:xfrm>
            <a:off x="7965153" y="1768390"/>
            <a:ext cx="4319595" cy="5089610"/>
          </a:xfrm>
          <a:prstGeom prst="rect">
            <a:avLst/>
          </a:prstGeom>
        </p:spPr>
      </p:pic>
      <p:grpSp>
        <p:nvGrpSpPr>
          <p:cNvPr id="8" name="Group 7">
            <a:extLst>
              <a:ext uri="{FF2B5EF4-FFF2-40B4-BE49-F238E27FC236}">
                <a16:creationId xmlns:a16="http://schemas.microsoft.com/office/drawing/2014/main" xmlns="" id="{39B59E9F-BD57-4963-859C-E87C30ECE688}"/>
              </a:ext>
            </a:extLst>
          </p:cNvPr>
          <p:cNvGrpSpPr/>
          <p:nvPr/>
        </p:nvGrpSpPr>
        <p:grpSpPr>
          <a:xfrm>
            <a:off x="682010" y="612445"/>
            <a:ext cx="3717711" cy="5695591"/>
            <a:chOff x="682010" y="612445"/>
            <a:chExt cx="3717711" cy="5695591"/>
          </a:xfrm>
        </p:grpSpPr>
        <p:pic>
          <p:nvPicPr>
            <p:cNvPr id="5" name="Picture 2" descr="3 week Vietnam itinerary with a map itfeelsgoodtobelost.com | Vietnam  itinerary, Vietnam map, Vietnam art">
              <a:extLst>
                <a:ext uri="{FF2B5EF4-FFF2-40B4-BE49-F238E27FC236}">
                  <a16:creationId xmlns:a16="http://schemas.microsoft.com/office/drawing/2014/main" xmlns="" id="{639F3C15-C233-4A33-9AB0-E058277804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42" r="10663" b="3415"/>
            <a:stretch/>
          </p:blipFill>
          <p:spPr bwMode="auto">
            <a:xfrm>
              <a:off x="682010" y="612445"/>
              <a:ext cx="3717711" cy="56955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E6DEA99C-170F-46C5-BCD5-D273B262A133}"/>
                </a:ext>
              </a:extLst>
            </p:cNvPr>
            <p:cNvSpPr/>
            <p:nvPr/>
          </p:nvSpPr>
          <p:spPr>
            <a:xfrm>
              <a:off x="755373" y="3531233"/>
              <a:ext cx="2147571" cy="1531097"/>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xmlns="" id="{CF4386D6-9770-4D9A-BD93-2A8E8F84551A}"/>
              </a:ext>
            </a:extLst>
          </p:cNvPr>
          <p:cNvGrpSpPr/>
          <p:nvPr/>
        </p:nvGrpSpPr>
        <p:grpSpPr>
          <a:xfrm>
            <a:off x="4217489" y="715778"/>
            <a:ext cx="5485736" cy="2705724"/>
            <a:chOff x="4040599" y="344774"/>
            <a:chExt cx="5485736" cy="2705724"/>
          </a:xfrm>
        </p:grpSpPr>
        <p:pic>
          <p:nvPicPr>
            <p:cNvPr id="13" name="Picture 5">
              <a:extLst>
                <a:ext uri="{FF2B5EF4-FFF2-40B4-BE49-F238E27FC236}">
                  <a16:creationId xmlns:a16="http://schemas.microsoft.com/office/drawing/2014/main" xmlns="" id="{B33BC034-21D0-4CA5-8D83-DD5C4441F4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4040599" y="344774"/>
              <a:ext cx="5485736" cy="2705724"/>
            </a:xfrm>
            <a:prstGeom prst="rect">
              <a:avLst/>
            </a:prstGeom>
          </p:spPr>
        </p:pic>
        <p:sp>
          <p:nvSpPr>
            <p:cNvPr id="14" name="TextBox 13">
              <a:extLst>
                <a:ext uri="{FF2B5EF4-FFF2-40B4-BE49-F238E27FC236}">
                  <a16:creationId xmlns:a16="http://schemas.microsoft.com/office/drawing/2014/main" xmlns="" id="{D27971DE-78D6-435D-8E51-7E83535035E8}"/>
                </a:ext>
              </a:extLst>
            </p:cNvPr>
            <p:cNvSpPr txBox="1"/>
            <p:nvPr/>
          </p:nvSpPr>
          <p:spPr>
            <a:xfrm>
              <a:off x="4265454" y="1077456"/>
              <a:ext cx="5036025" cy="1292662"/>
            </a:xfrm>
            <a:prstGeom prst="rect">
              <a:avLst/>
            </a:prstGeom>
            <a:noFill/>
          </p:spPr>
          <p:txBody>
            <a:bodyPr wrap="square" lIns="0" tIns="0" rIns="0" bIns="0" rtlCol="0">
              <a:spAutoFit/>
            </a:bodyPr>
            <a:lstStyle/>
            <a:p>
              <a:pPr algn="ctr"/>
              <a:r>
                <a:rPr lang="vi-VN" sz="2800" dirty="0">
                  <a:solidFill>
                    <a:srgbClr val="002060"/>
                  </a:solidFill>
                  <a:latin typeface="#9Slide03 Source Sans Pro Black" panose="020B0803030403020204" pitchFamily="34" charset="0"/>
                  <a:cs typeface="Pattaya" panose="00000500000000000000" pitchFamily="2" charset="-34"/>
                </a:rPr>
                <a:t>Hãy khám phá nét đẹp văn hóa của đất nước Việt Nam chúng mình bạn nhé!</a:t>
              </a:r>
              <a:endParaRPr lang="en-US" sz="2800" dirty="0">
                <a:solidFill>
                  <a:srgbClr val="002060"/>
                </a:solidFill>
                <a:latin typeface="#9Slide03 Source Sans Pro Black" panose="020B0803030403020204" pitchFamily="34" charset="0"/>
                <a:cs typeface="Pattaya" panose="00000500000000000000" pitchFamily="2" charset="-34"/>
              </a:endParaRPr>
            </a:p>
          </p:txBody>
        </p:sp>
      </p:grpSp>
    </p:spTree>
    <p:extLst>
      <p:ext uri="{BB962C8B-B14F-4D97-AF65-F5344CB8AC3E}">
        <p14:creationId xmlns:p14="http://schemas.microsoft.com/office/powerpoint/2010/main" val="2485807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2FDF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67BC7E1-A9B2-489F-A76E-B70330B10FB5}"/>
              </a:ext>
            </a:extLst>
          </p:cNvPr>
          <p:cNvGrpSpPr/>
          <p:nvPr/>
        </p:nvGrpSpPr>
        <p:grpSpPr>
          <a:xfrm>
            <a:off x="5351489" y="-23258"/>
            <a:ext cx="6840511" cy="6881258"/>
            <a:chOff x="5351489" y="-23258"/>
            <a:chExt cx="6840511" cy="6881258"/>
          </a:xfrm>
        </p:grpSpPr>
        <p:pic>
          <p:nvPicPr>
            <p:cNvPr id="14338" name="Picture 2" descr="hoi an Da Nang vietnam saigon Food  book kid hello vietnam bookcover">
              <a:extLst>
                <a:ext uri="{FF2B5EF4-FFF2-40B4-BE49-F238E27FC236}">
                  <a16:creationId xmlns:a16="http://schemas.microsoft.com/office/drawing/2014/main" xmlns="" id="{CD94A0B7-F68A-424E-9B1A-4E4432CBE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8" t="6776" r="5008" b="15191"/>
            <a:stretch/>
          </p:blipFill>
          <p:spPr bwMode="auto">
            <a:xfrm>
              <a:off x="5831174" y="-23257"/>
              <a:ext cx="6360826" cy="68812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oi an Da Nang vietnam saigon Food  book kid hello vietnam bookcover">
              <a:extLst>
                <a:ext uri="{FF2B5EF4-FFF2-40B4-BE49-F238E27FC236}">
                  <a16:creationId xmlns:a16="http://schemas.microsoft.com/office/drawing/2014/main" xmlns="" id="{3EF479A1-CCE3-4624-896C-4785388D5F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8" t="6776" r="92705" b="15191"/>
            <a:stretch/>
          </p:blipFill>
          <p:spPr bwMode="auto">
            <a:xfrm>
              <a:off x="5351489" y="-23258"/>
              <a:ext cx="702039" cy="688125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hoi an Da Nang vietnam saigon Food  book kid hello vietnam bookcover">
            <a:extLst>
              <a:ext uri="{FF2B5EF4-FFF2-40B4-BE49-F238E27FC236}">
                <a16:creationId xmlns:a16="http://schemas.microsoft.com/office/drawing/2014/main" xmlns="" id="{2B175221-6417-42CF-94CA-8A9273509D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7" b="25159" l="4900" r="26400">
                        <a14:foregroundMark x1="4900" y1="9206" x2="5088" y2="18268"/>
                        <a14:foregroundMark x1="6400" y1="12619" x2="13300" y2="12143"/>
                        <a14:foregroundMark x1="13300" y1="12143" x2="19100" y2="14524"/>
                        <a14:foregroundMark x1="8600" y1="9921" x2="23200" y2="8571"/>
                        <a14:foregroundMark x1="23200" y1="8571" x2="24456" y2="8571"/>
                        <a14:foregroundMark x1="9000" y1="8333" x2="16800" y2="5476"/>
                        <a14:foregroundMark x1="16800" y1="5476" x2="20942" y2="6538"/>
                        <a14:foregroundMark x1="5600" y1="8016" x2="19571" y2="6130"/>
                        <a14:foregroundMark x1="22300" y1="19444" x2="22300" y2="19444"/>
                        <a14:backgroundMark x1="12000" y1="16667" x2="18400" y2="23492"/>
                        <a14:backgroundMark x1="25300" y1="8333" x2="22700" y2="5952"/>
                        <a14:backgroundMark x1="25100" y1="8016" x2="18900" y2="5000"/>
                        <a14:backgroundMark x1="18900" y1="5000" x2="18900" y2="5000"/>
                        <a14:backgroundMark x1="21200" y1="6190" x2="26600" y2="5635"/>
                        <a14:backgroundMark x1="7300" y1="25873" x2="7300" y2="21667"/>
                        <a14:backgroundMark x1="5700" y1="18333" x2="4600" y2="24762"/>
                      </a14:backgroundRemoval>
                    </a14:imgEffect>
                  </a14:imgLayer>
                </a14:imgProps>
              </a:ext>
              <a:ext uri="{28A0092B-C50C-407E-A947-70E740481C1C}">
                <a14:useLocalDpi xmlns:a14="http://schemas.microsoft.com/office/drawing/2010/main" val="0"/>
              </a:ext>
            </a:extLst>
          </a:blip>
          <a:srcRect l="4117" t="6776" r="73003" b="72590"/>
          <a:stretch/>
        </p:blipFill>
        <p:spPr bwMode="auto">
          <a:xfrm flipH="1">
            <a:off x="2928077" y="0"/>
            <a:ext cx="2423412" cy="1819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2C9B2485-5141-437F-9FF1-C173723789F2}"/>
              </a:ext>
            </a:extLst>
          </p:cNvPr>
          <p:cNvSpPr/>
          <p:nvPr/>
        </p:nvSpPr>
        <p:spPr>
          <a:xfrm>
            <a:off x="1881155" y="1851641"/>
            <a:ext cx="2093843" cy="830997"/>
          </a:xfrm>
          <a:prstGeom prst="rect">
            <a:avLst/>
          </a:prstGeom>
        </p:spPr>
        <p:txBody>
          <a:bodyPr wrap="none">
            <a:spAutoFit/>
          </a:bodyPr>
          <a:lstStyle/>
          <a:p>
            <a:pPr algn="ctr"/>
            <a:r>
              <a:rPr lang="vi-VN" sz="4800" dirty="0">
                <a:solidFill>
                  <a:schemeClr val="accent6">
                    <a:lumMod val="50000"/>
                  </a:schemeClr>
                </a:solidFill>
                <a:latin typeface="#9Slide03 Source Sans Pro Black" panose="020B0803030403020204" pitchFamily="34" charset="0"/>
              </a:rPr>
              <a:t>Dặn dò</a:t>
            </a:r>
            <a:endParaRPr lang="en-US" sz="4800" dirty="0">
              <a:solidFill>
                <a:schemeClr val="accent6">
                  <a:lumMod val="50000"/>
                </a:schemeClr>
              </a:solidFill>
              <a:latin typeface="#9Slide03 Source Sans Pro Black" panose="020B0803030403020204" pitchFamily="34" charset="0"/>
            </a:endParaRPr>
          </a:p>
        </p:txBody>
      </p:sp>
      <p:sp>
        <p:nvSpPr>
          <p:cNvPr id="11" name="Rectangle 10">
            <a:extLst>
              <a:ext uri="{FF2B5EF4-FFF2-40B4-BE49-F238E27FC236}">
                <a16:creationId xmlns:a16="http://schemas.microsoft.com/office/drawing/2014/main" xmlns="" id="{7D3B3EE8-1153-4059-A82E-59B7C12C0072}"/>
              </a:ext>
            </a:extLst>
          </p:cNvPr>
          <p:cNvSpPr/>
          <p:nvPr/>
        </p:nvSpPr>
        <p:spPr>
          <a:xfrm>
            <a:off x="29329" y="2769128"/>
            <a:ext cx="5082317" cy="1569660"/>
          </a:xfrm>
          <a:prstGeom prst="rect">
            <a:avLst/>
          </a:prstGeom>
        </p:spPr>
        <p:txBody>
          <a:bodyPr wrap="square">
            <a:spAutoFit/>
          </a:bodyPr>
          <a:lstStyle/>
          <a:p>
            <a:pPr marL="571500" indent="-571500" algn="just">
              <a:buFontTx/>
              <a:buChar char="-"/>
            </a:pPr>
            <a:r>
              <a:rPr lang="vi-VN" sz="3200" b="1" i="1" dirty="0">
                <a:solidFill>
                  <a:srgbClr val="00B050"/>
                </a:solidFill>
                <a:latin typeface="OpenSans"/>
              </a:rPr>
              <a:t>Đọc lại bài.</a:t>
            </a:r>
          </a:p>
          <a:p>
            <a:pPr marL="571500" indent="-571500" algn="just">
              <a:buFontTx/>
              <a:buChar char="-"/>
            </a:pPr>
            <a:r>
              <a:rPr lang="vi-VN" sz="3200" b="1" i="1" dirty="0">
                <a:solidFill>
                  <a:srgbClr val="00B050"/>
                </a:solidFill>
                <a:latin typeface="OpenSans"/>
              </a:rPr>
              <a:t>Soạn bài “Công việc đầu tiên”.</a:t>
            </a:r>
          </a:p>
        </p:txBody>
      </p:sp>
    </p:spTree>
    <p:extLst>
      <p:ext uri="{BB962C8B-B14F-4D97-AF65-F5344CB8AC3E}">
        <p14:creationId xmlns:p14="http://schemas.microsoft.com/office/powerpoint/2010/main" val="409266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EA6E751-D850-4AB7-AF4B-12913E2E44BC}"/>
              </a:ext>
            </a:extLst>
          </p:cNvPr>
          <p:cNvSpPr txBox="1"/>
          <p:nvPr/>
        </p:nvSpPr>
        <p:spPr>
          <a:xfrm>
            <a:off x="3613635" y="716428"/>
            <a:ext cx="4964729" cy="738664"/>
          </a:xfrm>
          <a:prstGeom prst="rect">
            <a:avLst/>
          </a:prstGeom>
          <a:noFill/>
        </p:spPr>
        <p:txBody>
          <a:bodyPr wrap="square" lIns="0" tIns="0" rIns="0" bIns="0" rtlCol="0">
            <a:spAutoFit/>
          </a:bodyPr>
          <a:lstStyle/>
          <a:p>
            <a:pPr algn="ctr"/>
            <a:r>
              <a:rPr lang="vi-VN" sz="4800" dirty="0">
                <a:solidFill>
                  <a:srgbClr val="FFC000"/>
                </a:solidFill>
                <a:latin typeface="#9Slide03 Source Sans Pro Black" panose="020B0803030403020204" pitchFamily="34" charset="0"/>
                <a:cs typeface="Pattaya" panose="00000500000000000000" pitchFamily="2" charset="-34"/>
              </a:rPr>
              <a:t>Thử tài hiểu biết</a:t>
            </a:r>
            <a:endParaRPr lang="en-US" sz="4800" dirty="0">
              <a:solidFill>
                <a:srgbClr val="FFC000"/>
              </a:solidFill>
              <a:latin typeface="#9Slide03 Source Sans Pro Black" panose="020B0803030403020204" pitchFamily="34" charset="0"/>
              <a:cs typeface="Pattaya" panose="00000500000000000000" pitchFamily="2" charset="-34"/>
            </a:endParaRPr>
          </a:p>
        </p:txBody>
      </p:sp>
      <p:pic>
        <p:nvPicPr>
          <p:cNvPr id="5" name="Picture 4">
            <a:extLst>
              <a:ext uri="{FF2B5EF4-FFF2-40B4-BE49-F238E27FC236}">
                <a16:creationId xmlns:a16="http://schemas.microsoft.com/office/drawing/2014/main" xmlns="" id="{7E32C71E-888E-4144-BF83-ECEA6905E7DC}"/>
              </a:ext>
            </a:extLst>
          </p:cNvPr>
          <p:cNvPicPr>
            <a:picLocks noChangeAspect="1"/>
          </p:cNvPicPr>
          <p:nvPr/>
        </p:nvPicPr>
        <p:blipFill rotWithShape="1">
          <a:blip r:embed="rId4">
            <a:extLst>
              <a:ext uri="{28A0092B-C50C-407E-A947-70E740481C1C}">
                <a14:useLocalDpi xmlns:a14="http://schemas.microsoft.com/office/drawing/2010/main" val="0"/>
              </a:ext>
            </a:extLst>
          </a:blip>
          <a:srcRect l="20073" t="33289" b="14410"/>
          <a:stretch/>
        </p:blipFill>
        <p:spPr>
          <a:xfrm flipH="1">
            <a:off x="104930" y="1263139"/>
            <a:ext cx="5531371" cy="5332533"/>
          </a:xfrm>
          <a:prstGeom prst="rect">
            <a:avLst/>
          </a:prstGeom>
        </p:spPr>
      </p:pic>
      <p:grpSp>
        <p:nvGrpSpPr>
          <p:cNvPr id="10" name="Group 9">
            <a:extLst>
              <a:ext uri="{FF2B5EF4-FFF2-40B4-BE49-F238E27FC236}">
                <a16:creationId xmlns:a16="http://schemas.microsoft.com/office/drawing/2014/main" xmlns="" id="{0E6417B3-E895-43E6-AA77-32C1654F5832}"/>
              </a:ext>
            </a:extLst>
          </p:cNvPr>
          <p:cNvGrpSpPr/>
          <p:nvPr/>
        </p:nvGrpSpPr>
        <p:grpSpPr>
          <a:xfrm>
            <a:off x="5316905" y="1733662"/>
            <a:ext cx="2495106" cy="1723440"/>
            <a:chOff x="5316905" y="1733662"/>
            <a:chExt cx="2495106" cy="1723440"/>
          </a:xfrm>
        </p:grpSpPr>
        <p:sp>
          <p:nvSpPr>
            <p:cNvPr id="6" name="TextBox 5">
              <a:extLst>
                <a:ext uri="{FF2B5EF4-FFF2-40B4-BE49-F238E27FC236}">
                  <a16:creationId xmlns:a16="http://schemas.microsoft.com/office/drawing/2014/main" xmlns="" id="{A1660B96-AB49-423E-B5C2-7BD69438B1CC}"/>
                </a:ext>
              </a:extLst>
            </p:cNvPr>
            <p:cNvSpPr txBox="1"/>
            <p:nvPr/>
          </p:nvSpPr>
          <p:spPr>
            <a:xfrm>
              <a:off x="5316905" y="2964659"/>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Địa danh</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4" name="Picture 4" descr="Vietnam flat icon set Royalty Free Vector Image">
              <a:hlinkClick r:id="rId5" action="ppaction://hlinksldjump"/>
              <a:extLst>
                <a:ext uri="{FF2B5EF4-FFF2-40B4-BE49-F238E27FC236}">
                  <a16:creationId xmlns:a16="http://schemas.microsoft.com/office/drawing/2014/main" xmlns="" id="{E07136E5-9890-4513-835B-04AB14171F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3808" b="84947" l="52557" r="73017"/>
                      </a14:imgEffect>
                    </a14:imgLayer>
                  </a14:imgProps>
                </a:ext>
                <a:ext uri="{28A0092B-C50C-407E-A947-70E740481C1C}">
                  <a14:useLocalDpi xmlns:a14="http://schemas.microsoft.com/office/drawing/2010/main" val="0"/>
                </a:ext>
              </a:extLst>
            </a:blip>
            <a:srcRect l="50000" t="72416" r="24426" b="13661"/>
            <a:stretch/>
          </p:blipFill>
          <p:spPr bwMode="auto">
            <a:xfrm>
              <a:off x="5425960" y="1733662"/>
              <a:ext cx="2265257" cy="13319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40181420-129F-4214-9E4E-BC2A2CF2F01E}"/>
              </a:ext>
            </a:extLst>
          </p:cNvPr>
          <p:cNvGrpSpPr/>
          <p:nvPr/>
        </p:nvGrpSpPr>
        <p:grpSpPr>
          <a:xfrm>
            <a:off x="8747547" y="2005299"/>
            <a:ext cx="2495106" cy="1451802"/>
            <a:chOff x="8747547" y="2005299"/>
            <a:chExt cx="2495106" cy="1451802"/>
          </a:xfrm>
        </p:grpSpPr>
        <p:sp>
          <p:nvSpPr>
            <p:cNvPr id="7" name="TextBox 6">
              <a:extLst>
                <a:ext uri="{FF2B5EF4-FFF2-40B4-BE49-F238E27FC236}">
                  <a16:creationId xmlns:a16="http://schemas.microsoft.com/office/drawing/2014/main" xmlns="" id="{A9FCF3FA-53BD-4E01-9140-5044E39D72B3}"/>
                </a:ext>
              </a:extLst>
            </p:cNvPr>
            <p:cNvSpPr txBox="1"/>
            <p:nvPr/>
          </p:nvSpPr>
          <p:spPr>
            <a:xfrm>
              <a:off x="8747547" y="2964658"/>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Món ăn</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6" name="Picture 6" descr="51 Clipart-travel ideas | travel clipart, clip art, marketing graphics">
              <a:hlinkClick r:id="rId8" action="ppaction://hlinksldjump"/>
              <a:extLst>
                <a:ext uri="{FF2B5EF4-FFF2-40B4-BE49-F238E27FC236}">
                  <a16:creationId xmlns:a16="http://schemas.microsoft.com/office/drawing/2014/main" xmlns="" id="{6D67007A-8A25-4C8B-886B-8706364C0C5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5390" b="98363" l="84131" r="98237">
                          <a14:foregroundMark x1="84131" y1="89798" x2="84131" y2="89798"/>
                          <a14:foregroundMark x1="92317" y1="85390" x2="92317" y2="85390"/>
                          <a14:foregroundMark x1="94458" y1="85390" x2="94458" y2="85390"/>
                          <a14:foregroundMark x1="89673" y1="85642" x2="89673" y2="85642"/>
                          <a14:foregroundMark x1="86146" y1="86776" x2="86146" y2="86776"/>
                          <a14:foregroundMark x1="84887" y1="88035" x2="84887" y2="88035"/>
                        </a14:backgroundRemoval>
                      </a14:imgEffect>
                    </a14:imgLayer>
                  </a14:imgProps>
                </a:ext>
                <a:ext uri="{28A0092B-C50C-407E-A947-70E740481C1C}">
                  <a14:useLocalDpi xmlns:a14="http://schemas.microsoft.com/office/drawing/2010/main" val="0"/>
                </a:ext>
              </a:extLst>
            </a:blip>
            <a:srcRect l="82423" t="84372"/>
            <a:stretch/>
          </p:blipFill>
          <p:spPr bwMode="auto">
            <a:xfrm>
              <a:off x="9452067" y="2005299"/>
              <a:ext cx="1205459" cy="1071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A3BD712B-4FE1-4887-AB3D-FF7FF25B7AAA}"/>
              </a:ext>
            </a:extLst>
          </p:cNvPr>
          <p:cNvGrpSpPr/>
          <p:nvPr/>
        </p:nvGrpSpPr>
        <p:grpSpPr>
          <a:xfrm>
            <a:off x="5446342" y="3719429"/>
            <a:ext cx="2495106" cy="2275964"/>
            <a:chOff x="5446342" y="3719429"/>
            <a:chExt cx="2495106" cy="2275964"/>
          </a:xfrm>
        </p:grpSpPr>
        <p:sp>
          <p:nvSpPr>
            <p:cNvPr id="8" name="TextBox 7">
              <a:extLst>
                <a:ext uri="{FF2B5EF4-FFF2-40B4-BE49-F238E27FC236}">
                  <a16:creationId xmlns:a16="http://schemas.microsoft.com/office/drawing/2014/main" xmlns="" id="{5FBC6311-61E9-4E2B-B58A-67DDE0B6D9EA}"/>
                </a:ext>
              </a:extLst>
            </p:cNvPr>
            <p:cNvSpPr txBox="1"/>
            <p:nvPr/>
          </p:nvSpPr>
          <p:spPr>
            <a:xfrm>
              <a:off x="5446342"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Biểu tượng</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8" name="Picture 8" descr="51 Clipart-travel ideas | travel clipart, clip art, marketing graphics">
              <a:hlinkClick r:id="rId11" action="ppaction://hlinksldjump"/>
              <a:extLst>
                <a:ext uri="{FF2B5EF4-FFF2-40B4-BE49-F238E27FC236}">
                  <a16:creationId xmlns:a16="http://schemas.microsoft.com/office/drawing/2014/main" xmlns="" id="{74665ECB-F961-4505-BCA7-5B487BF1162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48866" b="97229" l="27834" r="53149">
                          <a14:foregroundMark x1="27834" y1="60327" x2="33627" y2="60327"/>
                          <a14:foregroundMark x1="41058" y1="49118" x2="44584" y2="54030"/>
                          <a14:foregroundMark x1="52897" y1="59698" x2="53149" y2="59950"/>
                          <a14:foregroundMark x1="53149" y1="59950" x2="53149" y2="59950"/>
                          <a14:foregroundMark x1="35264" y1="81360" x2="36146" y2="85264"/>
                          <a14:foregroundMark x1="47607" y1="81486" x2="46851" y2="85894"/>
                          <a14:foregroundMark x1="39421" y1="89169" x2="39547" y2="97229"/>
                          <a14:foregroundMark x1="45466" y1="96977" x2="45466" y2="96977"/>
                        </a14:backgroundRemoval>
                      </a14:imgEffect>
                    </a14:imgLayer>
                  </a14:imgProps>
                </a:ext>
                <a:ext uri="{28A0092B-C50C-407E-A947-70E740481C1C}">
                  <a14:useLocalDpi xmlns:a14="http://schemas.microsoft.com/office/drawing/2010/main" val="0"/>
                </a:ext>
              </a:extLst>
            </a:blip>
            <a:srcRect l="26655" t="48611" r="44949" b="1639"/>
            <a:stretch/>
          </p:blipFill>
          <p:spPr bwMode="auto">
            <a:xfrm>
              <a:off x="6103916" y="3719429"/>
              <a:ext cx="1021303" cy="17893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9F882FDA-708A-4E5A-ACB7-F4981E35C3DE}"/>
              </a:ext>
            </a:extLst>
          </p:cNvPr>
          <p:cNvGrpSpPr/>
          <p:nvPr/>
        </p:nvGrpSpPr>
        <p:grpSpPr>
          <a:xfrm>
            <a:off x="8747547" y="3677036"/>
            <a:ext cx="2495106" cy="2318357"/>
            <a:chOff x="8747547" y="3677036"/>
            <a:chExt cx="2495106" cy="2318357"/>
          </a:xfrm>
        </p:grpSpPr>
        <p:sp>
          <p:nvSpPr>
            <p:cNvPr id="9" name="TextBox 8">
              <a:extLst>
                <a:ext uri="{FF2B5EF4-FFF2-40B4-BE49-F238E27FC236}">
                  <a16:creationId xmlns:a16="http://schemas.microsoft.com/office/drawing/2014/main" xmlns="" id="{26DD9FE6-7D0E-497F-BEFA-2C2AB2E726F1}"/>
                </a:ext>
              </a:extLst>
            </p:cNvPr>
            <p:cNvSpPr txBox="1"/>
            <p:nvPr/>
          </p:nvSpPr>
          <p:spPr>
            <a:xfrm>
              <a:off x="8747547"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Trang phục</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30" name="Picture 10" descr="51 Clipart-travel ideas | travel clipart, clip art, marketing graphics">
              <a:hlinkClick r:id="rId13" action="ppaction://hlinksldjump"/>
              <a:extLst>
                <a:ext uri="{FF2B5EF4-FFF2-40B4-BE49-F238E27FC236}">
                  <a16:creationId xmlns:a16="http://schemas.microsoft.com/office/drawing/2014/main" xmlns="" id="{CB48B52D-58A5-4823-95AC-72CE702EC7C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53149" b="97229" l="58438" r="78338">
                          <a14:foregroundMark x1="59068" y1="64106" x2="59068" y2="64106"/>
                          <a14:foregroundMark x1="63854" y1="53149" x2="63854" y2="53149"/>
                          <a14:foregroundMark x1="78715" y1="64232" x2="78715" y2="64232"/>
                          <a14:foregroundMark x1="66877" y1="67128" x2="70781" y2="67506"/>
                          <a14:foregroundMark x1="68262" y1="68010" x2="70025" y2="68136"/>
                          <a14:foregroundMark x1="62594" y1="63224" x2="62594" y2="63224"/>
                          <a14:foregroundMark x1="62594" y1="63224" x2="62594" y2="63224"/>
                          <a14:foregroundMark x1="62343" y1="81486" x2="63602" y2="87028"/>
                          <a14:foregroundMark x1="74055" y1="80479" x2="74055" y2="87028"/>
                          <a14:foregroundMark x1="65365" y1="86776" x2="66877" y2="95088"/>
                          <a14:foregroundMark x1="64232" y1="97103" x2="64232" y2="97103"/>
                          <a14:foregroundMark x1="73426" y1="97229" x2="73426" y2="97229"/>
                        </a14:backgroundRemoval>
                      </a14:imgEffect>
                    </a14:imgLayer>
                  </a14:imgProps>
                </a:ext>
                <a:ext uri="{28A0092B-C50C-407E-A947-70E740481C1C}">
                  <a14:useLocalDpi xmlns:a14="http://schemas.microsoft.com/office/drawing/2010/main" val="0"/>
                </a:ext>
              </a:extLst>
            </a:blip>
            <a:srcRect l="56939" t="48764" r="19860" b="1857"/>
            <a:stretch/>
          </p:blipFill>
          <p:spPr bwMode="auto">
            <a:xfrm>
              <a:off x="9665176" y="3677036"/>
              <a:ext cx="857919" cy="18259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8929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EA6E751-D850-4AB7-AF4B-12913E2E44BC}"/>
              </a:ext>
            </a:extLst>
          </p:cNvPr>
          <p:cNvSpPr txBox="1"/>
          <p:nvPr/>
        </p:nvSpPr>
        <p:spPr>
          <a:xfrm>
            <a:off x="1145964" y="562836"/>
            <a:ext cx="10912840" cy="984885"/>
          </a:xfrm>
          <a:prstGeom prst="rect">
            <a:avLst/>
          </a:prstGeom>
          <a:noFill/>
        </p:spPr>
        <p:txBody>
          <a:bodyPr wrap="square" lIns="0" tIns="0" rIns="0" bIns="0" rtlCol="0">
            <a:spAutoFit/>
          </a:bodyPr>
          <a:lstStyle/>
          <a:p>
            <a:pPr algn="ctr"/>
            <a:r>
              <a:rPr lang="vi-VN" sz="3200" dirty="0">
                <a:solidFill>
                  <a:srgbClr val="FF0000"/>
                </a:solidFill>
                <a:latin typeface="#9Slide03 Source Sans Pro Black" panose="020B0803030403020204" pitchFamily="34" charset="0"/>
                <a:cs typeface="Pattaya" panose="00000500000000000000" pitchFamily="2" charset="-34"/>
              </a:rPr>
              <a:t>Bãi biển nào ở Việt Nam được bình chọn là </a:t>
            </a:r>
          </a:p>
          <a:p>
            <a:pPr algn="ctr"/>
            <a:r>
              <a:rPr lang="vi-VN" sz="3200" dirty="0">
                <a:solidFill>
                  <a:srgbClr val="FF0000"/>
                </a:solidFill>
                <a:latin typeface="#9Slide03 Source Sans Pro Black" panose="020B0803030403020204" pitchFamily="34" charset="0"/>
                <a:cs typeface="Pattaya" panose="00000500000000000000" pitchFamily="2" charset="-34"/>
              </a:rPr>
              <a:t>bãi biển hoang sơ và đẹp nhất thế giới?</a:t>
            </a:r>
            <a:endParaRPr lang="en-US" sz="3200" dirty="0">
              <a:solidFill>
                <a:srgbClr val="FF0000"/>
              </a:solidFill>
              <a:latin typeface="#9Slide03 Source Sans Pro Black" panose="020B0803030403020204" pitchFamily="34" charset="0"/>
              <a:cs typeface="Pattaya" panose="00000500000000000000" pitchFamily="2" charset="-34"/>
            </a:endParaRPr>
          </a:p>
        </p:txBody>
      </p:sp>
      <p:grpSp>
        <p:nvGrpSpPr>
          <p:cNvPr id="10" name="Group 9">
            <a:extLst>
              <a:ext uri="{FF2B5EF4-FFF2-40B4-BE49-F238E27FC236}">
                <a16:creationId xmlns:a16="http://schemas.microsoft.com/office/drawing/2014/main" xmlns="" id="{0E6417B3-E895-43E6-AA77-32C1654F5832}"/>
              </a:ext>
            </a:extLst>
          </p:cNvPr>
          <p:cNvGrpSpPr/>
          <p:nvPr/>
        </p:nvGrpSpPr>
        <p:grpSpPr>
          <a:xfrm>
            <a:off x="24141" y="183313"/>
            <a:ext cx="2495106" cy="1723440"/>
            <a:chOff x="5316905" y="1733662"/>
            <a:chExt cx="2495106" cy="1723440"/>
          </a:xfrm>
        </p:grpSpPr>
        <p:sp>
          <p:nvSpPr>
            <p:cNvPr id="6" name="TextBox 5">
              <a:extLst>
                <a:ext uri="{FF2B5EF4-FFF2-40B4-BE49-F238E27FC236}">
                  <a16:creationId xmlns:a16="http://schemas.microsoft.com/office/drawing/2014/main" xmlns="" id="{A1660B96-AB49-423E-B5C2-7BD69438B1CC}"/>
                </a:ext>
              </a:extLst>
            </p:cNvPr>
            <p:cNvSpPr txBox="1"/>
            <p:nvPr/>
          </p:nvSpPr>
          <p:spPr>
            <a:xfrm>
              <a:off x="5316905" y="2964659"/>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Địa danh</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4" name="Picture 4" descr="Vietnam flat icon set Royalty Free Vector Image">
              <a:hlinkClick r:id="rId4" action="ppaction://hlinksldjump"/>
              <a:extLst>
                <a:ext uri="{FF2B5EF4-FFF2-40B4-BE49-F238E27FC236}">
                  <a16:creationId xmlns:a16="http://schemas.microsoft.com/office/drawing/2014/main" xmlns="" id="{E07136E5-9890-4513-835B-04AB14171FC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808" b="84947" l="52557" r="73017"/>
                      </a14:imgEffect>
                    </a14:imgLayer>
                  </a14:imgProps>
                </a:ext>
                <a:ext uri="{28A0092B-C50C-407E-A947-70E740481C1C}">
                  <a14:useLocalDpi xmlns:a14="http://schemas.microsoft.com/office/drawing/2010/main" val="0"/>
                </a:ext>
              </a:extLst>
            </a:blip>
            <a:srcRect l="50000" t="72416" r="24426" b="13661"/>
            <a:stretch/>
          </p:blipFill>
          <p:spPr bwMode="auto">
            <a:xfrm>
              <a:off x="5425960" y="1733662"/>
              <a:ext cx="2265257" cy="1331952"/>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Bãi biển Việt Nam">
            <a:extLst>
              <a:ext uri="{FF2B5EF4-FFF2-40B4-BE49-F238E27FC236}">
                <a16:creationId xmlns:a16="http://schemas.microsoft.com/office/drawing/2014/main" xmlns="" id="{F36F605A-8874-4AEF-ACC9-B4245DB92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824" y="2078101"/>
            <a:ext cx="4447350" cy="27128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a:extLst>
              <a:ext uri="{FF2B5EF4-FFF2-40B4-BE49-F238E27FC236}">
                <a16:creationId xmlns:a16="http://schemas.microsoft.com/office/drawing/2014/main" xmlns="" id="{5EBAE7A6-FC5C-4EA3-93AB-5473885CE3CB}"/>
              </a:ext>
            </a:extLst>
          </p:cNvPr>
          <p:cNvSpPr txBox="1"/>
          <p:nvPr/>
        </p:nvSpPr>
        <p:spPr>
          <a:xfrm>
            <a:off x="659567" y="5269252"/>
            <a:ext cx="10912840"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cs typeface="Calibri" panose="020F0502020204030204" pitchFamily="34" charset="0"/>
              </a:rPr>
              <a:t>Bãi Dài - Phú Quốc từng được chuyên trang du lịch Concierge và Hãng tin ABC News (Úc) bình chọn là một trong những bãi biển hoang sơ và đẹp nhất thế giới.</a:t>
            </a:r>
            <a:endParaRPr lang="en-US" sz="4400" b="1" i="1" dirty="0">
              <a:solidFill>
                <a:srgbClr val="002060"/>
              </a:solidFill>
              <a:latin typeface="Calibri" panose="020F0502020204030204" pitchFamily="34" charset="0"/>
              <a:cs typeface="Calibri" panose="020F0502020204030204" pitchFamily="34" charset="0"/>
            </a:endParaRPr>
          </a:p>
        </p:txBody>
      </p:sp>
      <p:pic>
        <p:nvPicPr>
          <p:cNvPr id="6148" name="Picture 4" descr="Phú Quốc sẵn sàng đón khách quốc tế: Cơ hội lớn để phục hồi du lịch">
            <a:extLst>
              <a:ext uri="{FF2B5EF4-FFF2-40B4-BE49-F238E27FC236}">
                <a16:creationId xmlns:a16="http://schemas.microsoft.com/office/drawing/2014/main" xmlns="" id="{F4222FF6-2B63-4D34-B5A2-36F4DE9D57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95876">
            <a:off x="6657961" y="2026032"/>
            <a:ext cx="4224491" cy="2805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57801280"/>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14:presetBounceEnd="6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60000">
                                          <p:cBhvr additive="base">
                                            <p:cTn id="23" dur="11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100" fill="hold"/>
                                            <p:tgtEl>
                                              <p:spTgt spid="19"/>
                                            </p:tgtEl>
                                            <p:attrNameLst>
                                              <p:attrName>ppt_x</p:attrName>
                                            </p:attrNameLst>
                                          </p:cBhvr>
                                          <p:tavLst>
                                            <p:tav tm="0">
                                              <p:val>
                                                <p:strVal val="#ppt_x"/>
                                              </p:val>
                                            </p:tav>
                                            <p:tav tm="100000">
                                              <p:val>
                                                <p:strVal val="#ppt_x"/>
                                              </p:val>
                                            </p:tav>
                                          </p:tavLst>
                                        </p:anim>
                                        <p:anim calcmode="lin" valueType="num">
                                          <p:cBhvr additive="base">
                                            <p:cTn id="2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EA6E751-D850-4AB7-AF4B-12913E2E44BC}"/>
              </a:ext>
            </a:extLst>
          </p:cNvPr>
          <p:cNvSpPr txBox="1"/>
          <p:nvPr/>
        </p:nvSpPr>
        <p:spPr>
          <a:xfrm>
            <a:off x="1934120" y="592216"/>
            <a:ext cx="9215631" cy="984885"/>
          </a:xfrm>
          <a:prstGeom prst="rect">
            <a:avLst/>
          </a:prstGeom>
          <a:noFill/>
        </p:spPr>
        <p:txBody>
          <a:bodyPr wrap="square" lIns="0" tIns="0" rIns="0" bIns="0" rtlCol="0">
            <a:spAutoFit/>
          </a:bodyPr>
          <a:lstStyle/>
          <a:p>
            <a:pPr algn="ctr"/>
            <a:r>
              <a:rPr lang="vi-VN" sz="3200" dirty="0">
                <a:solidFill>
                  <a:srgbClr val="FF0000"/>
                </a:solidFill>
                <a:latin typeface="#9Slide03 Source Sans Pro Black" panose="020B0803030403020204" pitchFamily="34" charset="0"/>
                <a:cs typeface="Pattaya" panose="00000500000000000000" pitchFamily="2" charset="-34"/>
              </a:rPr>
              <a:t>Món ăn nào ở Hà Nội được bình chọn là một trong những món ăn ngon nhất thế giới?</a:t>
            </a:r>
            <a:endParaRPr lang="en-US" sz="3200" dirty="0">
              <a:solidFill>
                <a:srgbClr val="FF0000"/>
              </a:solidFill>
              <a:latin typeface="#9Slide03 Source Sans Pro Black" panose="020B0803030403020204" pitchFamily="34" charset="0"/>
              <a:cs typeface="Pattaya" panose="00000500000000000000" pitchFamily="2" charset="-34"/>
            </a:endParaRPr>
          </a:p>
        </p:txBody>
      </p:sp>
      <p:sp>
        <p:nvSpPr>
          <p:cNvPr id="19" name="TextBox 18">
            <a:extLst>
              <a:ext uri="{FF2B5EF4-FFF2-40B4-BE49-F238E27FC236}">
                <a16:creationId xmlns:a16="http://schemas.microsoft.com/office/drawing/2014/main" xmlns="" id="{5EBAE7A6-FC5C-4EA3-93AB-5473885CE3CB}"/>
              </a:ext>
            </a:extLst>
          </p:cNvPr>
          <p:cNvSpPr txBox="1"/>
          <p:nvPr/>
        </p:nvSpPr>
        <p:spPr>
          <a:xfrm>
            <a:off x="659567" y="5028745"/>
            <a:ext cx="10912840"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cs typeface="Calibri" panose="020F0502020204030204" pitchFamily="34" charset="0"/>
              </a:rPr>
              <a:t>Theo trang Bussiness Insider, phở Việt Nam được bình chọn là một trong những món phải ăn một lần trong đời ở vị trí đầu tiên, trên hạng sushi (Nhật Bản) hay món súp Penang assam laksa (Malaysia) nổi tiếng.</a:t>
            </a:r>
            <a:endParaRPr lang="en-US" sz="6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267C98E1-6F13-4C37-A6AB-D59FF977184A}"/>
              </a:ext>
            </a:extLst>
          </p:cNvPr>
          <p:cNvGrpSpPr/>
          <p:nvPr/>
        </p:nvGrpSpPr>
        <p:grpSpPr>
          <a:xfrm>
            <a:off x="24141" y="344774"/>
            <a:ext cx="2495106" cy="1451802"/>
            <a:chOff x="8747547" y="2005299"/>
            <a:chExt cx="2495106" cy="1451802"/>
          </a:xfrm>
        </p:grpSpPr>
        <p:sp>
          <p:nvSpPr>
            <p:cNvPr id="12" name="TextBox 11">
              <a:extLst>
                <a:ext uri="{FF2B5EF4-FFF2-40B4-BE49-F238E27FC236}">
                  <a16:creationId xmlns:a16="http://schemas.microsoft.com/office/drawing/2014/main" xmlns="" id="{AF415588-E028-4C4B-A67F-B64E9C5EDC7A}"/>
                </a:ext>
              </a:extLst>
            </p:cNvPr>
            <p:cNvSpPr txBox="1"/>
            <p:nvPr/>
          </p:nvSpPr>
          <p:spPr>
            <a:xfrm>
              <a:off x="8747547" y="2964658"/>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Món ăn</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3" name="Picture 6" descr="51 Clipart-travel ideas | travel clipart, clip art, marketing graphics">
              <a:hlinkClick r:id="rId4" action="ppaction://hlinksldjump"/>
              <a:extLst>
                <a:ext uri="{FF2B5EF4-FFF2-40B4-BE49-F238E27FC236}">
                  <a16:creationId xmlns:a16="http://schemas.microsoft.com/office/drawing/2014/main" xmlns="" id="{454E815C-6290-42BD-8A1E-F7A14E8BA92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5390" b="98363" l="84131" r="98237">
                          <a14:foregroundMark x1="84131" y1="89798" x2="84131" y2="89798"/>
                          <a14:foregroundMark x1="92317" y1="85390" x2="92317" y2="85390"/>
                          <a14:foregroundMark x1="94458" y1="85390" x2="94458" y2="85390"/>
                          <a14:foregroundMark x1="89673" y1="85642" x2="89673" y2="85642"/>
                          <a14:foregroundMark x1="86146" y1="86776" x2="86146" y2="86776"/>
                          <a14:foregroundMark x1="84887" y1="88035" x2="84887" y2="88035"/>
                        </a14:backgroundRemoval>
                      </a14:imgEffect>
                    </a14:imgLayer>
                  </a14:imgProps>
                </a:ext>
                <a:ext uri="{28A0092B-C50C-407E-A947-70E740481C1C}">
                  <a14:useLocalDpi xmlns:a14="http://schemas.microsoft.com/office/drawing/2010/main" val="0"/>
                </a:ext>
              </a:extLst>
            </a:blip>
            <a:srcRect l="82423" t="84372"/>
            <a:stretch/>
          </p:blipFill>
          <p:spPr bwMode="auto">
            <a:xfrm>
              <a:off x="9452067" y="2005299"/>
              <a:ext cx="1205459" cy="1071797"/>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descr="Công thức nấu 4 món phở thơm ngon, cực chuẩn">
            <a:extLst>
              <a:ext uri="{FF2B5EF4-FFF2-40B4-BE49-F238E27FC236}">
                <a16:creationId xmlns:a16="http://schemas.microsoft.com/office/drawing/2014/main" xmlns="" id="{6B30EB1A-C731-45FE-9DDD-0326C59483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4433" y="2198797"/>
            <a:ext cx="3736299" cy="2490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Cách nấu phở bò tại nhà bằng xương heo cho người bận rộn">
            <a:extLst>
              <a:ext uri="{FF2B5EF4-FFF2-40B4-BE49-F238E27FC236}">
                <a16:creationId xmlns:a16="http://schemas.microsoft.com/office/drawing/2014/main" xmlns="" id="{F3481324-9CB6-4A06-AE16-D9E03FDD08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6555" y="2170495"/>
            <a:ext cx="4478522" cy="2519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69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6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60000">
                                          <p:cBhvr additive="base">
                                            <p:cTn id="25" dur="11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6"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100" fill="hold"/>
                                            <p:tgtEl>
                                              <p:spTgt spid="19"/>
                                            </p:tgtEl>
                                            <p:attrNameLst>
                                              <p:attrName>ppt_x</p:attrName>
                                            </p:attrNameLst>
                                          </p:cBhvr>
                                          <p:tavLst>
                                            <p:tav tm="0">
                                              <p:val>
                                                <p:strVal val="#ppt_x"/>
                                              </p:val>
                                            </p:tav>
                                            <p:tav tm="100000">
                                              <p:val>
                                                <p:strVal val="#ppt_x"/>
                                              </p:val>
                                            </p:tav>
                                          </p:tavLst>
                                        </p:anim>
                                        <p:anim calcmode="lin" valueType="num">
                                          <p:cBhvr additive="base">
                                            <p:cTn id="26"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EA6E751-D850-4AB7-AF4B-12913E2E44BC}"/>
              </a:ext>
            </a:extLst>
          </p:cNvPr>
          <p:cNvSpPr txBox="1"/>
          <p:nvPr/>
        </p:nvSpPr>
        <p:spPr>
          <a:xfrm>
            <a:off x="1757218" y="816240"/>
            <a:ext cx="9215631" cy="553998"/>
          </a:xfrm>
          <a:prstGeom prst="rect">
            <a:avLst/>
          </a:prstGeom>
          <a:noFill/>
        </p:spPr>
        <p:txBody>
          <a:bodyPr wrap="square" lIns="0" tIns="0" rIns="0" bIns="0" rtlCol="0">
            <a:spAutoFit/>
          </a:bodyPr>
          <a:lstStyle/>
          <a:p>
            <a:pPr algn="ctr"/>
            <a:r>
              <a:rPr lang="vi-VN" sz="3600" dirty="0">
                <a:solidFill>
                  <a:srgbClr val="FF0000"/>
                </a:solidFill>
                <a:latin typeface="#9Slide03 Source Sans Pro Black" panose="020B0803030403020204" pitchFamily="34" charset="0"/>
                <a:cs typeface="Pattaya" panose="00000500000000000000" pitchFamily="2" charset="-34"/>
              </a:rPr>
              <a:t>Đâu là quốc hoa của Việt Nam?</a:t>
            </a:r>
            <a:endParaRPr lang="en-US" sz="3600" dirty="0">
              <a:solidFill>
                <a:srgbClr val="FF0000"/>
              </a:solidFill>
              <a:latin typeface="#9Slide03 Source Sans Pro Black" panose="020B0803030403020204" pitchFamily="34" charset="0"/>
              <a:cs typeface="Pattaya" panose="00000500000000000000" pitchFamily="2" charset="-34"/>
            </a:endParaRPr>
          </a:p>
        </p:txBody>
      </p:sp>
      <p:grpSp>
        <p:nvGrpSpPr>
          <p:cNvPr id="14" name="Group 13">
            <a:extLst>
              <a:ext uri="{FF2B5EF4-FFF2-40B4-BE49-F238E27FC236}">
                <a16:creationId xmlns:a16="http://schemas.microsoft.com/office/drawing/2014/main" xmlns="" id="{B33E55FE-C196-4AC1-AE28-506A97F74E25}"/>
              </a:ext>
            </a:extLst>
          </p:cNvPr>
          <p:cNvGrpSpPr/>
          <p:nvPr/>
        </p:nvGrpSpPr>
        <p:grpSpPr>
          <a:xfrm>
            <a:off x="548306" y="4441961"/>
            <a:ext cx="2083612" cy="1992581"/>
            <a:chOff x="5446342" y="3719429"/>
            <a:chExt cx="2495106" cy="2368989"/>
          </a:xfrm>
        </p:grpSpPr>
        <p:sp>
          <p:nvSpPr>
            <p:cNvPr id="15" name="TextBox 14">
              <a:extLst>
                <a:ext uri="{FF2B5EF4-FFF2-40B4-BE49-F238E27FC236}">
                  <a16:creationId xmlns:a16="http://schemas.microsoft.com/office/drawing/2014/main" xmlns="" id="{D2561C67-186F-4F2B-9584-4F84ED230AF2}"/>
                </a:ext>
              </a:extLst>
            </p:cNvPr>
            <p:cNvSpPr txBox="1"/>
            <p:nvPr/>
          </p:nvSpPr>
          <p:spPr>
            <a:xfrm>
              <a:off x="5446342" y="5502950"/>
              <a:ext cx="2495106" cy="585468"/>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Biểu tượng</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6" name="Picture 8" descr="51 Clipart-travel ideas | travel clipart, clip art, marketing graphics">
              <a:hlinkClick r:id="rId4" action="ppaction://hlinksldjump"/>
              <a:extLst>
                <a:ext uri="{FF2B5EF4-FFF2-40B4-BE49-F238E27FC236}">
                  <a16:creationId xmlns:a16="http://schemas.microsoft.com/office/drawing/2014/main" xmlns="" id="{638E15BB-083C-4E50-BFE1-94BFDFE1998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8866" b="97229" l="27834" r="53149">
                          <a14:foregroundMark x1="27834" y1="60327" x2="33627" y2="60327"/>
                          <a14:foregroundMark x1="41058" y1="49118" x2="44584" y2="54030"/>
                          <a14:foregroundMark x1="52897" y1="59698" x2="53149" y2="59950"/>
                          <a14:foregroundMark x1="53149" y1="59950" x2="53149" y2="59950"/>
                          <a14:foregroundMark x1="35264" y1="81360" x2="36146" y2="85264"/>
                          <a14:foregroundMark x1="47607" y1="81486" x2="46851" y2="85894"/>
                          <a14:foregroundMark x1="39421" y1="89169" x2="39547" y2="97229"/>
                          <a14:foregroundMark x1="45466" y1="96977" x2="45466" y2="96977"/>
                        </a14:backgroundRemoval>
                      </a14:imgEffect>
                    </a14:imgLayer>
                  </a14:imgProps>
                </a:ext>
                <a:ext uri="{28A0092B-C50C-407E-A947-70E740481C1C}">
                  <a14:useLocalDpi xmlns:a14="http://schemas.microsoft.com/office/drawing/2010/main" val="0"/>
                </a:ext>
              </a:extLst>
            </a:blip>
            <a:srcRect l="26655" t="48611" r="44949" b="1639"/>
            <a:stretch/>
          </p:blipFill>
          <p:spPr bwMode="auto">
            <a:xfrm>
              <a:off x="6103916" y="3719429"/>
              <a:ext cx="1021303" cy="1789336"/>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Las Rosas De Jardín, De Dibujos Animados, Dibujo imagen png - imagen  transparente descarga gratuita">
            <a:extLst>
              <a:ext uri="{FF2B5EF4-FFF2-40B4-BE49-F238E27FC236}">
                <a16:creationId xmlns:a16="http://schemas.microsoft.com/office/drawing/2014/main" xmlns="" id="{89A16059-9E46-425A-B678-5933C60A2A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50" b="99417" l="7000" r="93222">
                        <a14:foregroundMark x1="7000" y1="21417" x2="7000" y2="21417"/>
                        <a14:foregroundMark x1="41889" y1="9583" x2="57111" y2="5000"/>
                        <a14:foregroundMark x1="57111" y1="1333" x2="57111" y2="1333"/>
                        <a14:foregroundMark x1="51222" y1="91583" x2="57222" y2="97417"/>
                        <a14:foregroundMark x1="57222" y1="97417" x2="57333" y2="97500"/>
                        <a14:foregroundMark x1="69000" y1="97250" x2="72000" y2="99417"/>
                        <a14:foregroundMark x1="93222" y1="56417" x2="90889" y2="64250"/>
                        <a14:backgroundMark x1="54778" y1="80000" x2="54778" y2="80000"/>
                        <a14:backgroundMark x1="67556" y1="65167" x2="68778" y2="64083"/>
                        <a14:backgroundMark x1="53556" y1="20583" x2="54778" y2="21167"/>
                      </a14:backgroundRemoval>
                    </a14:imgEffect>
                  </a14:imgLayer>
                </a14:imgProps>
              </a:ext>
              <a:ext uri="{28A0092B-C50C-407E-A947-70E740481C1C}">
                <a14:useLocalDpi xmlns:a14="http://schemas.microsoft.com/office/drawing/2010/main" val="0"/>
              </a:ext>
            </a:extLst>
          </a:blip>
          <a:srcRect/>
          <a:stretch>
            <a:fillRect/>
          </a:stretch>
        </p:blipFill>
        <p:spPr bwMode="auto">
          <a:xfrm>
            <a:off x="2654157" y="2624659"/>
            <a:ext cx="2083611" cy="277814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oster đàn hoa hướng dương vector - Free.Vector6.com">
            <a:extLst>
              <a:ext uri="{FF2B5EF4-FFF2-40B4-BE49-F238E27FC236}">
                <a16:creationId xmlns:a16="http://schemas.microsoft.com/office/drawing/2014/main" xmlns="" id="{F356ABBC-BD78-4738-8C5E-92CB35D552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40" b="93468" l="7668" r="91534">
                        <a14:foregroundMark x1="33387" y1="6348" x2="33387" y2="6348"/>
                        <a14:foregroundMark x1="43291" y1="4140" x2="48562" y2="9844"/>
                        <a14:foregroundMark x1="45208" y1="22723" x2="41374" y2="27783"/>
                        <a14:foregroundMark x1="91853" y1="23183" x2="91853" y2="23183"/>
                        <a14:foregroundMark x1="49681" y1="93560" x2="50479" y2="87856"/>
                        <a14:foregroundMark x1="7668" y1="28151" x2="7668" y2="28151"/>
                        <a14:foregroundMark x1="8786" y1="22263" x2="8786" y2="22263"/>
                      </a14:backgroundRemoval>
                    </a14:imgEffect>
                  </a14:imgLayer>
                </a14:imgProps>
              </a:ext>
              <a:ext uri="{28A0092B-C50C-407E-A947-70E740481C1C}">
                <a14:useLocalDpi xmlns:a14="http://schemas.microsoft.com/office/drawing/2010/main" val="0"/>
              </a:ext>
            </a:extLst>
          </a:blip>
          <a:srcRect/>
          <a:stretch>
            <a:fillRect/>
          </a:stretch>
        </p:blipFill>
        <p:spPr bwMode="auto">
          <a:xfrm>
            <a:off x="5594309" y="2433859"/>
            <a:ext cx="1859925" cy="322945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Hoa Sen Hồng Hoa Sen Ba Chiều Hoa Sen Vẽ Tay Hoa Sen Hoạt Hình,  Hoa Sen Clipart, Pink Lotus, Hoa Sen Ba Chiều miễn phí tải tập tin PNG">
            <a:extLst>
              <a:ext uri="{FF2B5EF4-FFF2-40B4-BE49-F238E27FC236}">
                <a16:creationId xmlns:a16="http://schemas.microsoft.com/office/drawing/2014/main" xmlns="" id="{D5AD4270-0C63-43FF-A771-A38A34A56A3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4531">
                        <a14:foregroundMark x1="92188" y1="46875" x2="94531" y2="39063"/>
                        <a14:foregroundMark x1="94531" y1="39063" x2="94531" y2="38750"/>
                      </a14:backgroundRemoval>
                    </a14:imgEffect>
                  </a14:imgLayer>
                </a14:imgProps>
              </a:ext>
              <a:ext uri="{28A0092B-C50C-407E-A947-70E740481C1C}">
                <a14:useLocalDpi xmlns:a14="http://schemas.microsoft.com/office/drawing/2010/main" val="0"/>
              </a:ext>
            </a:extLst>
          </a:blip>
          <a:srcRect/>
          <a:stretch>
            <a:fillRect/>
          </a:stretch>
        </p:blipFill>
        <p:spPr bwMode="auto">
          <a:xfrm>
            <a:off x="7872731" y="2624659"/>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oa sen với hình tượng Bác Hồ - Báo Quảng Ngãi điện tử">
            <a:extLst>
              <a:ext uri="{FF2B5EF4-FFF2-40B4-BE49-F238E27FC236}">
                <a16:creationId xmlns:a16="http://schemas.microsoft.com/office/drawing/2014/main" xmlns="" id="{3739DB2C-7FDD-4C14-8D6D-178CB2783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9878" y="1996124"/>
            <a:ext cx="7090310" cy="390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500"/>
                                            <p:tgtEl>
                                              <p:spTgt spid="819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fade">
                                          <p:cBhvr>
                                            <p:cTn id="24" dur="1000"/>
                                            <p:tgtEl>
                                              <p:spTgt spid="8200"/>
                                            </p:tgtEl>
                                          </p:cBhvr>
                                        </p:animEffect>
                                        <p:anim calcmode="lin" valueType="num">
                                          <p:cBhvr>
                                            <p:cTn id="25" dur="1000" fill="hold"/>
                                            <p:tgtEl>
                                              <p:spTgt spid="8200"/>
                                            </p:tgtEl>
                                            <p:attrNameLst>
                                              <p:attrName>ppt_x</p:attrName>
                                            </p:attrNameLst>
                                          </p:cBhvr>
                                          <p:tavLst>
                                            <p:tav tm="0">
                                              <p:val>
                                                <p:strVal val="#ppt_x"/>
                                              </p:val>
                                            </p:tav>
                                            <p:tav tm="100000">
                                              <p:val>
                                                <p:strVal val="#ppt_x"/>
                                              </p:val>
                                            </p:tav>
                                          </p:tavLst>
                                        </p:anim>
                                        <p:anim calcmode="lin" valueType="num">
                                          <p:cBhvr>
                                            <p:cTn id="26" dur="1000" fill="hold"/>
                                            <p:tgtEl>
                                              <p:spTgt spid="8200"/>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819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19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500"/>
                                            <p:tgtEl>
                                              <p:spTgt spid="819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fade">
                                          <p:cBhvr>
                                            <p:cTn id="24" dur="1000"/>
                                            <p:tgtEl>
                                              <p:spTgt spid="8200"/>
                                            </p:tgtEl>
                                          </p:cBhvr>
                                        </p:animEffect>
                                        <p:anim calcmode="lin" valueType="num">
                                          <p:cBhvr>
                                            <p:cTn id="25" dur="1000" fill="hold"/>
                                            <p:tgtEl>
                                              <p:spTgt spid="8200"/>
                                            </p:tgtEl>
                                            <p:attrNameLst>
                                              <p:attrName>ppt_x</p:attrName>
                                            </p:attrNameLst>
                                          </p:cBhvr>
                                          <p:tavLst>
                                            <p:tav tm="0">
                                              <p:val>
                                                <p:strVal val="#ppt_x"/>
                                              </p:val>
                                            </p:tav>
                                            <p:tav tm="100000">
                                              <p:val>
                                                <p:strVal val="#ppt_x"/>
                                              </p:val>
                                            </p:tav>
                                          </p:tavLst>
                                        </p:anim>
                                        <p:anim calcmode="lin" valueType="num">
                                          <p:cBhvr>
                                            <p:cTn id="26" dur="1000" fill="hold"/>
                                            <p:tgtEl>
                                              <p:spTgt spid="8200"/>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819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19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xmlns="" id="{71B5DDB7-4C8B-4E92-A13A-2169504DA803}"/>
              </a:ext>
            </a:extLst>
          </p:cNvPr>
          <p:cNvSpPr/>
          <p:nvPr/>
        </p:nvSpPr>
        <p:spPr>
          <a:xfrm>
            <a:off x="275013" y="10532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4021,</a:t>
            </a:r>
          </a:p>
          <a:p>
            <a:pPr algn="ctr"/>
            <a:r>
              <a:rPr lang="vi-VN" dirty="0"/>
              <a:t>3</a:t>
            </a:r>
            <a:endParaRPr lang="en-US" dirty="0"/>
          </a:p>
        </p:txBody>
      </p:sp>
      <p:sp>
        <p:nvSpPr>
          <p:cNvPr id="4" name="TextBox 3">
            <a:extLst>
              <a:ext uri="{FF2B5EF4-FFF2-40B4-BE49-F238E27FC236}">
                <a16:creationId xmlns:a16="http://schemas.microsoft.com/office/drawing/2014/main" xmlns="" id="{EEA6E751-D850-4AB7-AF4B-12913E2E44BC}"/>
              </a:ext>
            </a:extLst>
          </p:cNvPr>
          <p:cNvSpPr txBox="1"/>
          <p:nvPr/>
        </p:nvSpPr>
        <p:spPr>
          <a:xfrm>
            <a:off x="2025497" y="501778"/>
            <a:ext cx="8774373" cy="1107996"/>
          </a:xfrm>
          <a:prstGeom prst="rect">
            <a:avLst/>
          </a:prstGeom>
          <a:noFill/>
        </p:spPr>
        <p:txBody>
          <a:bodyPr wrap="square" lIns="0" tIns="0" rIns="0" bIns="0" rtlCol="0">
            <a:spAutoFit/>
          </a:bodyPr>
          <a:lstStyle/>
          <a:p>
            <a:pPr algn="ctr"/>
            <a:r>
              <a:rPr lang="vi-VN" sz="3600" dirty="0">
                <a:solidFill>
                  <a:srgbClr val="FF0000"/>
                </a:solidFill>
                <a:latin typeface="#9Slide03 Source Sans Pro Black" panose="020B0803030403020204" pitchFamily="34" charset="0"/>
                <a:cs typeface="Pattaya" panose="00000500000000000000" pitchFamily="2" charset="-34"/>
              </a:rPr>
              <a:t>Trang phục truyền thống (quốc phục)  của Việt Nam là gì?</a:t>
            </a:r>
            <a:endParaRPr lang="en-US" sz="3600" dirty="0">
              <a:solidFill>
                <a:srgbClr val="FF0000"/>
              </a:solidFill>
              <a:latin typeface="#9Slide03 Source Sans Pro Black" panose="020B0803030403020204" pitchFamily="34" charset="0"/>
              <a:cs typeface="Pattaya" panose="00000500000000000000" pitchFamily="2" charset="-34"/>
            </a:endParaRPr>
          </a:p>
        </p:txBody>
      </p:sp>
      <p:grpSp>
        <p:nvGrpSpPr>
          <p:cNvPr id="12" name="Group 11">
            <a:extLst>
              <a:ext uri="{FF2B5EF4-FFF2-40B4-BE49-F238E27FC236}">
                <a16:creationId xmlns:a16="http://schemas.microsoft.com/office/drawing/2014/main" xmlns="" id="{F2D0635A-495C-4B62-B3C8-B7510A5FB3C7}"/>
              </a:ext>
            </a:extLst>
          </p:cNvPr>
          <p:cNvGrpSpPr/>
          <p:nvPr/>
        </p:nvGrpSpPr>
        <p:grpSpPr>
          <a:xfrm>
            <a:off x="275013" y="4037941"/>
            <a:ext cx="2495106" cy="2318357"/>
            <a:chOff x="8747547" y="3677036"/>
            <a:chExt cx="2495106" cy="2318357"/>
          </a:xfrm>
        </p:grpSpPr>
        <p:sp>
          <p:nvSpPr>
            <p:cNvPr id="13" name="TextBox 12">
              <a:extLst>
                <a:ext uri="{FF2B5EF4-FFF2-40B4-BE49-F238E27FC236}">
                  <a16:creationId xmlns:a16="http://schemas.microsoft.com/office/drawing/2014/main" xmlns="" id="{CC404E14-5986-4118-97E3-FD0A0DEF9F2F}"/>
                </a:ext>
              </a:extLst>
            </p:cNvPr>
            <p:cNvSpPr txBox="1"/>
            <p:nvPr/>
          </p:nvSpPr>
          <p:spPr>
            <a:xfrm>
              <a:off x="8747547"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Trang phục</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7" name="Picture 10" descr="51 Clipart-travel ideas | travel clipart, clip art, marketing graphics">
              <a:hlinkClick r:id="rId4" action="ppaction://hlinksldjump"/>
              <a:extLst>
                <a:ext uri="{FF2B5EF4-FFF2-40B4-BE49-F238E27FC236}">
                  <a16:creationId xmlns:a16="http://schemas.microsoft.com/office/drawing/2014/main" xmlns="" id="{336EF3BF-EAED-419D-BB9F-7F1C0A76F42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3149" b="97229" l="58438" r="78338">
                          <a14:foregroundMark x1="59068" y1="64106" x2="59068" y2="64106"/>
                          <a14:foregroundMark x1="63854" y1="53149" x2="63854" y2="53149"/>
                          <a14:foregroundMark x1="78715" y1="64232" x2="78715" y2="64232"/>
                          <a14:foregroundMark x1="66877" y1="67128" x2="70781" y2="67506"/>
                          <a14:foregroundMark x1="68262" y1="68010" x2="70025" y2="68136"/>
                          <a14:foregroundMark x1="62594" y1="63224" x2="62594" y2="63224"/>
                          <a14:foregroundMark x1="62594" y1="63224" x2="62594" y2="63224"/>
                          <a14:foregroundMark x1="62343" y1="81486" x2="63602" y2="87028"/>
                          <a14:foregroundMark x1="74055" y1="80479" x2="74055" y2="87028"/>
                          <a14:foregroundMark x1="65365" y1="86776" x2="66877" y2="95088"/>
                          <a14:foregroundMark x1="64232" y1="97103" x2="64232" y2="97103"/>
                          <a14:foregroundMark x1="73426" y1="97229" x2="73426" y2="97229"/>
                        </a14:backgroundRemoval>
                      </a14:imgEffect>
                    </a14:imgLayer>
                  </a14:imgProps>
                </a:ext>
                <a:ext uri="{28A0092B-C50C-407E-A947-70E740481C1C}">
                  <a14:useLocalDpi xmlns:a14="http://schemas.microsoft.com/office/drawing/2010/main" val="0"/>
                </a:ext>
              </a:extLst>
            </a:blip>
            <a:srcRect l="56939" t="48764" r="19860" b="1857"/>
            <a:stretch/>
          </p:blipFill>
          <p:spPr bwMode="auto">
            <a:xfrm>
              <a:off x="9665176" y="3677036"/>
              <a:ext cx="857919" cy="182591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xmlns="" id="{1B01400A-6B5E-46A4-B200-0837759D9E8C}"/>
              </a:ext>
            </a:extLst>
          </p:cNvPr>
          <p:cNvPicPr>
            <a:picLocks noChangeAspect="1"/>
          </p:cNvPicPr>
          <p:nvPr/>
        </p:nvPicPr>
        <p:blipFill rotWithShape="1">
          <a:blip r:embed="rId7"/>
          <a:srcRect l="40451" t="20532" r="40123" b="12550"/>
          <a:stretch/>
        </p:blipFill>
        <p:spPr>
          <a:xfrm>
            <a:off x="4848447" y="1711227"/>
            <a:ext cx="2495105" cy="4671638"/>
          </a:xfrm>
          <a:prstGeom prst="rect">
            <a:avLst/>
          </a:prstGeom>
        </p:spPr>
      </p:pic>
    </p:spTree>
    <p:extLst>
      <p:ext uri="{BB962C8B-B14F-4D97-AF65-F5344CB8AC3E}">
        <p14:creationId xmlns:p14="http://schemas.microsoft.com/office/powerpoint/2010/main" val="154871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xmlns=""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xmlns=""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xmlns=""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xmlns=""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xmlns=""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xmlns=""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8D268600-F46B-4CBF-B062-0BC92B5FBBDD}"/>
              </a:ext>
            </a:extLst>
          </p:cNvPr>
          <p:cNvGrpSpPr/>
          <p:nvPr/>
        </p:nvGrpSpPr>
        <p:grpSpPr>
          <a:xfrm>
            <a:off x="2650435" y="0"/>
            <a:ext cx="6891130" cy="6891130"/>
            <a:chOff x="2650435" y="0"/>
            <a:chExt cx="6891130" cy="6891130"/>
          </a:xfrm>
        </p:grpSpPr>
        <p:pic>
          <p:nvPicPr>
            <p:cNvPr id="1034" name="Picture 10" descr="Vietnam travel cartoon template vector free download">
              <a:extLst>
                <a:ext uri="{FF2B5EF4-FFF2-40B4-BE49-F238E27FC236}">
                  <a16:creationId xmlns:a16="http://schemas.microsoft.com/office/drawing/2014/main" xmlns="" id="{7E53533C-056A-47FD-9D97-7651D9B4ADC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500" b="91667" l="3000" r="94167">
                          <a14:foregroundMark x1="8833" y1="25000" x2="17000" y2="33500"/>
                          <a14:foregroundMark x1="3000" y1="55333" x2="15167" y2="45500"/>
                          <a14:foregroundMark x1="15167" y1="45500" x2="15500" y2="44167"/>
                          <a14:foregroundMark x1="6167" y1="57500" x2="12500" y2="72833"/>
                          <a14:foregroundMark x1="12500" y1="72833" x2="16500" y2="76833"/>
                          <a14:foregroundMark x1="29000" y1="90167" x2="53500" y2="91833"/>
                          <a14:foregroundMark x1="75833" y1="86333" x2="78167" y2="89333"/>
                          <a14:foregroundMark x1="75000" y1="87667" x2="79500" y2="91000"/>
                          <a14:foregroundMark x1="77167" y1="76333" x2="84333" y2="74333"/>
                          <a14:foregroundMark x1="75833" y1="78667" x2="76167" y2="76500"/>
                          <a14:foregroundMark x1="81333" y1="79667" x2="84333" y2="80667"/>
                          <a14:foregroundMark x1="79524" y1="20042" x2="86500" y2="21000"/>
                          <a14:foregroundMark x1="78000" y1="19833" x2="79497" y2="20038"/>
                          <a14:foregroundMark x1="86500" y1="21000" x2="92833" y2="27167"/>
                          <a14:foregroundMark x1="92833" y1="27167" x2="89000" y2="36167"/>
                          <a14:foregroundMark x1="89000" y1="36167" x2="84500" y2="39667"/>
                          <a14:foregroundMark x1="93667" y1="35833" x2="94167" y2="25667"/>
                          <a14:foregroundMark x1="94167" y1="22167" x2="83575" y2="19619"/>
                          <a14:foregroundMark x1="94000" y1="23333" x2="94000" y2="26167"/>
                          <a14:foregroundMark x1="88333" y1="46333" x2="83333" y2="50000"/>
                          <a14:foregroundMark x1="88167" y1="42167" x2="87000" y2="62833"/>
                          <a14:foregroundMark x1="91167" y1="45667" x2="89000" y2="42167"/>
                          <a14:foregroundMark x1="92833" y1="57667" x2="93667" y2="60333"/>
                          <a14:foregroundMark x1="85167" y1="13333" x2="84718" y2="14768"/>
                          <a14:foregroundMark x1="74167" y1="11333" x2="69167" y2="23833"/>
                          <a14:foregroundMark x1="77833" y1="17667" x2="52500" y2="19000"/>
                          <a14:foregroundMark x1="56333" y1="16500" x2="71833" y2="12500"/>
                          <a14:foregroundMark x1="64333" y1="5500" x2="80333" y2="12167"/>
                          <a14:foregroundMark x1="80333" y1="12167" x2="81734" y2="13244"/>
                          <a14:foregroundMark x1="29000" y1="18167" x2="28333" y2="22167"/>
                          <a14:foregroundMark x1="10333" y1="20167" x2="21333" y2="34000"/>
                          <a14:foregroundMark x1="4500" y1="32167" x2="12667" y2="32167"/>
                          <a14:foregroundMark x1="12667" y1="32167" x2="15833" y2="32833"/>
                          <a14:foregroundMark x1="7167" y1="38000" x2="18833" y2="33500"/>
                          <a14:foregroundMark x1="24333" y1="8500" x2="26000" y2="11833"/>
                          <a14:foregroundMark x1="26000" y1="9500" x2="26833" y2="12167"/>
                          <a14:foregroundMark x1="27667" y1="12000" x2="27667" y2="9000"/>
                          <a14:foregroundMark x1="26167" y1="9000" x2="27500" y2="9000"/>
                          <a14:foregroundMark x1="18167" y1="8167" x2="18167" y2="17833"/>
                          <a14:foregroundMark x1="50833" y1="9333" x2="53167" y2="10333"/>
                          <a14:foregroundMark x1="52167" y1="10333" x2="53167" y2="10500"/>
                          <a14:foregroundMark x1="50500" y1="8833" x2="50500" y2="8833"/>
                          <a14:foregroundMark x1="13333" y1="43667" x2="5833" y2="53333"/>
                          <a14:foregroundMark x1="80333" y1="66167" x2="77667" y2="74500"/>
                          <a14:foregroundMark x1="77667" y1="74500" x2="77667" y2="75167"/>
                          <a14:foregroundMark x1="73000" y1="72500" x2="75667" y2="76000"/>
                          <a14:foregroundMark x1="76833" y1="62833" x2="76833" y2="62833"/>
                          <a14:foregroundMark x1="81167" y1="65167" x2="81167" y2="65167"/>
                          <a14:foregroundMark x1="81333" y1="64667" x2="81333" y2="64667"/>
                          <a14:foregroundMark x1="85333" y1="81167" x2="85333" y2="81167"/>
                          <a14:foregroundMark x1="84000" y1="12833" x2="84000" y2="12833"/>
                          <a14:backgroundMark x1="80500" y1="17500" x2="81667" y2="15833"/>
                          <a14:backgroundMark x1="78500" y1="18167" x2="80833" y2="16833"/>
                          <a14:backgroundMark x1="82927" y1="12833" x2="83667" y2="12167"/>
                          <a14:backgroundMark x1="82000" y1="13667" x2="82927" y2="12833"/>
                          <a14:backgroundMark x1="81333" y1="14167" x2="83000" y2="12667"/>
                          <a14:backgroundMark x1="83500" y1="66000" x2="90167" y2="73667"/>
                          <a14:backgroundMark x1="89833" y1="68333" x2="88833" y2="67833"/>
                          <a14:backgroundMark x1="89833" y1="68667" x2="94167" y2="68667"/>
                          <a14:backgroundMark x1="88167" y1="67167" x2="92500" y2="68833"/>
                          <a14:backgroundMark x1="82294" y1="65167" x2="84500" y2="69667"/>
                          <a14:backgroundMark x1="82049" y1="64667" x2="82294" y2="65167"/>
                          <a14:backgroundMark x1="80333" y1="61167" x2="82049" y2="64667"/>
                          <a14:backgroundMark x1="68500" y1="76000" x2="70927" y2="74444"/>
                          <a14:backgroundMark x1="77833" y1="64833" x2="79333" y2="63500"/>
                          <a14:backgroundMark x1="81167" y1="17000" x2="94000" y2="17833"/>
                        </a14:backgroundRemoval>
                      </a14:imgEffect>
                    </a14:imgLayer>
                  </a14:imgProps>
                </a:ext>
                <a:ext uri="{28A0092B-C50C-407E-A947-70E740481C1C}">
                  <a14:useLocalDpi xmlns:a14="http://schemas.microsoft.com/office/drawing/2010/main" val="0"/>
                </a:ext>
              </a:extLst>
            </a:blip>
            <a:srcRect/>
            <a:stretch>
              <a:fillRect/>
            </a:stretch>
          </p:blipFill>
          <p:spPr bwMode="auto">
            <a:xfrm>
              <a:off x="2650435" y="0"/>
              <a:ext cx="6891130" cy="689113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xmlns="" id="{31605F54-AF7A-4951-B56B-F3C50538EFA8}"/>
                </a:ext>
              </a:extLst>
            </p:cNvPr>
            <p:cNvSpPr/>
            <p:nvPr/>
          </p:nvSpPr>
          <p:spPr>
            <a:xfrm>
              <a:off x="4629536" y="1858779"/>
              <a:ext cx="3072984" cy="2803783"/>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44E4B11A-2373-4997-9808-A8965E8B9987}"/>
                </a:ext>
              </a:extLst>
            </p:cNvPr>
            <p:cNvSpPr/>
            <p:nvPr/>
          </p:nvSpPr>
          <p:spPr>
            <a:xfrm>
              <a:off x="4880816" y="3051450"/>
              <a:ext cx="2623278" cy="2070174"/>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xmlns="" id="{1ACF9BED-7150-4D45-A494-E050D03B7F71}"/>
              </a:ext>
            </a:extLst>
          </p:cNvPr>
          <p:cNvSpPr txBox="1"/>
          <p:nvPr/>
        </p:nvSpPr>
        <p:spPr>
          <a:xfrm>
            <a:off x="144522" y="1053409"/>
            <a:ext cx="3749201" cy="646331"/>
          </a:xfrm>
          <a:prstGeom prst="rect">
            <a:avLst/>
          </a:prstGeom>
          <a:noFill/>
        </p:spPr>
        <p:txBody>
          <a:bodyPr wrap="square" rtlCol="0">
            <a:spAutoFit/>
          </a:bodyPr>
          <a:lstStyle/>
          <a:p>
            <a:pPr algn="ctr"/>
            <a:r>
              <a:rPr lang="vi-VN" sz="3600" dirty="0">
                <a:solidFill>
                  <a:srgbClr val="002060"/>
                </a:solidFill>
                <a:latin typeface="#9Slide03 Source Sans Pro Black" panose="020B0803030403020204" pitchFamily="34" charset="0"/>
                <a:ea typeface="DFVN Catchland" pitchFamily="50" charset="0"/>
                <a:cs typeface="Pattaya" panose="00000500000000000000" pitchFamily="2" charset="-34"/>
              </a:rPr>
              <a:t>Tập đọc</a:t>
            </a:r>
            <a:endParaRPr lang="en-US" sz="4400" b="1" dirty="0">
              <a:solidFill>
                <a:srgbClr val="002060"/>
              </a:solidFill>
              <a:latin typeface="#9Slide03 Source Sans Pro Black" panose="020B0803030403020204" pitchFamily="34" charset="0"/>
              <a:cs typeface="Pattaya" panose="00000500000000000000" pitchFamily="2" charset="-34"/>
            </a:endParaRPr>
          </a:p>
        </p:txBody>
      </p:sp>
      <p:sp>
        <p:nvSpPr>
          <p:cNvPr id="22" name="TextBox 21">
            <a:extLst>
              <a:ext uri="{FF2B5EF4-FFF2-40B4-BE49-F238E27FC236}">
                <a16:creationId xmlns:a16="http://schemas.microsoft.com/office/drawing/2014/main" xmlns="" id="{5731B629-5A67-4A42-BDC1-1A1B6D51AA3F}"/>
              </a:ext>
            </a:extLst>
          </p:cNvPr>
          <p:cNvSpPr txBox="1"/>
          <p:nvPr/>
        </p:nvSpPr>
        <p:spPr>
          <a:xfrm>
            <a:off x="7455979" y="4581819"/>
            <a:ext cx="3749201" cy="461665"/>
          </a:xfrm>
          <a:prstGeom prst="rect">
            <a:avLst/>
          </a:prstGeom>
          <a:noFill/>
        </p:spPr>
        <p:txBody>
          <a:bodyPr wrap="square" rtlCol="0">
            <a:spAutoFit/>
          </a:bodyPr>
          <a:lstStyle/>
          <a:p>
            <a:pPr algn="ctr"/>
            <a:r>
              <a:rPr lang="vi-VN" sz="2400" dirty="0">
                <a:solidFill>
                  <a:srgbClr val="002060"/>
                </a:solidFill>
                <a:latin typeface="#9Slide03 Source Sans Pro Black" panose="020B0803030403020204" pitchFamily="34" charset="0"/>
                <a:ea typeface="DFVN Catchland" pitchFamily="50" charset="0"/>
                <a:cs typeface="Pattaya" panose="00000500000000000000" pitchFamily="2" charset="-34"/>
              </a:rPr>
              <a:t>Theo Trần Ngọc Thêm</a:t>
            </a:r>
            <a:endParaRPr lang="en-US" sz="3200" b="1" dirty="0">
              <a:solidFill>
                <a:srgbClr val="002060"/>
              </a:solidFill>
              <a:latin typeface="#9Slide03 Source Sans Pro Black" panose="020B0803030403020204" pitchFamily="34" charset="0"/>
              <a:cs typeface="Pattaya" panose="00000500000000000000" pitchFamily="2" charset="-34"/>
            </a:endParaRPr>
          </a:p>
        </p:txBody>
      </p:sp>
      <p:pic>
        <p:nvPicPr>
          <p:cNvPr id="3" name="Picture 2">
            <a:extLst>
              <a:ext uri="{FF2B5EF4-FFF2-40B4-BE49-F238E27FC236}">
                <a16:creationId xmlns:a16="http://schemas.microsoft.com/office/drawing/2014/main" xmlns="" id="{3C9BAA49-5D1C-4EB3-8AA4-C61AC1D1AC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5249" y="2349841"/>
            <a:ext cx="4194412" cy="2542252"/>
          </a:xfrm>
          <a:prstGeom prst="rect">
            <a:avLst/>
          </a:prstGeom>
        </p:spPr>
      </p:pic>
    </p:spTree>
    <p:extLst>
      <p:ext uri="{BB962C8B-B14F-4D97-AF65-F5344CB8AC3E}">
        <p14:creationId xmlns:p14="http://schemas.microsoft.com/office/powerpoint/2010/main" val="2577674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
                                        </p:tgtEl>
                                        <p:attrNameLst>
                                          <p:attrName>r</p:attrName>
                                        </p:attrNameLst>
                                      </p:cBhvr>
                                    </p:animRot>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6" presetClass="entr" presetSubtype="16" fill="hold" grpId="0" nodeType="withEffect">
                                  <p:stCondLst>
                                    <p:cond delay="210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210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249047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964</Words>
  <Application>Microsoft Office PowerPoint</Application>
  <PresentationFormat>Widescreen</PresentationFormat>
  <Paragraphs>148</Paragraphs>
  <Slides>30</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Pattaya</vt:lpstr>
      <vt:lpstr>DFVN Catchland</vt:lpstr>
      <vt:lpstr>OpenSans</vt:lpstr>
      <vt:lpstr>Calibri</vt:lpstr>
      <vt:lpstr>#9Slide03 Source Sans Pro Black</vt:lpstr>
      <vt:lpstr>AvantGarde</vt:lpstr>
      <vt:lpstr>Quicksand</vt:lpstr>
      <vt:lpstr>Arial</vt:lpstr>
      <vt:lpstr>Fleur De Leah</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DELL</cp:lastModifiedBy>
  <cp:revision>62</cp:revision>
  <dcterms:created xsi:type="dcterms:W3CDTF">2022-03-11T22:58:49Z</dcterms:created>
  <dcterms:modified xsi:type="dcterms:W3CDTF">2022-03-27T16:18:42Z</dcterms:modified>
</cp:coreProperties>
</file>