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59" r:id="rId2"/>
    <p:sldId id="258" r:id="rId3"/>
    <p:sldId id="291" r:id="rId4"/>
    <p:sldId id="293" r:id="rId5"/>
    <p:sldId id="294" r:id="rId6"/>
    <p:sldId id="295" r:id="rId7"/>
    <p:sldId id="296" r:id="rId8"/>
    <p:sldId id="297" r:id="rId9"/>
    <p:sldId id="298" r:id="rId10"/>
    <p:sldId id="301" r:id="rId11"/>
  </p:sldIdLst>
  <p:sldSz cx="16276638" cy="9144000"/>
  <p:notesSz cx="6858000" cy="9144000"/>
  <p:custDataLst>
    <p:tags r:id="rId13"/>
  </p:custDataLst>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29"/>
    <a:srgbClr val="88DFE8"/>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85" autoAdjust="0"/>
    <p:restoredTop sz="94660"/>
  </p:normalViewPr>
  <p:slideViewPr>
    <p:cSldViewPr>
      <p:cViewPr varScale="1">
        <p:scale>
          <a:sx n="47" d="100"/>
          <a:sy n="47" d="100"/>
        </p:scale>
        <p:origin x="160" y="64"/>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09-Apr-24</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09-Apr-24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09-Apr-24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09-Apr-24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09-Apr-24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09-Apr-24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09-Apr-24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09-Apr-24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09-Apr-24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09-Apr-24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09-Apr-24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09-Apr-24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09-Apr-24</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24" y="5966"/>
            <a:ext cx="16234792" cy="9132071"/>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675374" y="1702677"/>
            <a:ext cx="10925895" cy="608055"/>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3192"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3192"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2438150" y="5248478"/>
            <a:ext cx="11400349" cy="376369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7184"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7184"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7184"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5348" y="1093415"/>
            <a:ext cx="1742529" cy="178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4338196" y="6533782"/>
            <a:ext cx="7372548" cy="1230799"/>
          </a:xfrm>
          <a:prstGeom prst="rect">
            <a:avLst/>
          </a:prstGeom>
          <a:noFill/>
        </p:spPr>
        <p:txBody>
          <a:bodyPr wrap="none" lIns="121611" tIns="60808" rIns="121611" bIns="60808">
            <a:spAutoFit/>
          </a:bodyPr>
          <a:lstStyle/>
          <a:p>
            <a:pPr algn="ctr">
              <a:defRPr/>
            </a:pPr>
            <a:r>
              <a:rPr lang="en-US" sz="72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ĐẠO ĐỨC</a:t>
            </a:r>
            <a:endParaRPr lang="vi-VN" sz="72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srcRect l="21889" t="29166" r="20718" b="31250"/>
          <a:stretch/>
        </p:blipFill>
        <p:spPr>
          <a:xfrm>
            <a:off x="1356519" y="1981200"/>
            <a:ext cx="13335000" cy="5867400"/>
          </a:xfrm>
          <a:prstGeom prst="rect">
            <a:avLst/>
          </a:prstGeom>
        </p:spPr>
      </p:pic>
    </p:spTree>
    <p:custDataLst>
      <p:tags r:id="rId1"/>
    </p:custDataLst>
    <p:extLst>
      <p:ext uri="{BB962C8B-B14F-4D97-AF65-F5344CB8AC3E}">
        <p14:creationId xmlns:p14="http://schemas.microsoft.com/office/powerpoint/2010/main" val="429476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958163" y="1476775"/>
            <a:ext cx="8557419"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dirty="0">
                <a:solidFill>
                  <a:srgbClr val="FF0000"/>
                </a:solidFill>
                <a:latin typeface="Times New Roman" pitchFamily="18" charset="0"/>
                <a:cs typeface="Times New Roman" pitchFamily="18" charset="0"/>
              </a:rPr>
              <a:t>1. </a:t>
            </a:r>
            <a:r>
              <a:rPr lang="nl-NL" sz="3600" b="1" u="sng" dirty="0">
                <a:solidFill>
                  <a:srgbClr val="FF0000"/>
                </a:solidFill>
                <a:latin typeface="Times New Roman" pitchFamily="18" charset="0"/>
                <a:cs typeface="Times New Roman" pitchFamily="18" charset="0"/>
              </a:rPr>
              <a:t>Bày tỏ </a:t>
            </a:r>
            <a:r>
              <a:rPr lang="nl-NL" sz="3600" b="1" u="sng">
                <a:solidFill>
                  <a:srgbClr val="FF0000"/>
                </a:solidFill>
                <a:latin typeface="Times New Roman" pitchFamily="18" charset="0"/>
                <a:cs typeface="Times New Roman" pitchFamily="18" charset="0"/>
              </a:rPr>
              <a:t>ý kiến</a:t>
            </a:r>
            <a:endParaRPr lang="en-US" sz="3600" b="1" u="sng" dirty="0">
              <a:solidFill>
                <a:srgbClr val="FF0000"/>
              </a:solidFill>
              <a:latin typeface="Times New Roman" pitchFamily="18" charset="0"/>
              <a:cs typeface="Times New Roman" pitchFamily="18" charset="0"/>
            </a:endParaRPr>
          </a:p>
        </p:txBody>
      </p:sp>
      <p:sp>
        <p:nvSpPr>
          <p:cNvPr id="17" name="Rectangle 16"/>
          <p:cNvSpPr/>
          <p:nvPr/>
        </p:nvSpPr>
        <p:spPr>
          <a:xfrm>
            <a:off x="690284" y="3662683"/>
            <a:ext cx="14782800" cy="646331"/>
          </a:xfrm>
          <a:prstGeom prst="rect">
            <a:avLst/>
          </a:prstGeom>
        </p:spPr>
        <p:txBody>
          <a:bodyPr wrap="square">
            <a:spAutoFit/>
          </a:bodyPr>
          <a:lstStyle/>
          <a:p>
            <a:pPr algn="just"/>
            <a:r>
              <a:rPr lang="nl-NL" sz="3600" b="1" dirty="0">
                <a:solidFill>
                  <a:srgbClr val="0000FF"/>
                </a:solidFill>
                <a:latin typeface="Times New Roman" pitchFamily="18" charset="0"/>
                <a:cs typeface="Times New Roman" pitchFamily="18" charset="0"/>
              </a:rPr>
              <a:t>  a. Im lặng, không cãi nhau, tạm dừng cuộc tranh cãi.</a:t>
            </a:r>
            <a:endParaRPr lang="en-US" sz="3600" dirty="0">
              <a:solidFill>
                <a:srgbClr val="0000FF"/>
              </a:solidFill>
            </a:endParaRPr>
          </a:p>
        </p:txBody>
      </p:sp>
      <p:sp>
        <p:nvSpPr>
          <p:cNvPr id="13" name="Rectangle 12"/>
          <p:cNvSpPr/>
          <p:nvPr/>
        </p:nvSpPr>
        <p:spPr>
          <a:xfrm>
            <a:off x="975519" y="2410437"/>
            <a:ext cx="14782800" cy="1200329"/>
          </a:xfrm>
          <a:prstGeom prst="rect">
            <a:avLst/>
          </a:prstGeom>
        </p:spPr>
        <p:txBody>
          <a:bodyPr wrap="square">
            <a:spAutoFit/>
          </a:bodyPr>
          <a:lstStyle/>
          <a:p>
            <a:pPr algn="just"/>
            <a:r>
              <a:rPr lang="nl-NL" sz="3600" b="1" dirty="0">
                <a:solidFill>
                  <a:srgbClr val="0000FF"/>
                </a:solidFill>
                <a:latin typeface="Times New Roman" pitchFamily="18" charset="0"/>
                <a:cs typeface="Times New Roman" pitchFamily="18" charset="0"/>
              </a:rPr>
              <a:t>Em đồng tình hay không đồng tình với cách xử lí bất hòa nào dưới đây? Vì sao?</a:t>
            </a:r>
            <a:endParaRPr lang="en-US" sz="3600" dirty="0">
              <a:solidFill>
                <a:srgbClr val="0000FF"/>
              </a:solidFill>
            </a:endParaRPr>
          </a:p>
        </p:txBody>
      </p:sp>
      <p:sp>
        <p:nvSpPr>
          <p:cNvPr id="14" name="Rectangle 13"/>
          <p:cNvSpPr/>
          <p:nvPr/>
        </p:nvSpPr>
        <p:spPr>
          <a:xfrm>
            <a:off x="809092" y="4372848"/>
            <a:ext cx="14663992" cy="1200329"/>
          </a:xfrm>
          <a:prstGeom prst="rect">
            <a:avLst/>
          </a:prstGeom>
        </p:spPr>
        <p:txBody>
          <a:bodyPr wrap="square">
            <a:spAutoFit/>
          </a:bodyPr>
          <a:lstStyle/>
          <a:p>
            <a:pPr algn="just"/>
            <a:r>
              <a:rPr lang="nl-NL" sz="3600" b="1" dirty="0">
                <a:solidFill>
                  <a:srgbClr val="0000FF"/>
                </a:solidFill>
                <a:latin typeface="Times New Roman" pitchFamily="18" charset="0"/>
                <a:cs typeface="Times New Roman" pitchFamily="18" charset="0"/>
              </a:rPr>
              <a:t> b. Bình tĩnh, làm rõ nguyên nhân bất hòa để hiểu nhau, cảm thông và bỏ qua cho nhau. </a:t>
            </a:r>
            <a:endParaRPr lang="en-US" sz="3600" dirty="0">
              <a:solidFill>
                <a:srgbClr val="0000FF"/>
              </a:solidFill>
            </a:endParaRPr>
          </a:p>
        </p:txBody>
      </p:sp>
      <p:sp>
        <p:nvSpPr>
          <p:cNvPr id="15" name="Rectangle 14"/>
          <p:cNvSpPr/>
          <p:nvPr/>
        </p:nvSpPr>
        <p:spPr>
          <a:xfrm>
            <a:off x="781500" y="5637011"/>
            <a:ext cx="14663992" cy="646331"/>
          </a:xfrm>
          <a:prstGeom prst="rect">
            <a:avLst/>
          </a:prstGeom>
        </p:spPr>
        <p:txBody>
          <a:bodyPr wrap="square">
            <a:spAutoFit/>
          </a:bodyPr>
          <a:lstStyle/>
          <a:p>
            <a:pPr algn="just"/>
            <a:r>
              <a:rPr lang="nl-NL" sz="3600" b="1" dirty="0">
                <a:solidFill>
                  <a:srgbClr val="0000FF"/>
                </a:solidFill>
                <a:latin typeface="Times New Roman" pitchFamily="18" charset="0"/>
                <a:cs typeface="Times New Roman" pitchFamily="18" charset="0"/>
              </a:rPr>
              <a:t> c. Tìm đến thầy cô, cha mẹ và người lớn nhờ giải quyết. </a:t>
            </a:r>
            <a:endParaRPr lang="en-US" sz="3600" dirty="0">
              <a:solidFill>
                <a:srgbClr val="0000FF"/>
              </a:solidFill>
            </a:endParaRPr>
          </a:p>
        </p:txBody>
      </p:sp>
      <p:sp>
        <p:nvSpPr>
          <p:cNvPr id="18" name="Rectangle 17"/>
          <p:cNvSpPr/>
          <p:nvPr/>
        </p:nvSpPr>
        <p:spPr>
          <a:xfrm>
            <a:off x="781500" y="6355181"/>
            <a:ext cx="14663992" cy="646331"/>
          </a:xfrm>
          <a:prstGeom prst="rect">
            <a:avLst/>
          </a:prstGeom>
        </p:spPr>
        <p:txBody>
          <a:bodyPr wrap="square">
            <a:spAutoFit/>
          </a:bodyPr>
          <a:lstStyle/>
          <a:p>
            <a:pPr algn="just"/>
            <a:r>
              <a:rPr lang="nl-NL" sz="3600" b="1" dirty="0">
                <a:solidFill>
                  <a:srgbClr val="0000FF"/>
                </a:solidFill>
                <a:latin typeface="Times New Roman" pitchFamily="18" charset="0"/>
                <a:cs typeface="Times New Roman" pitchFamily="18" charset="0"/>
              </a:rPr>
              <a:t> d. Tranh luận đến cùng cho ra lẽ. </a:t>
            </a:r>
            <a:endParaRPr lang="en-US" sz="3600" dirty="0">
              <a:solidFill>
                <a:srgbClr val="0000FF"/>
              </a:solidFill>
            </a:endParaRPr>
          </a:p>
        </p:txBody>
      </p:sp>
      <p:sp>
        <p:nvSpPr>
          <p:cNvPr id="19" name="Rectangle 18"/>
          <p:cNvSpPr/>
          <p:nvPr/>
        </p:nvSpPr>
        <p:spPr>
          <a:xfrm>
            <a:off x="763716" y="7108520"/>
            <a:ext cx="14663992" cy="646331"/>
          </a:xfrm>
          <a:prstGeom prst="rect">
            <a:avLst/>
          </a:prstGeom>
        </p:spPr>
        <p:txBody>
          <a:bodyPr wrap="square">
            <a:spAutoFit/>
          </a:bodyPr>
          <a:lstStyle/>
          <a:p>
            <a:pPr algn="just"/>
            <a:r>
              <a:rPr lang="nl-NL" sz="3600" b="1" dirty="0">
                <a:solidFill>
                  <a:srgbClr val="0000FF"/>
                </a:solidFill>
                <a:latin typeface="Times New Roman" pitchFamily="18" charset="0"/>
                <a:cs typeface="Times New Roman" pitchFamily="18" charset="0"/>
              </a:rPr>
              <a:t> e. Bảo vệ ý kiến của mình bằng mọi cách khi đã bất hòa. </a:t>
            </a:r>
            <a:endParaRPr lang="en-US" sz="3600" dirty="0">
              <a:solidFill>
                <a:srgbClr val="0000FF"/>
              </a:solidFill>
            </a:endParaRPr>
          </a:p>
        </p:txBody>
      </p:sp>
    </p:spTree>
    <p:custDataLst>
      <p:tags r:id="rId1"/>
    </p:custDataLst>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7" grpId="0"/>
      <p:bldP spid="13" grpId="0"/>
      <p:bldP spid="14" grpId="0"/>
      <p:bldP spid="15"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56139" y="2514600"/>
            <a:ext cx="14782800" cy="1200329"/>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  </a:t>
            </a:r>
            <a:r>
              <a:rPr lang="nl-NL" sz="3600" b="1" dirty="0">
                <a:solidFill>
                  <a:srgbClr val="0000FF"/>
                </a:solidFill>
                <a:latin typeface="Times New Roman" pitchFamily="18" charset="0"/>
                <a:cs typeface="Times New Roman" pitchFamily="18" charset="0"/>
              </a:rPr>
              <a:t>b. Em đồng tình với cách xử lí đó vì khi có mâu thuẫn trước hết nên bình tĩnh và khi đã hiểu thì nên cảm thông và bỏ qua cho nhau.</a:t>
            </a:r>
            <a:endParaRPr lang="en-US" sz="3600" dirty="0">
              <a:solidFill>
                <a:srgbClr val="0000FF"/>
              </a:solidFill>
            </a:endParaRPr>
          </a:p>
        </p:txBody>
      </p:sp>
      <p:sp>
        <p:nvSpPr>
          <p:cNvPr id="14" name="Rectangle 13"/>
          <p:cNvSpPr/>
          <p:nvPr/>
        </p:nvSpPr>
        <p:spPr>
          <a:xfrm>
            <a:off x="857046" y="1030127"/>
            <a:ext cx="14663992" cy="1200329"/>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 </a:t>
            </a:r>
            <a:r>
              <a:rPr lang="nl-NL" sz="3600" b="1" dirty="0">
                <a:solidFill>
                  <a:srgbClr val="0000FF"/>
                </a:solidFill>
                <a:latin typeface="Times New Roman" pitchFamily="18" charset="0"/>
                <a:cs typeface="Times New Roman" pitchFamily="18" charset="0"/>
              </a:rPr>
              <a:t>a. Em không đồng tình với cách xử lí đó vì khi xảy ra bất đồng nên giải quyết luôn, tránh kéo dài, gây hiểu lầm nhau. </a:t>
            </a:r>
            <a:endParaRPr lang="en-US" sz="3600" dirty="0">
              <a:solidFill>
                <a:srgbClr val="0000FF"/>
              </a:solidFill>
            </a:endParaRPr>
          </a:p>
        </p:txBody>
      </p:sp>
      <p:sp>
        <p:nvSpPr>
          <p:cNvPr id="2" name="Rectangle 1">
            <a:extLst>
              <a:ext uri="{FF2B5EF4-FFF2-40B4-BE49-F238E27FC236}">
                <a16:creationId xmlns:a16="http://schemas.microsoft.com/office/drawing/2014/main" id="{D1CBF4D1-2053-0BF8-B186-5DE5BFAD0E43}"/>
              </a:ext>
            </a:extLst>
          </p:cNvPr>
          <p:cNvSpPr/>
          <p:nvPr/>
        </p:nvSpPr>
        <p:spPr>
          <a:xfrm>
            <a:off x="878063" y="3886200"/>
            <a:ext cx="14663992" cy="1200329"/>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 </a:t>
            </a:r>
            <a:r>
              <a:rPr lang="nl-NL" sz="3600" b="1" dirty="0">
                <a:solidFill>
                  <a:srgbClr val="0000FF"/>
                </a:solidFill>
                <a:latin typeface="Times New Roman" pitchFamily="18" charset="0"/>
                <a:cs typeface="Times New Roman" pitchFamily="18" charset="0"/>
              </a:rPr>
              <a:t>c. Em đồng tình với cách xử lí đó vì khi chưa biết cách giải quyết thì nên hỏi ý kiến người lớn.</a:t>
            </a:r>
            <a:endParaRPr lang="en-US" sz="3600" dirty="0">
              <a:solidFill>
                <a:srgbClr val="0000FF"/>
              </a:solidFill>
            </a:endParaRPr>
          </a:p>
        </p:txBody>
      </p:sp>
      <p:sp>
        <p:nvSpPr>
          <p:cNvPr id="3" name="Rectangle 2">
            <a:extLst>
              <a:ext uri="{FF2B5EF4-FFF2-40B4-BE49-F238E27FC236}">
                <a16:creationId xmlns:a16="http://schemas.microsoft.com/office/drawing/2014/main" id="{F8178A00-D1E8-B44E-9815-F3CCE199D859}"/>
              </a:ext>
            </a:extLst>
          </p:cNvPr>
          <p:cNvSpPr/>
          <p:nvPr/>
        </p:nvSpPr>
        <p:spPr>
          <a:xfrm>
            <a:off x="899318" y="5107316"/>
            <a:ext cx="14528389" cy="1200329"/>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 </a:t>
            </a:r>
            <a:r>
              <a:rPr lang="nl-NL" sz="3600" b="1" dirty="0">
                <a:solidFill>
                  <a:srgbClr val="0000FF"/>
                </a:solidFill>
                <a:latin typeface="Times New Roman" pitchFamily="18" charset="0"/>
                <a:cs typeface="Times New Roman" pitchFamily="18" charset="0"/>
              </a:rPr>
              <a:t>d. Em không đồng tình với cách xử lí đó vì khi vì sẽ gây nghiêm trọng vấn đề hơn. </a:t>
            </a:r>
            <a:endParaRPr lang="en-US" sz="3600" dirty="0">
              <a:solidFill>
                <a:srgbClr val="0000FF"/>
              </a:solidFill>
            </a:endParaRPr>
          </a:p>
        </p:txBody>
      </p:sp>
      <p:sp>
        <p:nvSpPr>
          <p:cNvPr id="4" name="Rectangle 3">
            <a:extLst>
              <a:ext uri="{FF2B5EF4-FFF2-40B4-BE49-F238E27FC236}">
                <a16:creationId xmlns:a16="http://schemas.microsoft.com/office/drawing/2014/main" id="{0865B5A2-C53D-3B69-A71D-A845C1D56FCC}"/>
              </a:ext>
            </a:extLst>
          </p:cNvPr>
          <p:cNvSpPr/>
          <p:nvPr/>
        </p:nvSpPr>
        <p:spPr>
          <a:xfrm>
            <a:off x="889120" y="6477000"/>
            <a:ext cx="14618816" cy="1200329"/>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 </a:t>
            </a:r>
            <a:r>
              <a:rPr lang="nl-NL" sz="3600" b="1" dirty="0">
                <a:solidFill>
                  <a:srgbClr val="0000FF"/>
                </a:solidFill>
                <a:latin typeface="Times New Roman" pitchFamily="18" charset="0"/>
                <a:cs typeface="Times New Roman" pitchFamily="18" charset="0"/>
              </a:rPr>
              <a:t>e. Em không đồng tình với cách xử lí đó vì khi vì kể cả trong mâu thuẫn vẫn nên lắng nghe ý kiến của mọi người.</a:t>
            </a:r>
            <a:endParaRPr lang="en-US" sz="3600" dirty="0">
              <a:solidFill>
                <a:srgbClr val="0000FF"/>
              </a:solidFill>
            </a:endParaRPr>
          </a:p>
        </p:txBody>
      </p:sp>
    </p:spTree>
    <p:custDataLst>
      <p:tags r:id="rId1"/>
    </p:custDataLst>
    <p:extLst>
      <p:ext uri="{BB962C8B-B14F-4D97-AF65-F5344CB8AC3E}">
        <p14:creationId xmlns:p14="http://schemas.microsoft.com/office/powerpoint/2010/main" val="291262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4" grpId="0"/>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1432719" y="1686719"/>
            <a:ext cx="855741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a:solidFill>
                  <a:srgbClr val="FF0000"/>
                </a:solidFill>
                <a:latin typeface="Times New Roman" pitchFamily="18" charset="0"/>
                <a:cs typeface="Times New Roman" pitchFamily="18" charset="0"/>
              </a:rPr>
              <a:t>2. </a:t>
            </a:r>
            <a:r>
              <a:rPr lang="nl-NL" sz="3200" b="1" u="sng" dirty="0">
                <a:solidFill>
                  <a:srgbClr val="FF0000"/>
                </a:solidFill>
                <a:latin typeface="Times New Roman" pitchFamily="18" charset="0"/>
                <a:cs typeface="Times New Roman" pitchFamily="18" charset="0"/>
              </a:rPr>
              <a:t>Xử lí tình huống.</a:t>
            </a:r>
            <a:endParaRPr lang="en-US" sz="3200" b="1" u="sng" dirty="0">
              <a:solidFill>
                <a:srgbClr val="FF0000"/>
              </a:solidFill>
              <a:latin typeface="Times New Roman" pitchFamily="18" charset="0"/>
              <a:cs typeface="Times New Roman" pitchFamily="18" charset="0"/>
            </a:endParaRPr>
          </a:p>
        </p:txBody>
      </p:sp>
      <p:sp>
        <p:nvSpPr>
          <p:cNvPr id="15" name="Rectangle 14"/>
          <p:cNvSpPr/>
          <p:nvPr/>
        </p:nvSpPr>
        <p:spPr>
          <a:xfrm>
            <a:off x="929091" y="3292517"/>
            <a:ext cx="7353300" cy="3416320"/>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 </a:t>
            </a:r>
            <a:r>
              <a:rPr lang="nl-NL" sz="3600" b="1" dirty="0">
                <a:solidFill>
                  <a:srgbClr val="0000FF"/>
                </a:solidFill>
                <a:latin typeface="Times New Roman" pitchFamily="18" charset="0"/>
                <a:cs typeface="Times New Roman" pitchFamily="18" charset="0"/>
              </a:rPr>
              <a:t>Tuấn là nhóm trưởng nên bạn ấy luôn cho rằng mình là người giỏi nhất. Những ý kiến đưa ra trong các cuộc thảo luận nhóm khác với ý kiến của Tuấn đều bị bạn ấy bác bỏ khiến các bạn rất bực.</a:t>
            </a:r>
            <a:endParaRPr lang="en-US" sz="3600" dirty="0">
              <a:solidFill>
                <a:srgbClr val="0000FF"/>
              </a:solidFill>
            </a:endParaRPr>
          </a:p>
        </p:txBody>
      </p:sp>
      <p:pic>
        <p:nvPicPr>
          <p:cNvPr id="7" name="Picture 6"/>
          <p:cNvPicPr>
            <a:picLocks noChangeAspect="1"/>
          </p:cNvPicPr>
          <p:nvPr/>
        </p:nvPicPr>
        <p:blipFill rotWithShape="1">
          <a:blip r:embed="rId3"/>
          <a:srcRect l="49414" t="30209" r="37702" b="53125"/>
          <a:stretch/>
        </p:blipFill>
        <p:spPr>
          <a:xfrm>
            <a:off x="8443119" y="1790892"/>
            <a:ext cx="7239000" cy="6670728"/>
          </a:xfrm>
          <a:prstGeom prst="rect">
            <a:avLst/>
          </a:prstGeom>
        </p:spPr>
      </p:pic>
      <p:sp>
        <p:nvSpPr>
          <p:cNvPr id="9" name="TextBox 8"/>
          <p:cNvSpPr txBox="1"/>
          <p:nvPr/>
        </p:nvSpPr>
        <p:spPr>
          <a:xfrm>
            <a:off x="10119519" y="2539032"/>
            <a:ext cx="2438400" cy="461665"/>
          </a:xfrm>
          <a:prstGeom prst="rect">
            <a:avLst/>
          </a:prstGeom>
          <a:solidFill>
            <a:schemeClr val="bg1"/>
          </a:solidFill>
        </p:spPr>
        <p:txBody>
          <a:bodyPr wrap="square" rtlCol="0">
            <a:spAutoFit/>
          </a:bodyPr>
          <a:lstStyle/>
          <a:p>
            <a:r>
              <a:rPr lang="en-US" sz="2400" b="1" dirty="0" err="1">
                <a:solidFill>
                  <a:schemeClr val="accent5"/>
                </a:solidFill>
              </a:rPr>
              <a:t>Tớ</a:t>
            </a:r>
            <a:r>
              <a:rPr lang="en-US" sz="2400" b="1" dirty="0">
                <a:solidFill>
                  <a:schemeClr val="accent5"/>
                </a:solidFill>
              </a:rPr>
              <a:t> </a:t>
            </a:r>
            <a:r>
              <a:rPr lang="en-US" sz="2400" b="1" dirty="0" err="1">
                <a:solidFill>
                  <a:schemeClr val="accent5"/>
                </a:solidFill>
              </a:rPr>
              <a:t>không</a:t>
            </a:r>
            <a:r>
              <a:rPr lang="en-US" sz="2400" b="1" dirty="0">
                <a:solidFill>
                  <a:schemeClr val="accent5"/>
                </a:solidFill>
              </a:rPr>
              <a:t> </a:t>
            </a:r>
            <a:r>
              <a:rPr lang="en-US" sz="2400" b="1" dirty="0" err="1">
                <a:solidFill>
                  <a:schemeClr val="accent5"/>
                </a:solidFill>
              </a:rPr>
              <a:t>đồng</a:t>
            </a:r>
            <a:r>
              <a:rPr lang="en-US" sz="2400" b="1" dirty="0">
                <a:solidFill>
                  <a:schemeClr val="accent5"/>
                </a:solidFill>
              </a:rPr>
              <a:t> ý!</a:t>
            </a:r>
          </a:p>
        </p:txBody>
      </p:sp>
      <p:sp>
        <p:nvSpPr>
          <p:cNvPr id="10" name="Rounded Rectangle 9"/>
          <p:cNvSpPr/>
          <p:nvPr/>
        </p:nvSpPr>
        <p:spPr>
          <a:xfrm>
            <a:off x="1446408" y="2567929"/>
            <a:ext cx="2971800" cy="504358"/>
          </a:xfrm>
          <a:prstGeom prst="roundRect">
            <a:avLst/>
          </a:prstGeom>
          <a:solidFill>
            <a:srgbClr val="FFCC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Tình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huống</a:t>
            </a:r>
            <a:r>
              <a:rPr lang="en-US" sz="3600" b="1" dirty="0">
                <a:solidFill>
                  <a:schemeClr val="tx1"/>
                </a:solidFill>
                <a:latin typeface="Times New Roman" panose="02020603050405020304" pitchFamily="18" charset="0"/>
                <a:cs typeface="Times New Roman" panose="02020603050405020304" pitchFamily="18" charset="0"/>
              </a:rPr>
              <a:t> 1</a:t>
            </a:r>
          </a:p>
        </p:txBody>
      </p:sp>
      <p:sp>
        <p:nvSpPr>
          <p:cNvPr id="21" name="Rectangle 20"/>
          <p:cNvSpPr/>
          <p:nvPr/>
        </p:nvSpPr>
        <p:spPr>
          <a:xfrm>
            <a:off x="929091" y="6929067"/>
            <a:ext cx="7353300" cy="1200329"/>
          </a:xfrm>
          <a:prstGeom prst="rect">
            <a:avLst/>
          </a:prstGeom>
        </p:spPr>
        <p:txBody>
          <a:bodyPr wrap="square">
            <a:spAutoFit/>
          </a:bodyPr>
          <a:lstStyle/>
          <a:p>
            <a:pPr algn="just"/>
            <a:r>
              <a:rPr lang="nl-NL" sz="3600" b="1" i="1" dirty="0">
                <a:solidFill>
                  <a:srgbClr val="FF0000"/>
                </a:solidFill>
                <a:latin typeface="Times New Roman" pitchFamily="18" charset="0"/>
                <a:cs typeface="Times New Roman" pitchFamily="18" charset="0"/>
              </a:rPr>
              <a:t>   Nếu là thành viên của nhóm, em sẽ làm gì?</a:t>
            </a:r>
            <a:endParaRPr lang="en-US" sz="3600" i="1" dirty="0">
              <a:solidFill>
                <a:srgbClr val="FF0000"/>
              </a:solidFill>
            </a:endParaRPr>
          </a:p>
        </p:txBody>
      </p:sp>
    </p:spTree>
    <p:custDataLst>
      <p:tags r:id="rId1"/>
    </p:custDataLst>
    <p:extLst>
      <p:ext uri="{BB962C8B-B14F-4D97-AF65-F5344CB8AC3E}">
        <p14:creationId xmlns:p14="http://schemas.microsoft.com/office/powerpoint/2010/main" val="80492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5" grpId="0"/>
      <p:bldP spid="10" grpId="0" animBg="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1432719" y="1668915"/>
            <a:ext cx="855741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a:solidFill>
                  <a:srgbClr val="FF0000"/>
                </a:solidFill>
                <a:latin typeface="Times New Roman" pitchFamily="18" charset="0"/>
                <a:cs typeface="Times New Roman" pitchFamily="18" charset="0"/>
              </a:rPr>
              <a:t>2. </a:t>
            </a:r>
            <a:r>
              <a:rPr lang="nl-NL" sz="3200" b="1" u="sng" dirty="0">
                <a:solidFill>
                  <a:srgbClr val="FF0000"/>
                </a:solidFill>
                <a:latin typeface="Times New Roman" pitchFamily="18" charset="0"/>
                <a:cs typeface="Times New Roman" pitchFamily="18" charset="0"/>
              </a:rPr>
              <a:t>Xử lí tình huống.</a:t>
            </a:r>
            <a:endParaRPr lang="en-US" sz="3200" b="1" u="sng" dirty="0">
              <a:solidFill>
                <a:srgbClr val="FF0000"/>
              </a:solidFill>
              <a:latin typeface="Times New Roman" pitchFamily="18" charset="0"/>
              <a:cs typeface="Times New Roman" pitchFamily="18" charset="0"/>
            </a:endParaRPr>
          </a:p>
        </p:txBody>
      </p:sp>
      <p:pic>
        <p:nvPicPr>
          <p:cNvPr id="7" name="Picture 6"/>
          <p:cNvPicPr>
            <a:picLocks noChangeAspect="1"/>
          </p:cNvPicPr>
          <p:nvPr/>
        </p:nvPicPr>
        <p:blipFill rotWithShape="1">
          <a:blip r:embed="rId3"/>
          <a:srcRect l="49414" t="30209" r="37702" b="53125"/>
          <a:stretch/>
        </p:blipFill>
        <p:spPr>
          <a:xfrm>
            <a:off x="8443119" y="1787472"/>
            <a:ext cx="7239000" cy="6670728"/>
          </a:xfrm>
          <a:prstGeom prst="rect">
            <a:avLst/>
          </a:prstGeom>
        </p:spPr>
      </p:pic>
      <p:sp>
        <p:nvSpPr>
          <p:cNvPr id="9" name="TextBox 8"/>
          <p:cNvSpPr txBox="1"/>
          <p:nvPr/>
        </p:nvSpPr>
        <p:spPr>
          <a:xfrm>
            <a:off x="10119519" y="2539032"/>
            <a:ext cx="2438400" cy="461665"/>
          </a:xfrm>
          <a:prstGeom prst="rect">
            <a:avLst/>
          </a:prstGeom>
          <a:solidFill>
            <a:schemeClr val="bg1"/>
          </a:solidFill>
        </p:spPr>
        <p:txBody>
          <a:bodyPr wrap="square" rtlCol="0">
            <a:spAutoFit/>
          </a:bodyPr>
          <a:lstStyle/>
          <a:p>
            <a:r>
              <a:rPr lang="en-US" sz="2400" b="1" dirty="0" err="1">
                <a:solidFill>
                  <a:schemeClr val="accent5"/>
                </a:solidFill>
              </a:rPr>
              <a:t>Tớ</a:t>
            </a:r>
            <a:r>
              <a:rPr lang="en-US" sz="2400" b="1" dirty="0">
                <a:solidFill>
                  <a:schemeClr val="accent5"/>
                </a:solidFill>
              </a:rPr>
              <a:t> </a:t>
            </a:r>
            <a:r>
              <a:rPr lang="en-US" sz="2400" b="1" dirty="0" err="1">
                <a:solidFill>
                  <a:schemeClr val="accent5"/>
                </a:solidFill>
              </a:rPr>
              <a:t>không</a:t>
            </a:r>
            <a:r>
              <a:rPr lang="en-US" sz="2400" b="1" dirty="0">
                <a:solidFill>
                  <a:schemeClr val="accent5"/>
                </a:solidFill>
              </a:rPr>
              <a:t> </a:t>
            </a:r>
            <a:r>
              <a:rPr lang="en-US" sz="2400" b="1" dirty="0" err="1">
                <a:solidFill>
                  <a:schemeClr val="accent5"/>
                </a:solidFill>
              </a:rPr>
              <a:t>đồng</a:t>
            </a:r>
            <a:r>
              <a:rPr lang="en-US" sz="2400" b="1" dirty="0">
                <a:solidFill>
                  <a:schemeClr val="accent5"/>
                </a:solidFill>
              </a:rPr>
              <a:t> ý!</a:t>
            </a:r>
          </a:p>
        </p:txBody>
      </p:sp>
      <p:sp>
        <p:nvSpPr>
          <p:cNvPr id="10" name="Rounded Rectangle 9"/>
          <p:cNvSpPr/>
          <p:nvPr/>
        </p:nvSpPr>
        <p:spPr>
          <a:xfrm>
            <a:off x="1583226" y="2950601"/>
            <a:ext cx="2971800" cy="504358"/>
          </a:xfrm>
          <a:prstGeom prst="roundRect">
            <a:avLst/>
          </a:prstGeom>
          <a:solidFill>
            <a:srgbClr val="FFCC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Tình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huống</a:t>
            </a:r>
            <a:r>
              <a:rPr lang="en-US" sz="3600" b="1" dirty="0">
                <a:solidFill>
                  <a:schemeClr val="tx1"/>
                </a:solidFill>
                <a:latin typeface="Times New Roman" panose="02020603050405020304" pitchFamily="18" charset="0"/>
                <a:cs typeface="Times New Roman" panose="02020603050405020304" pitchFamily="18" charset="0"/>
              </a:rPr>
              <a:t> 1</a:t>
            </a:r>
          </a:p>
        </p:txBody>
      </p:sp>
      <p:sp>
        <p:nvSpPr>
          <p:cNvPr id="20" name="Rectangle 19"/>
          <p:cNvSpPr/>
          <p:nvPr/>
        </p:nvSpPr>
        <p:spPr>
          <a:xfrm>
            <a:off x="878376" y="3951163"/>
            <a:ext cx="7353300" cy="2862322"/>
          </a:xfrm>
          <a:prstGeom prst="rect">
            <a:avLst/>
          </a:prstGeom>
        </p:spPr>
        <p:txBody>
          <a:bodyPr wrap="square">
            <a:spAutoFit/>
          </a:bodyPr>
          <a:lstStyle/>
          <a:p>
            <a:pPr algn="just"/>
            <a:r>
              <a:rPr lang="nl-NL" sz="3600" b="1" i="1" dirty="0">
                <a:solidFill>
                  <a:srgbClr val="0000FF"/>
                </a:solidFill>
                <a:latin typeface="Times New Roman" pitchFamily="18" charset="0"/>
                <a:cs typeface="Times New Roman" pitchFamily="18" charset="0"/>
              </a:rPr>
              <a:t>     Nếu là thành viên của nhóm, em sẽ thẳng thắn nói với Tuấn rằng đây là cuộc thảo luận nhóm, bạn nên tôn trọng và lắng nghe mọi ý kiến của các thành viên khác.</a:t>
            </a:r>
            <a:endParaRPr lang="en-US" sz="3600" i="1" dirty="0">
              <a:solidFill>
                <a:srgbClr val="0000FF"/>
              </a:solidFill>
            </a:endParaRPr>
          </a:p>
        </p:txBody>
      </p:sp>
    </p:spTree>
    <p:custDataLst>
      <p:tags r:id="rId1"/>
    </p:custDataLst>
    <p:extLst>
      <p:ext uri="{BB962C8B-B14F-4D97-AF65-F5344CB8AC3E}">
        <p14:creationId xmlns:p14="http://schemas.microsoft.com/office/powerpoint/2010/main" val="350912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0"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1432719" y="1775520"/>
            <a:ext cx="855741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a:solidFill>
                  <a:srgbClr val="FF0000"/>
                </a:solidFill>
                <a:latin typeface="Times New Roman" pitchFamily="18" charset="0"/>
                <a:cs typeface="Times New Roman" pitchFamily="18" charset="0"/>
              </a:rPr>
              <a:t>2. </a:t>
            </a:r>
            <a:r>
              <a:rPr lang="nl-NL" sz="3200" b="1" u="sng" dirty="0">
                <a:solidFill>
                  <a:srgbClr val="FF0000"/>
                </a:solidFill>
                <a:latin typeface="Times New Roman" pitchFamily="18" charset="0"/>
                <a:cs typeface="Times New Roman" pitchFamily="18" charset="0"/>
              </a:rPr>
              <a:t>Xử lí tình huống.</a:t>
            </a:r>
            <a:endParaRPr lang="en-US" sz="3200" b="1" u="sng" dirty="0">
              <a:solidFill>
                <a:srgbClr val="FF0000"/>
              </a:solidFill>
              <a:latin typeface="Times New Roman" pitchFamily="18" charset="0"/>
              <a:cs typeface="Times New Roman" pitchFamily="18" charset="0"/>
            </a:endParaRPr>
          </a:p>
        </p:txBody>
      </p:sp>
      <p:sp>
        <p:nvSpPr>
          <p:cNvPr id="15" name="Rectangle 14"/>
          <p:cNvSpPr/>
          <p:nvPr/>
        </p:nvSpPr>
        <p:spPr>
          <a:xfrm>
            <a:off x="975519" y="4038600"/>
            <a:ext cx="7353300" cy="2308324"/>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 </a:t>
            </a:r>
            <a:r>
              <a:rPr lang="nl-NL" sz="3600" b="1" dirty="0">
                <a:solidFill>
                  <a:srgbClr val="0000FF"/>
                </a:solidFill>
                <a:latin typeface="Times New Roman" pitchFamily="18" charset="0"/>
                <a:cs typeface="Times New Roman" pitchFamily="18" charset="0"/>
              </a:rPr>
              <a:t>Hoàng và Trang nói chuyện, đùa giỡn trong giờ học. Linh nhắc nhở, không những hai bạn không nghe mà còn giận linh.</a:t>
            </a:r>
            <a:endParaRPr lang="en-US" sz="3600" dirty="0">
              <a:solidFill>
                <a:srgbClr val="0000FF"/>
              </a:solidFill>
            </a:endParaRPr>
          </a:p>
        </p:txBody>
      </p:sp>
      <p:sp>
        <p:nvSpPr>
          <p:cNvPr id="10" name="Rounded Rectangle 9"/>
          <p:cNvSpPr/>
          <p:nvPr/>
        </p:nvSpPr>
        <p:spPr>
          <a:xfrm>
            <a:off x="1432719" y="3063030"/>
            <a:ext cx="2971800" cy="504358"/>
          </a:xfrm>
          <a:prstGeom prst="roundRect">
            <a:avLst/>
          </a:prstGeom>
          <a:solidFill>
            <a:srgbClr val="FFCC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Tình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huống</a:t>
            </a:r>
            <a:r>
              <a:rPr lang="en-US" sz="3600" b="1" dirty="0">
                <a:solidFill>
                  <a:schemeClr val="tx1"/>
                </a:solidFill>
                <a:latin typeface="Times New Roman" panose="02020603050405020304" pitchFamily="18" charset="0"/>
                <a:cs typeface="Times New Roman" panose="02020603050405020304" pitchFamily="18" charset="0"/>
              </a:rPr>
              <a:t> 2</a:t>
            </a:r>
          </a:p>
        </p:txBody>
      </p:sp>
      <p:pic>
        <p:nvPicPr>
          <p:cNvPr id="11" name="Picture 10"/>
          <p:cNvPicPr>
            <a:picLocks noChangeAspect="1"/>
          </p:cNvPicPr>
          <p:nvPr/>
        </p:nvPicPr>
        <p:blipFill rotWithShape="1">
          <a:blip r:embed="rId3"/>
          <a:srcRect l="49442" t="50037" r="37987" b="34139"/>
          <a:stretch/>
        </p:blipFill>
        <p:spPr>
          <a:xfrm>
            <a:off x="8737875" y="2413054"/>
            <a:ext cx="6715644" cy="5968946"/>
          </a:xfrm>
          <a:prstGeom prst="rect">
            <a:avLst/>
          </a:prstGeom>
        </p:spPr>
      </p:pic>
      <p:sp>
        <p:nvSpPr>
          <p:cNvPr id="16" name="Rectangle 15"/>
          <p:cNvSpPr/>
          <p:nvPr/>
        </p:nvSpPr>
        <p:spPr>
          <a:xfrm>
            <a:off x="768362" y="6818136"/>
            <a:ext cx="7353300" cy="646331"/>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 </a:t>
            </a:r>
            <a:r>
              <a:rPr lang="nl-NL" sz="3600" b="1" i="1" dirty="0">
                <a:solidFill>
                  <a:srgbClr val="FF0000"/>
                </a:solidFill>
                <a:latin typeface="Times New Roman" pitchFamily="18" charset="0"/>
                <a:cs typeface="Times New Roman" pitchFamily="18" charset="0"/>
              </a:rPr>
              <a:t>Nếu là Linh em sẽ làm gì?</a:t>
            </a:r>
            <a:endParaRPr lang="en-US" sz="3600" i="1" dirty="0">
              <a:solidFill>
                <a:srgbClr val="FF0000"/>
              </a:solidFill>
            </a:endParaRPr>
          </a:p>
        </p:txBody>
      </p:sp>
    </p:spTree>
    <p:custDataLst>
      <p:tags r:id="rId1"/>
    </p:custDataLst>
    <p:extLst>
      <p:ext uri="{BB962C8B-B14F-4D97-AF65-F5344CB8AC3E}">
        <p14:creationId xmlns:p14="http://schemas.microsoft.com/office/powerpoint/2010/main" val="300153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5" grpId="0"/>
      <p:bldP spid="10"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1432719" y="1775520"/>
            <a:ext cx="855741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a:solidFill>
                  <a:srgbClr val="FF0000"/>
                </a:solidFill>
                <a:latin typeface="Times New Roman" pitchFamily="18" charset="0"/>
                <a:cs typeface="Times New Roman" pitchFamily="18" charset="0"/>
              </a:rPr>
              <a:t>2. </a:t>
            </a:r>
            <a:r>
              <a:rPr lang="nl-NL" sz="3200" b="1" u="sng" dirty="0">
                <a:solidFill>
                  <a:srgbClr val="FF0000"/>
                </a:solidFill>
                <a:latin typeface="Times New Roman" pitchFamily="18" charset="0"/>
                <a:cs typeface="Times New Roman" pitchFamily="18" charset="0"/>
              </a:rPr>
              <a:t>Xử lí tình huống.</a:t>
            </a:r>
            <a:endParaRPr lang="en-US" sz="3200" b="1" u="sng" dirty="0">
              <a:solidFill>
                <a:srgbClr val="FF0000"/>
              </a:solidFill>
              <a:latin typeface="Times New Roman" pitchFamily="18" charset="0"/>
              <a:cs typeface="Times New Roman" pitchFamily="18" charset="0"/>
            </a:endParaRPr>
          </a:p>
        </p:txBody>
      </p:sp>
      <p:sp>
        <p:nvSpPr>
          <p:cNvPr id="15" name="Rectangle 14"/>
          <p:cNvSpPr/>
          <p:nvPr/>
        </p:nvSpPr>
        <p:spPr>
          <a:xfrm>
            <a:off x="1051719" y="3733800"/>
            <a:ext cx="7353300" cy="2862322"/>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      </a:t>
            </a:r>
            <a:r>
              <a:rPr lang="nl-NL" sz="3600" b="1" i="1" dirty="0">
                <a:solidFill>
                  <a:srgbClr val="0000FF"/>
                </a:solidFill>
                <a:latin typeface="Times New Roman" pitchFamily="18" charset="0"/>
                <a:cs typeface="Times New Roman" pitchFamily="18" charset="0"/>
              </a:rPr>
              <a:t>Nếu là Linh, em sẽ nói chuyện với hai bạn sau khi kết thúc tiết học rằng trong giờ học các bạn nên tôn trọng khi giáo viên đang giảng dạy, không nên đùa giỡn nhau.</a:t>
            </a:r>
            <a:endParaRPr lang="en-US" sz="3600" i="1" dirty="0">
              <a:solidFill>
                <a:srgbClr val="0000FF"/>
              </a:solidFill>
            </a:endParaRPr>
          </a:p>
        </p:txBody>
      </p:sp>
      <p:sp>
        <p:nvSpPr>
          <p:cNvPr id="10" name="Rounded Rectangle 9"/>
          <p:cNvSpPr/>
          <p:nvPr/>
        </p:nvSpPr>
        <p:spPr>
          <a:xfrm>
            <a:off x="1435223" y="2973648"/>
            <a:ext cx="2971800" cy="504358"/>
          </a:xfrm>
          <a:prstGeom prst="roundRect">
            <a:avLst/>
          </a:prstGeom>
          <a:solidFill>
            <a:srgbClr val="FFCC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Tình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huống</a:t>
            </a:r>
            <a:r>
              <a:rPr lang="en-US" sz="3600" b="1" dirty="0">
                <a:solidFill>
                  <a:schemeClr val="tx1"/>
                </a:solidFill>
                <a:latin typeface="Times New Roman" panose="02020603050405020304" pitchFamily="18" charset="0"/>
                <a:cs typeface="Times New Roman" panose="02020603050405020304" pitchFamily="18" charset="0"/>
              </a:rPr>
              <a:t> 2</a:t>
            </a:r>
          </a:p>
        </p:txBody>
      </p:sp>
      <p:pic>
        <p:nvPicPr>
          <p:cNvPr id="11" name="Picture 10"/>
          <p:cNvPicPr>
            <a:picLocks noChangeAspect="1"/>
          </p:cNvPicPr>
          <p:nvPr/>
        </p:nvPicPr>
        <p:blipFill rotWithShape="1">
          <a:blip r:embed="rId3"/>
          <a:srcRect l="49442" t="50037" r="37987" b="34139"/>
          <a:stretch/>
        </p:blipFill>
        <p:spPr>
          <a:xfrm>
            <a:off x="8737875" y="2413054"/>
            <a:ext cx="6715644" cy="5968946"/>
          </a:xfrm>
          <a:prstGeom prst="rect">
            <a:avLst/>
          </a:prstGeom>
        </p:spPr>
      </p:pic>
    </p:spTree>
    <p:custDataLst>
      <p:tags r:id="rId1"/>
    </p:custDataLst>
    <p:extLst>
      <p:ext uri="{BB962C8B-B14F-4D97-AF65-F5344CB8AC3E}">
        <p14:creationId xmlns:p14="http://schemas.microsoft.com/office/powerpoint/2010/main" val="214424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5"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1432719" y="1775520"/>
            <a:ext cx="855741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a:solidFill>
                  <a:srgbClr val="FF0000"/>
                </a:solidFill>
                <a:latin typeface="Times New Roman" pitchFamily="18" charset="0"/>
                <a:cs typeface="Times New Roman" pitchFamily="18" charset="0"/>
              </a:rPr>
              <a:t>2. </a:t>
            </a:r>
            <a:r>
              <a:rPr lang="nl-NL" sz="3200" b="1" u="sng" dirty="0">
                <a:solidFill>
                  <a:srgbClr val="FF0000"/>
                </a:solidFill>
                <a:latin typeface="Times New Roman" pitchFamily="18" charset="0"/>
                <a:cs typeface="Times New Roman" pitchFamily="18" charset="0"/>
              </a:rPr>
              <a:t>Xử lí tình huống.</a:t>
            </a:r>
            <a:endParaRPr lang="en-US" sz="3200" b="1" u="sng" dirty="0">
              <a:solidFill>
                <a:srgbClr val="FF0000"/>
              </a:solidFill>
              <a:latin typeface="Times New Roman" pitchFamily="18" charset="0"/>
              <a:cs typeface="Times New Roman" pitchFamily="18" charset="0"/>
            </a:endParaRPr>
          </a:p>
        </p:txBody>
      </p:sp>
      <p:sp>
        <p:nvSpPr>
          <p:cNvPr id="15" name="Rectangle 14"/>
          <p:cNvSpPr/>
          <p:nvPr/>
        </p:nvSpPr>
        <p:spPr>
          <a:xfrm>
            <a:off x="975519" y="4038600"/>
            <a:ext cx="7353300" cy="2308324"/>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 </a:t>
            </a:r>
            <a:r>
              <a:rPr lang="nl-NL" sz="3600" b="1" dirty="0">
                <a:solidFill>
                  <a:srgbClr val="0000FF"/>
                </a:solidFill>
                <a:latin typeface="Times New Roman" pitchFamily="18" charset="0"/>
                <a:cs typeface="Times New Roman" pitchFamily="18" charset="0"/>
              </a:rPr>
              <a:t>Long và Khang va vào nhau khi đang tranh bóng, vì không ai nhường ai nên hai bạn không giữ được bình tĩnh.</a:t>
            </a:r>
            <a:endParaRPr lang="en-US" sz="3600" dirty="0">
              <a:solidFill>
                <a:srgbClr val="0000FF"/>
              </a:solidFill>
            </a:endParaRPr>
          </a:p>
        </p:txBody>
      </p:sp>
      <p:sp>
        <p:nvSpPr>
          <p:cNvPr id="10" name="Rounded Rectangle 9"/>
          <p:cNvSpPr/>
          <p:nvPr/>
        </p:nvSpPr>
        <p:spPr>
          <a:xfrm>
            <a:off x="1432719" y="3063030"/>
            <a:ext cx="2971800" cy="504358"/>
          </a:xfrm>
          <a:prstGeom prst="roundRect">
            <a:avLst/>
          </a:prstGeom>
          <a:solidFill>
            <a:srgbClr val="FFCC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Tình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huống</a:t>
            </a:r>
            <a:r>
              <a:rPr lang="en-US" sz="3600" b="1" dirty="0">
                <a:solidFill>
                  <a:schemeClr val="tx1"/>
                </a:solidFill>
                <a:latin typeface="Times New Roman" panose="02020603050405020304" pitchFamily="18" charset="0"/>
                <a:cs typeface="Times New Roman" panose="02020603050405020304" pitchFamily="18" charset="0"/>
              </a:rPr>
              <a:t> 3</a:t>
            </a:r>
          </a:p>
        </p:txBody>
      </p:sp>
      <p:pic>
        <p:nvPicPr>
          <p:cNvPr id="7" name="Picture 6"/>
          <p:cNvPicPr>
            <a:picLocks noChangeAspect="1"/>
          </p:cNvPicPr>
          <p:nvPr/>
        </p:nvPicPr>
        <p:blipFill rotWithShape="1">
          <a:blip r:embed="rId3"/>
          <a:srcRect l="45901" t="76042" r="42386" b="7291"/>
          <a:stretch/>
        </p:blipFill>
        <p:spPr>
          <a:xfrm>
            <a:off x="9586119" y="2895600"/>
            <a:ext cx="5867400" cy="5334000"/>
          </a:xfrm>
          <a:prstGeom prst="rect">
            <a:avLst/>
          </a:prstGeom>
        </p:spPr>
      </p:pic>
      <p:sp>
        <p:nvSpPr>
          <p:cNvPr id="14" name="Rectangle 13"/>
          <p:cNvSpPr/>
          <p:nvPr/>
        </p:nvSpPr>
        <p:spPr>
          <a:xfrm>
            <a:off x="975519" y="6629400"/>
            <a:ext cx="7353300" cy="1200329"/>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     </a:t>
            </a:r>
            <a:r>
              <a:rPr lang="nl-NL" sz="3600" b="1" i="1" dirty="0">
                <a:solidFill>
                  <a:srgbClr val="FF0000"/>
                </a:solidFill>
                <a:latin typeface="Times New Roman" pitchFamily="18" charset="0"/>
                <a:cs typeface="Times New Roman" pitchFamily="18" charset="0"/>
              </a:rPr>
              <a:t>Nếu cùng chơi với hai bạn, em sẽ khuyên hai bạn thế nào?</a:t>
            </a:r>
            <a:endParaRPr lang="en-US" sz="3600" i="1" dirty="0">
              <a:solidFill>
                <a:srgbClr val="FF0000"/>
              </a:solidFill>
            </a:endParaRPr>
          </a:p>
        </p:txBody>
      </p:sp>
    </p:spTree>
    <p:custDataLst>
      <p:tags r:id="rId1"/>
    </p:custDataLst>
    <p:extLst>
      <p:ext uri="{BB962C8B-B14F-4D97-AF65-F5344CB8AC3E}">
        <p14:creationId xmlns:p14="http://schemas.microsoft.com/office/powerpoint/2010/main" val="17794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5" grpId="0"/>
      <p:bldP spid="10"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1432719" y="1775520"/>
            <a:ext cx="855741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nl-NL" sz="3200" b="1" u="sng">
                <a:solidFill>
                  <a:srgbClr val="FF0000"/>
                </a:solidFill>
                <a:latin typeface="Times New Roman" pitchFamily="18" charset="0"/>
                <a:cs typeface="Times New Roman" pitchFamily="18" charset="0"/>
              </a:rPr>
              <a:t>CHIA SẺ</a:t>
            </a:r>
            <a:endParaRPr lang="en-US" sz="3200" b="1" u="sng" dirty="0">
              <a:solidFill>
                <a:srgbClr val="FF0000"/>
              </a:solidFill>
              <a:latin typeface="Times New Roman" pitchFamily="18" charset="0"/>
              <a:cs typeface="Times New Roman" pitchFamily="18" charset="0"/>
            </a:endParaRPr>
          </a:p>
        </p:txBody>
      </p:sp>
      <p:sp>
        <p:nvSpPr>
          <p:cNvPr id="16" name="Text Box 14"/>
          <p:cNvSpPr txBox="1">
            <a:spLocks noChangeArrowheads="1"/>
          </p:cNvSpPr>
          <p:nvPr/>
        </p:nvSpPr>
        <p:spPr bwMode="auto">
          <a:xfrm>
            <a:off x="1432719" y="2733303"/>
            <a:ext cx="11658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dirty="0">
                <a:solidFill>
                  <a:srgbClr val="0000FF"/>
                </a:solidFill>
                <a:latin typeface="Times New Roman" pitchFamily="18" charset="0"/>
                <a:cs typeface="Times New Roman" pitchFamily="18" charset="0"/>
              </a:rPr>
              <a:t>1. </a:t>
            </a:r>
            <a:r>
              <a:rPr lang="nl-NL" sz="3200" b="1" dirty="0">
                <a:solidFill>
                  <a:srgbClr val="0000FF"/>
                </a:solidFill>
                <a:latin typeface="Times New Roman" pitchFamily="18" charset="0"/>
                <a:cs typeface="Times New Roman" pitchFamily="18" charset="0"/>
              </a:rPr>
              <a:t>Chia sẻ về một lần em bất hòa với bạn và cách xử lí của em.</a:t>
            </a:r>
            <a:endParaRPr lang="en-US" sz="3200" b="1" dirty="0">
              <a:solidFill>
                <a:srgbClr val="0000FF"/>
              </a:solidFill>
              <a:latin typeface="Times New Roman" pitchFamily="18" charset="0"/>
              <a:cs typeface="Times New Roman" pitchFamily="18" charset="0"/>
            </a:endParaRPr>
          </a:p>
        </p:txBody>
      </p:sp>
      <p:sp>
        <p:nvSpPr>
          <p:cNvPr id="2" name="Text Box 14">
            <a:extLst>
              <a:ext uri="{FF2B5EF4-FFF2-40B4-BE49-F238E27FC236}">
                <a16:creationId xmlns:a16="http://schemas.microsoft.com/office/drawing/2014/main" id="{14010277-8838-8550-FF69-82D96EE68C34}"/>
              </a:ext>
            </a:extLst>
          </p:cNvPr>
          <p:cNvSpPr txBox="1">
            <a:spLocks noChangeArrowheads="1"/>
          </p:cNvSpPr>
          <p:nvPr/>
        </p:nvSpPr>
        <p:spPr bwMode="auto">
          <a:xfrm>
            <a:off x="1432719" y="3372319"/>
            <a:ext cx="11658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dirty="0">
                <a:solidFill>
                  <a:srgbClr val="0000FF"/>
                </a:solidFill>
                <a:latin typeface="Times New Roman" pitchFamily="18" charset="0"/>
                <a:cs typeface="Times New Roman" pitchFamily="18" charset="0"/>
              </a:rPr>
              <a:t>2. </a:t>
            </a:r>
            <a:r>
              <a:rPr lang="nl-NL" sz="3200" b="1" dirty="0">
                <a:solidFill>
                  <a:srgbClr val="0000FF"/>
                </a:solidFill>
                <a:latin typeface="Times New Roman" pitchFamily="18" charset="0"/>
                <a:cs typeface="Times New Roman" pitchFamily="18" charset="0"/>
              </a:rPr>
              <a:t>Em hãy sẵn sàng giúp bạn xử lí bất hòa.</a:t>
            </a:r>
            <a:endParaRPr lang="en-US" sz="3200" b="1" dirty="0">
              <a:solidFill>
                <a:srgbClr val="0000FF"/>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6437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6"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Tuần 30-Đạo đức-Em xử lí bất hòa với bạn (Tiết 2)[2024040909044686].mdb"/>
  <p:tag name="ARS_RESPONSE_PERSONNUM" val="100"/>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1190</TotalTime>
  <Words>592</Words>
  <Application>Microsoft Office PowerPoint</Application>
  <PresentationFormat>Custom</PresentationFormat>
  <Paragraphs>40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Thu Trang Chử</cp:lastModifiedBy>
  <cp:revision>274</cp:revision>
  <dcterms:created xsi:type="dcterms:W3CDTF">2022-07-10T01:37:20Z</dcterms:created>
  <dcterms:modified xsi:type="dcterms:W3CDTF">2024-04-09T02:07:04Z</dcterms:modified>
</cp:coreProperties>
</file>