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762" r:id="rId2"/>
    <p:sldId id="11088447" r:id="rId3"/>
    <p:sldId id="11088439" r:id="rId4"/>
    <p:sldId id="11088454" r:id="rId5"/>
    <p:sldId id="11088448" r:id="rId6"/>
    <p:sldId id="11088449" r:id="rId7"/>
    <p:sldId id="11088445" r:id="rId8"/>
    <p:sldId id="11088456"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6D755-81E5-4FDA-86A7-E479EF62F4E8}" type="datetimeFigureOut">
              <a:rPr lang="en-US" smtClean="0"/>
              <a:t>12-May-24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EC74-B22B-4175-8F43-4BB5BABD18DB}" type="slidenum">
              <a:rPr lang="en-US" smtClean="0"/>
              <a:t>‹#›</a:t>
            </a:fld>
            <a:endParaRPr lang="en-US"/>
          </a:p>
        </p:txBody>
      </p:sp>
    </p:spTree>
    <p:extLst>
      <p:ext uri="{BB962C8B-B14F-4D97-AF65-F5344CB8AC3E}">
        <p14:creationId xmlns:p14="http://schemas.microsoft.com/office/powerpoint/2010/main" val="880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042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939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472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10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0211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35205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63743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440824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7697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0381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0139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62651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40607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8869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12-May-24</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79662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1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998792" y="4932802"/>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2" name="Picture 1">
            <a:extLst>
              <a:ext uri="{FF2B5EF4-FFF2-40B4-BE49-F238E27FC236}">
                <a16:creationId xmlns:a16="http://schemas.microsoft.com/office/drawing/2014/main" id="{7A798DFF-D95A-48AA-B509-4A84F79A1503}"/>
              </a:ext>
            </a:extLst>
          </p:cNvPr>
          <p:cNvPicPr>
            <a:picLocks noChangeAspect="1"/>
          </p:cNvPicPr>
          <p:nvPr/>
        </p:nvPicPr>
        <p:blipFill>
          <a:blip r:embed="rId13"/>
          <a:stretch>
            <a:fillRect/>
          </a:stretch>
        </p:blipFill>
        <p:spPr>
          <a:xfrm>
            <a:off x="5953743" y="1218918"/>
            <a:ext cx="3121423" cy="1182727"/>
          </a:xfrm>
          <a:prstGeom prst="rect">
            <a:avLst/>
          </a:prstGeom>
        </p:spPr>
      </p:pic>
      <p:pic>
        <p:nvPicPr>
          <p:cNvPr id="17" name="Picture 16">
            <a:extLst>
              <a:ext uri="{FF2B5EF4-FFF2-40B4-BE49-F238E27FC236}">
                <a16:creationId xmlns:a16="http://schemas.microsoft.com/office/drawing/2014/main" id="{053C1281-65B3-1DCE-1A35-C5FB54BCD67B}"/>
              </a:ext>
            </a:extLst>
          </p:cNvPr>
          <p:cNvPicPr>
            <a:picLocks noChangeAspect="1"/>
          </p:cNvPicPr>
          <p:nvPr/>
        </p:nvPicPr>
        <p:blipFill>
          <a:blip r:embed="rId14"/>
          <a:stretch>
            <a:fillRect/>
          </a:stretch>
        </p:blipFill>
        <p:spPr>
          <a:xfrm>
            <a:off x="3585164" y="2313206"/>
            <a:ext cx="7943776" cy="2152075"/>
          </a:xfrm>
          <a:prstGeom prst="rect">
            <a:avLst/>
          </a:prstGeom>
        </p:spPr>
      </p:pic>
    </p:spTree>
    <p:custDataLst>
      <p:tags r:id="rId1"/>
    </p:custDataLst>
    <p:extLst>
      <p:ext uri="{BB962C8B-B14F-4D97-AF65-F5344CB8AC3E}">
        <p14:creationId xmlns:p14="http://schemas.microsoft.com/office/powerpoint/2010/main" val="131697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1066801" y="283477"/>
            <a:ext cx="96107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Xếp các từ ngữ dưới đây vào nhóm thích hợp.</a:t>
            </a:r>
          </a:p>
        </p:txBody>
      </p:sp>
      <p:sp>
        <p:nvSpPr>
          <p:cNvPr id="2" name="TextBox 1">
            <a:extLst>
              <a:ext uri="{FF2B5EF4-FFF2-40B4-BE49-F238E27FC236}">
                <a16:creationId xmlns:a16="http://schemas.microsoft.com/office/drawing/2014/main" id="{A2091029-1F9D-A55B-B9AD-DB044FA132B9}"/>
              </a:ext>
            </a:extLst>
          </p:cNvPr>
          <p:cNvSpPr txBox="1"/>
          <p:nvPr/>
        </p:nvSpPr>
        <p:spPr>
          <a:xfrm>
            <a:off x="466725" y="1381125"/>
            <a:ext cx="11487150" cy="1384995"/>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Biển, tiết kiệm nước, phá rừng, sông, núi, bảo vệ động vật hoang dã, đồi, rừng, sử dụng túi ni lông, trồng rừng, lãng phí nước, đại dương, sa mạc, tiết kiệm điện.</a:t>
            </a:r>
            <a:endParaRPr lang="en-US" sz="28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12557AA-B094-99E5-D3EB-E0B5F4C125FB}"/>
              </a:ext>
            </a:extLst>
          </p:cNvPr>
          <p:cNvPicPr>
            <a:picLocks noChangeAspect="1"/>
          </p:cNvPicPr>
          <p:nvPr/>
        </p:nvPicPr>
        <p:blipFill>
          <a:blip r:embed="rId10"/>
          <a:stretch>
            <a:fillRect/>
          </a:stretch>
        </p:blipFill>
        <p:spPr>
          <a:xfrm>
            <a:off x="1590674" y="3148012"/>
            <a:ext cx="9286875" cy="1573826"/>
          </a:xfrm>
          <a:prstGeom prst="rect">
            <a:avLst/>
          </a:prstGeom>
        </p:spPr>
      </p:pic>
    </p:spTree>
    <p:custDataLst>
      <p:tags r:id="rId1"/>
    </p:custDataLst>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graphicFrame>
        <p:nvGraphicFramePr>
          <p:cNvPr id="3" name="Table 7">
            <a:extLst>
              <a:ext uri="{FF2B5EF4-FFF2-40B4-BE49-F238E27FC236}">
                <a16:creationId xmlns:a16="http://schemas.microsoft.com/office/drawing/2014/main" id="{DF6FA03F-B421-CF93-F0D6-20318C852E15}"/>
              </a:ext>
            </a:extLst>
          </p:cNvPr>
          <p:cNvGraphicFramePr>
            <a:graphicFrameLocks noGrp="1"/>
          </p:cNvGraphicFramePr>
          <p:nvPr>
            <p:extLst>
              <p:ext uri="{D42A27DB-BD31-4B8C-83A1-F6EECF244321}">
                <p14:modId xmlns:p14="http://schemas.microsoft.com/office/powerpoint/2010/main" val="3935099474"/>
              </p:ext>
            </p:extLst>
          </p:nvPr>
        </p:nvGraphicFramePr>
        <p:xfrm>
          <a:off x="942976" y="843491"/>
          <a:ext cx="10429875" cy="4195234"/>
        </p:xfrm>
        <a:graphic>
          <a:graphicData uri="http://schemas.openxmlformats.org/drawingml/2006/table">
            <a:tbl>
              <a:tblPr firstRow="1" bandRow="1">
                <a:tableStyleId>{912C8C85-51F0-491E-9774-3900AFEF0FD7}</a:tableStyleId>
              </a:tblPr>
              <a:tblGrid>
                <a:gridCol w="3476625">
                  <a:extLst>
                    <a:ext uri="{9D8B030D-6E8A-4147-A177-3AD203B41FA5}">
                      <a16:colId xmlns:a16="http://schemas.microsoft.com/office/drawing/2014/main" val="2218164091"/>
                    </a:ext>
                  </a:extLst>
                </a:gridCol>
                <a:gridCol w="3476625">
                  <a:extLst>
                    <a:ext uri="{9D8B030D-6E8A-4147-A177-3AD203B41FA5}">
                      <a16:colId xmlns:a16="http://schemas.microsoft.com/office/drawing/2014/main" val="2112251525"/>
                    </a:ext>
                  </a:extLst>
                </a:gridCol>
                <a:gridCol w="3476625">
                  <a:extLst>
                    <a:ext uri="{9D8B030D-6E8A-4147-A177-3AD203B41FA5}">
                      <a16:colId xmlns:a16="http://schemas.microsoft.com/office/drawing/2014/main" val="2188954306"/>
                    </a:ext>
                  </a:extLst>
                </a:gridCol>
              </a:tblGrid>
              <a:tr h="1105576">
                <a:tc>
                  <a:txBody>
                    <a:bodyPr/>
                    <a:lstStyle/>
                    <a:p>
                      <a:pPr algn="ctr"/>
                      <a:r>
                        <a:rPr lang="en-US" sz="3200" dirty="0" err="1">
                          <a:solidFill>
                            <a:srgbClr val="002060"/>
                          </a:solidFill>
                        </a:rPr>
                        <a:t>Các</a:t>
                      </a:r>
                      <a:r>
                        <a:rPr lang="en-US" sz="3200" dirty="0">
                          <a:solidFill>
                            <a:srgbClr val="002060"/>
                          </a:solidFill>
                        </a:rPr>
                        <a:t> </a:t>
                      </a:r>
                      <a:r>
                        <a:rPr lang="en-US" sz="3200" dirty="0" err="1">
                          <a:solidFill>
                            <a:srgbClr val="002060"/>
                          </a:solidFill>
                        </a:rPr>
                        <a:t>dạng</a:t>
                      </a:r>
                      <a:r>
                        <a:rPr lang="en-US" sz="3200" dirty="0">
                          <a:solidFill>
                            <a:srgbClr val="002060"/>
                          </a:solidFill>
                        </a:rPr>
                        <a:t> </a:t>
                      </a:r>
                      <a:r>
                        <a:rPr lang="en-US" sz="3200" dirty="0" err="1">
                          <a:solidFill>
                            <a:srgbClr val="002060"/>
                          </a:solidFill>
                        </a:rPr>
                        <a:t>địa</a:t>
                      </a:r>
                      <a:r>
                        <a:rPr lang="en-US" sz="3200" dirty="0">
                          <a:solidFill>
                            <a:srgbClr val="002060"/>
                          </a:solidFill>
                        </a:rPr>
                        <a:t> </a:t>
                      </a:r>
                      <a:r>
                        <a:rPr lang="en-US" sz="3200" dirty="0" err="1">
                          <a:solidFill>
                            <a:srgbClr val="002060"/>
                          </a:solidFill>
                        </a:rPr>
                        <a:t>hình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bảo</a:t>
                      </a:r>
                      <a:r>
                        <a:rPr lang="en-US" sz="3200" dirty="0">
                          <a:solidFill>
                            <a:srgbClr val="002060"/>
                          </a:solidFill>
                        </a:rPr>
                        <a:t> </a:t>
                      </a:r>
                      <a:r>
                        <a:rPr lang="en-US" sz="3200" dirty="0" err="1">
                          <a:solidFill>
                            <a:srgbClr val="002060"/>
                          </a:solidFill>
                        </a:rPr>
                        <a:t>vệ</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gây</a:t>
                      </a:r>
                      <a:r>
                        <a:rPr lang="en-US" sz="3200" dirty="0">
                          <a:solidFill>
                            <a:srgbClr val="002060"/>
                          </a:solidFill>
                        </a:rPr>
                        <a:t> </a:t>
                      </a:r>
                      <a:r>
                        <a:rPr lang="en-US" sz="3200" dirty="0" err="1">
                          <a:solidFill>
                            <a:srgbClr val="002060"/>
                          </a:solidFill>
                        </a:rPr>
                        <a:t>hại</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1423264"/>
                  </a:ext>
                </a:extLst>
              </a:tr>
              <a:tr h="30896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0777329"/>
                  </a:ext>
                </a:extLst>
              </a:tr>
            </a:tbl>
          </a:graphicData>
        </a:graphic>
      </p:graphicFrame>
      <p:sp>
        <p:nvSpPr>
          <p:cNvPr id="8" name="TextBox 7">
            <a:extLst>
              <a:ext uri="{FF2B5EF4-FFF2-40B4-BE49-F238E27FC236}">
                <a16:creationId xmlns:a16="http://schemas.microsoft.com/office/drawing/2014/main" id="{F4017836-C60A-B644-9F84-4C22B4E74C32}"/>
              </a:ext>
            </a:extLst>
          </p:cNvPr>
          <p:cNvSpPr txBox="1"/>
          <p:nvPr/>
        </p:nvSpPr>
        <p:spPr>
          <a:xfrm>
            <a:off x="1171575" y="2238375"/>
            <a:ext cx="2286000" cy="646331"/>
          </a:xfrm>
          <a:prstGeom prst="rect">
            <a:avLst/>
          </a:prstGeom>
          <a:noFill/>
        </p:spPr>
        <p:txBody>
          <a:bodyPr wrap="square" rtlCol="0">
            <a:spAutoFit/>
          </a:bodyPr>
          <a:lstStyle/>
          <a:p>
            <a:r>
              <a:rPr lang="en-US" sz="3600" dirty="0" err="1">
                <a:solidFill>
                  <a:srgbClr val="FF0000"/>
                </a:solidFill>
              </a:rPr>
              <a:t>Biển</a:t>
            </a:r>
            <a:r>
              <a:rPr lang="en-US" sz="3600" dirty="0">
                <a:solidFill>
                  <a:srgbClr val="FF0000"/>
                </a:solidFill>
              </a:rPr>
              <a:t>,</a:t>
            </a:r>
          </a:p>
        </p:txBody>
      </p:sp>
      <p:sp>
        <p:nvSpPr>
          <p:cNvPr id="14" name="TextBox 13">
            <a:extLst>
              <a:ext uri="{FF2B5EF4-FFF2-40B4-BE49-F238E27FC236}">
                <a16:creationId xmlns:a16="http://schemas.microsoft.com/office/drawing/2014/main" id="{90B5B0EE-34EB-CEE3-8E88-424A1EDC868D}"/>
              </a:ext>
            </a:extLst>
          </p:cNvPr>
          <p:cNvSpPr txBox="1"/>
          <p:nvPr/>
        </p:nvSpPr>
        <p:spPr>
          <a:xfrm>
            <a:off x="2238375" y="2238375"/>
            <a:ext cx="2286000" cy="646331"/>
          </a:xfrm>
          <a:prstGeom prst="rect">
            <a:avLst/>
          </a:prstGeom>
          <a:noFill/>
        </p:spPr>
        <p:txBody>
          <a:bodyPr wrap="square" rtlCol="0">
            <a:spAutoFit/>
          </a:bodyPr>
          <a:lstStyle/>
          <a:p>
            <a:r>
              <a:rPr lang="en-US" sz="3600" dirty="0" err="1">
                <a:solidFill>
                  <a:srgbClr val="FF0000"/>
                </a:solidFill>
              </a:rPr>
              <a:t>sông</a:t>
            </a:r>
            <a:r>
              <a:rPr lang="en-US" sz="3600" dirty="0">
                <a:solidFill>
                  <a:srgbClr val="FF0000"/>
                </a:solidFill>
              </a:rPr>
              <a:t>,</a:t>
            </a:r>
          </a:p>
        </p:txBody>
      </p:sp>
      <p:sp>
        <p:nvSpPr>
          <p:cNvPr id="15" name="TextBox 14">
            <a:extLst>
              <a:ext uri="{FF2B5EF4-FFF2-40B4-BE49-F238E27FC236}">
                <a16:creationId xmlns:a16="http://schemas.microsoft.com/office/drawing/2014/main" id="{506CC879-6D15-0590-A013-0CDBDCF971AC}"/>
              </a:ext>
            </a:extLst>
          </p:cNvPr>
          <p:cNvSpPr txBox="1"/>
          <p:nvPr/>
        </p:nvSpPr>
        <p:spPr>
          <a:xfrm>
            <a:off x="3343275" y="2257425"/>
            <a:ext cx="1171575" cy="646331"/>
          </a:xfrm>
          <a:prstGeom prst="rect">
            <a:avLst/>
          </a:prstGeom>
          <a:noFill/>
        </p:spPr>
        <p:txBody>
          <a:bodyPr wrap="square" rtlCol="0">
            <a:spAutoFit/>
          </a:bodyPr>
          <a:lstStyle/>
          <a:p>
            <a:r>
              <a:rPr lang="en-US" sz="3600" dirty="0" err="1">
                <a:solidFill>
                  <a:srgbClr val="FF0000"/>
                </a:solidFill>
              </a:rPr>
              <a:t>núi</a:t>
            </a:r>
            <a:endParaRPr lang="en-US" sz="3600" dirty="0">
              <a:solidFill>
                <a:srgbClr val="FF0000"/>
              </a:solidFill>
            </a:endParaRPr>
          </a:p>
        </p:txBody>
      </p:sp>
      <p:sp>
        <p:nvSpPr>
          <p:cNvPr id="16" name="TextBox 15">
            <a:extLst>
              <a:ext uri="{FF2B5EF4-FFF2-40B4-BE49-F238E27FC236}">
                <a16:creationId xmlns:a16="http://schemas.microsoft.com/office/drawing/2014/main" id="{0938AE2E-18F9-60F3-C4CA-0984C929F48E}"/>
              </a:ext>
            </a:extLst>
          </p:cNvPr>
          <p:cNvSpPr txBox="1"/>
          <p:nvPr/>
        </p:nvSpPr>
        <p:spPr>
          <a:xfrm>
            <a:off x="1162050" y="2828925"/>
            <a:ext cx="1171575" cy="646331"/>
          </a:xfrm>
          <a:prstGeom prst="rect">
            <a:avLst/>
          </a:prstGeom>
          <a:noFill/>
        </p:spPr>
        <p:txBody>
          <a:bodyPr wrap="square" rtlCol="0">
            <a:spAutoFit/>
          </a:bodyPr>
          <a:lstStyle/>
          <a:p>
            <a:r>
              <a:rPr lang="en-US" sz="3600" dirty="0" err="1">
                <a:solidFill>
                  <a:srgbClr val="FF0000"/>
                </a:solidFill>
              </a:rPr>
              <a:t>đồi</a:t>
            </a:r>
            <a:r>
              <a:rPr lang="en-US" sz="3600" dirty="0">
                <a:solidFill>
                  <a:srgbClr val="FF0000"/>
                </a:solidFill>
              </a:rPr>
              <a:t>,</a:t>
            </a:r>
          </a:p>
        </p:txBody>
      </p:sp>
      <p:sp>
        <p:nvSpPr>
          <p:cNvPr id="17" name="TextBox 16">
            <a:extLst>
              <a:ext uri="{FF2B5EF4-FFF2-40B4-BE49-F238E27FC236}">
                <a16:creationId xmlns:a16="http://schemas.microsoft.com/office/drawing/2014/main" id="{21D6EDF0-7C0E-AC83-8C0C-9C0B4E20DF3A}"/>
              </a:ext>
            </a:extLst>
          </p:cNvPr>
          <p:cNvSpPr txBox="1"/>
          <p:nvPr/>
        </p:nvSpPr>
        <p:spPr>
          <a:xfrm>
            <a:off x="2133600" y="2857500"/>
            <a:ext cx="1171575" cy="646331"/>
          </a:xfrm>
          <a:prstGeom prst="rect">
            <a:avLst/>
          </a:prstGeom>
          <a:noFill/>
        </p:spPr>
        <p:txBody>
          <a:bodyPr wrap="square" rtlCol="0">
            <a:spAutoFit/>
          </a:bodyPr>
          <a:lstStyle/>
          <a:p>
            <a:r>
              <a:rPr lang="en-US" sz="3600" dirty="0" err="1">
                <a:solidFill>
                  <a:srgbClr val="FF0000"/>
                </a:solidFill>
              </a:rPr>
              <a:t>rừng</a:t>
            </a:r>
            <a:endParaRPr lang="en-US" sz="3600" dirty="0">
              <a:solidFill>
                <a:srgbClr val="FF0000"/>
              </a:solidFill>
            </a:endParaRPr>
          </a:p>
        </p:txBody>
      </p:sp>
      <p:sp>
        <p:nvSpPr>
          <p:cNvPr id="18" name="TextBox 17">
            <a:extLst>
              <a:ext uri="{FF2B5EF4-FFF2-40B4-BE49-F238E27FC236}">
                <a16:creationId xmlns:a16="http://schemas.microsoft.com/office/drawing/2014/main" id="{BE99B482-1ED5-BF95-0899-77200AF791F1}"/>
              </a:ext>
            </a:extLst>
          </p:cNvPr>
          <p:cNvSpPr txBox="1"/>
          <p:nvPr/>
        </p:nvSpPr>
        <p:spPr>
          <a:xfrm>
            <a:off x="981076" y="3505200"/>
            <a:ext cx="2324100" cy="646331"/>
          </a:xfrm>
          <a:prstGeom prst="rect">
            <a:avLst/>
          </a:prstGeom>
          <a:noFill/>
        </p:spPr>
        <p:txBody>
          <a:bodyPr wrap="square" rtlCol="0">
            <a:spAutoFit/>
          </a:bodyPr>
          <a:lstStyle/>
          <a:p>
            <a:r>
              <a:rPr lang="en-US" sz="3600" dirty="0" err="1">
                <a:solidFill>
                  <a:srgbClr val="FF0000"/>
                </a:solidFill>
              </a:rPr>
              <a:t>đại</a:t>
            </a:r>
            <a:r>
              <a:rPr lang="en-US" sz="3600" dirty="0">
                <a:solidFill>
                  <a:srgbClr val="FF0000"/>
                </a:solidFill>
              </a:rPr>
              <a:t> </a:t>
            </a:r>
            <a:r>
              <a:rPr lang="en-US" sz="3600" dirty="0" err="1">
                <a:solidFill>
                  <a:srgbClr val="FF0000"/>
                </a:solidFill>
              </a:rPr>
              <a:t>dương</a:t>
            </a:r>
            <a:r>
              <a:rPr lang="en-US" sz="3600" dirty="0">
                <a:solidFill>
                  <a:srgbClr val="FF0000"/>
                </a:solidFill>
              </a:rPr>
              <a:t>,</a:t>
            </a:r>
          </a:p>
        </p:txBody>
      </p:sp>
      <p:sp>
        <p:nvSpPr>
          <p:cNvPr id="19" name="TextBox 18">
            <a:extLst>
              <a:ext uri="{FF2B5EF4-FFF2-40B4-BE49-F238E27FC236}">
                <a16:creationId xmlns:a16="http://schemas.microsoft.com/office/drawing/2014/main" id="{4C0EFC4E-9698-6CF7-A902-7E5457DEDED3}"/>
              </a:ext>
            </a:extLst>
          </p:cNvPr>
          <p:cNvSpPr txBox="1"/>
          <p:nvPr/>
        </p:nvSpPr>
        <p:spPr>
          <a:xfrm>
            <a:off x="1085851" y="4162425"/>
            <a:ext cx="2324100" cy="646331"/>
          </a:xfrm>
          <a:prstGeom prst="rect">
            <a:avLst/>
          </a:prstGeom>
          <a:noFill/>
        </p:spPr>
        <p:txBody>
          <a:bodyPr wrap="square" rtlCol="0">
            <a:spAutoFit/>
          </a:bodyPr>
          <a:lstStyle/>
          <a:p>
            <a:r>
              <a:rPr lang="en-US" sz="3600" dirty="0" err="1">
                <a:solidFill>
                  <a:srgbClr val="FF0000"/>
                </a:solidFill>
              </a:rPr>
              <a:t>sa</a:t>
            </a:r>
            <a:r>
              <a:rPr lang="en-US" sz="3600" dirty="0">
                <a:solidFill>
                  <a:srgbClr val="FF0000"/>
                </a:solidFill>
              </a:rPr>
              <a:t> </a:t>
            </a:r>
            <a:r>
              <a:rPr lang="en-US" sz="3600" dirty="0" err="1">
                <a:solidFill>
                  <a:srgbClr val="FF0000"/>
                </a:solidFill>
              </a:rPr>
              <a:t>mạc</a:t>
            </a:r>
            <a:endParaRPr lang="en-US" sz="3600" dirty="0">
              <a:solidFill>
                <a:srgbClr val="FF0000"/>
              </a:solidFill>
            </a:endParaRPr>
          </a:p>
        </p:txBody>
      </p:sp>
      <p:sp>
        <p:nvSpPr>
          <p:cNvPr id="20" name="TextBox 19">
            <a:extLst>
              <a:ext uri="{FF2B5EF4-FFF2-40B4-BE49-F238E27FC236}">
                <a16:creationId xmlns:a16="http://schemas.microsoft.com/office/drawing/2014/main" id="{A03EBAC5-A5F1-4290-A9BE-18DE3F9AE10E}"/>
              </a:ext>
            </a:extLst>
          </p:cNvPr>
          <p:cNvSpPr txBox="1"/>
          <p:nvPr/>
        </p:nvSpPr>
        <p:spPr>
          <a:xfrm>
            <a:off x="4362449" y="2038350"/>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nước</a:t>
            </a:r>
            <a:r>
              <a:rPr lang="en-US" sz="3200" dirty="0">
                <a:solidFill>
                  <a:srgbClr val="FF0000"/>
                </a:solidFill>
              </a:rPr>
              <a:t>,</a:t>
            </a:r>
          </a:p>
        </p:txBody>
      </p:sp>
      <p:sp>
        <p:nvSpPr>
          <p:cNvPr id="21" name="TextBox 20">
            <a:extLst>
              <a:ext uri="{FF2B5EF4-FFF2-40B4-BE49-F238E27FC236}">
                <a16:creationId xmlns:a16="http://schemas.microsoft.com/office/drawing/2014/main" id="{31A9E1CC-76CC-6E1C-F813-CEDCB2B68FDA}"/>
              </a:ext>
            </a:extLst>
          </p:cNvPr>
          <p:cNvSpPr txBox="1"/>
          <p:nvPr/>
        </p:nvSpPr>
        <p:spPr>
          <a:xfrm>
            <a:off x="4391024" y="2657475"/>
            <a:ext cx="3133725" cy="1077218"/>
          </a:xfrm>
          <a:prstGeom prst="rect">
            <a:avLst/>
          </a:prstGeom>
          <a:noFill/>
        </p:spPr>
        <p:txBody>
          <a:bodyPr wrap="square" rtlCol="0">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vệ</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vật</a:t>
            </a:r>
            <a:r>
              <a:rPr lang="en-US" sz="3200" dirty="0">
                <a:solidFill>
                  <a:srgbClr val="FF0000"/>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 </a:t>
            </a:r>
          </a:p>
        </p:txBody>
      </p:sp>
      <p:sp>
        <p:nvSpPr>
          <p:cNvPr id="22" name="TextBox 21">
            <a:extLst>
              <a:ext uri="{FF2B5EF4-FFF2-40B4-BE49-F238E27FC236}">
                <a16:creationId xmlns:a16="http://schemas.microsoft.com/office/drawing/2014/main" id="{16E8A87D-507B-4464-2DE1-C4D19C0985C4}"/>
              </a:ext>
            </a:extLst>
          </p:cNvPr>
          <p:cNvSpPr txBox="1"/>
          <p:nvPr/>
        </p:nvSpPr>
        <p:spPr>
          <a:xfrm>
            <a:off x="6067424" y="3143250"/>
            <a:ext cx="3133725" cy="584775"/>
          </a:xfrm>
          <a:prstGeom prst="rect">
            <a:avLst/>
          </a:prstGeom>
          <a:noFill/>
        </p:spPr>
        <p:txBody>
          <a:bodyPr wrap="square" rtlCol="0">
            <a:spAutoFit/>
          </a:bodyPr>
          <a:lstStyle/>
          <a:p>
            <a:r>
              <a:rPr lang="en-US" sz="3200" dirty="0" err="1">
                <a:solidFill>
                  <a:srgbClr val="FF0000"/>
                </a:solidFill>
              </a:rPr>
              <a:t>trồng</a:t>
            </a:r>
            <a:r>
              <a:rPr lang="en-US" sz="3200" dirty="0">
                <a:solidFill>
                  <a:srgbClr val="FF0000"/>
                </a:solidFill>
              </a:rPr>
              <a:t> </a:t>
            </a:r>
            <a:r>
              <a:rPr lang="en-US" sz="3200" dirty="0" err="1">
                <a:solidFill>
                  <a:srgbClr val="FF0000"/>
                </a:solidFill>
              </a:rPr>
              <a:t>rừng</a:t>
            </a:r>
            <a:endParaRPr lang="en-US" sz="3200" dirty="0">
              <a:solidFill>
                <a:srgbClr val="FF0000"/>
              </a:solidFill>
            </a:endParaRPr>
          </a:p>
        </p:txBody>
      </p:sp>
      <p:sp>
        <p:nvSpPr>
          <p:cNvPr id="23" name="TextBox 22">
            <a:extLst>
              <a:ext uri="{FF2B5EF4-FFF2-40B4-BE49-F238E27FC236}">
                <a16:creationId xmlns:a16="http://schemas.microsoft.com/office/drawing/2014/main" id="{976A86EF-D2BA-0122-B597-0B8132505D78}"/>
              </a:ext>
            </a:extLst>
          </p:cNvPr>
          <p:cNvSpPr txBox="1"/>
          <p:nvPr/>
        </p:nvSpPr>
        <p:spPr>
          <a:xfrm>
            <a:off x="4467224" y="3762375"/>
            <a:ext cx="3133725" cy="584775"/>
          </a:xfrm>
          <a:prstGeom prst="rect">
            <a:avLst/>
          </a:prstGeom>
          <a:noFill/>
        </p:spPr>
        <p:txBody>
          <a:bodyPr wrap="square" rtlCol="0">
            <a:spAutoFit/>
          </a:bodyPr>
          <a:lstStyle/>
          <a:p>
            <a:r>
              <a:rPr lang="en-US" sz="3200" dirty="0" err="1">
                <a:solidFill>
                  <a:srgbClr val="FF0000"/>
                </a:solidFill>
              </a:rPr>
              <a:t>sa</a:t>
            </a:r>
            <a:r>
              <a:rPr lang="en-US" sz="3200" dirty="0">
                <a:solidFill>
                  <a:srgbClr val="FF0000"/>
                </a:solidFill>
              </a:rPr>
              <a:t> </a:t>
            </a:r>
            <a:r>
              <a:rPr lang="en-US" sz="3200" dirty="0" err="1">
                <a:solidFill>
                  <a:srgbClr val="FF0000"/>
                </a:solidFill>
              </a:rPr>
              <a:t>mạc</a:t>
            </a:r>
            <a:endParaRPr lang="en-US" sz="3200" dirty="0">
              <a:solidFill>
                <a:srgbClr val="FF0000"/>
              </a:solidFill>
            </a:endParaRPr>
          </a:p>
        </p:txBody>
      </p:sp>
      <p:sp>
        <p:nvSpPr>
          <p:cNvPr id="24" name="TextBox 23">
            <a:extLst>
              <a:ext uri="{FF2B5EF4-FFF2-40B4-BE49-F238E27FC236}">
                <a16:creationId xmlns:a16="http://schemas.microsoft.com/office/drawing/2014/main" id="{FAEC6412-8DE9-3622-E9CC-2967A47F1173}"/>
              </a:ext>
            </a:extLst>
          </p:cNvPr>
          <p:cNvSpPr txBox="1"/>
          <p:nvPr/>
        </p:nvSpPr>
        <p:spPr>
          <a:xfrm>
            <a:off x="7991475" y="2162175"/>
            <a:ext cx="1990726" cy="584775"/>
          </a:xfrm>
          <a:prstGeom prst="rect">
            <a:avLst/>
          </a:prstGeom>
          <a:noFill/>
        </p:spPr>
        <p:txBody>
          <a:bodyPr wrap="square" rtlCol="0">
            <a:spAutoFit/>
          </a:bodyPr>
          <a:lstStyle/>
          <a:p>
            <a:r>
              <a:rPr lang="en-US" sz="3200" dirty="0" err="1">
                <a:solidFill>
                  <a:srgbClr val="FF0000"/>
                </a:solidFill>
              </a:rPr>
              <a:t>phá</a:t>
            </a:r>
            <a:r>
              <a:rPr lang="en-US" sz="3200" dirty="0">
                <a:solidFill>
                  <a:srgbClr val="FF0000"/>
                </a:solidFill>
              </a:rPr>
              <a:t> </a:t>
            </a:r>
            <a:r>
              <a:rPr lang="en-US" sz="3200" dirty="0" err="1">
                <a:solidFill>
                  <a:srgbClr val="FF0000"/>
                </a:solidFill>
              </a:rPr>
              <a:t>rừng</a:t>
            </a:r>
            <a:r>
              <a:rPr lang="en-US" sz="3200" dirty="0">
                <a:solidFill>
                  <a:srgbClr val="FF0000"/>
                </a:solidFill>
              </a:rPr>
              <a:t>,</a:t>
            </a:r>
          </a:p>
        </p:txBody>
      </p:sp>
      <p:sp>
        <p:nvSpPr>
          <p:cNvPr id="25" name="TextBox 24">
            <a:extLst>
              <a:ext uri="{FF2B5EF4-FFF2-40B4-BE49-F238E27FC236}">
                <a16:creationId xmlns:a16="http://schemas.microsoft.com/office/drawing/2014/main" id="{09FEF219-4368-BE7C-6AAE-51AF601E0064}"/>
              </a:ext>
            </a:extLst>
          </p:cNvPr>
          <p:cNvSpPr txBox="1"/>
          <p:nvPr/>
        </p:nvSpPr>
        <p:spPr>
          <a:xfrm>
            <a:off x="7991475" y="2705100"/>
            <a:ext cx="3543300" cy="584775"/>
          </a:xfrm>
          <a:prstGeom prst="rect">
            <a:avLst/>
          </a:prstGeom>
          <a:noFill/>
        </p:spPr>
        <p:txBody>
          <a:bodyPr wrap="square" rtlCol="0">
            <a:spAutoFit/>
          </a:bodyPr>
          <a:lstStyle/>
          <a:p>
            <a:r>
              <a:rPr lang="en-US" sz="3200" dirty="0" err="1">
                <a:solidFill>
                  <a:srgbClr val="FF0000"/>
                </a:solidFill>
              </a:rPr>
              <a:t>sử</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túi</a:t>
            </a:r>
            <a:r>
              <a:rPr lang="en-US" sz="3200" dirty="0">
                <a:solidFill>
                  <a:srgbClr val="FF0000"/>
                </a:solidFill>
              </a:rPr>
              <a:t> </a:t>
            </a:r>
            <a:r>
              <a:rPr lang="en-US" sz="3200" dirty="0" err="1">
                <a:solidFill>
                  <a:srgbClr val="FF0000"/>
                </a:solidFill>
              </a:rPr>
              <a:t>ni</a:t>
            </a:r>
            <a:r>
              <a:rPr lang="en-US" sz="3200" dirty="0">
                <a:solidFill>
                  <a:srgbClr val="FF0000"/>
                </a:solidFill>
              </a:rPr>
              <a:t> </a:t>
            </a:r>
            <a:r>
              <a:rPr lang="en-US" sz="3200" dirty="0" err="1">
                <a:solidFill>
                  <a:srgbClr val="FF0000"/>
                </a:solidFill>
              </a:rPr>
              <a:t>lông</a:t>
            </a:r>
            <a:r>
              <a:rPr lang="en-US" sz="3200" dirty="0">
                <a:solidFill>
                  <a:srgbClr val="FF0000"/>
                </a:solidFill>
              </a:rPr>
              <a:t>,</a:t>
            </a:r>
          </a:p>
        </p:txBody>
      </p:sp>
      <p:sp>
        <p:nvSpPr>
          <p:cNvPr id="26" name="TextBox 25">
            <a:extLst>
              <a:ext uri="{FF2B5EF4-FFF2-40B4-BE49-F238E27FC236}">
                <a16:creationId xmlns:a16="http://schemas.microsoft.com/office/drawing/2014/main" id="{229DCB62-EF05-61C5-2491-695878AD3D58}"/>
              </a:ext>
            </a:extLst>
          </p:cNvPr>
          <p:cNvSpPr txBox="1"/>
          <p:nvPr/>
        </p:nvSpPr>
        <p:spPr>
          <a:xfrm>
            <a:off x="8029575" y="3324225"/>
            <a:ext cx="3543300" cy="584775"/>
          </a:xfrm>
          <a:prstGeom prst="rect">
            <a:avLst/>
          </a:prstGeom>
          <a:noFill/>
        </p:spPr>
        <p:txBody>
          <a:bodyPr wrap="square" rtlCol="0">
            <a:spAutoFit/>
          </a:bodyPr>
          <a:lstStyle/>
          <a:p>
            <a:r>
              <a:rPr lang="en-US" sz="3200" dirty="0" err="1">
                <a:solidFill>
                  <a:srgbClr val="FF0000"/>
                </a:solidFill>
              </a:rPr>
              <a:t>lãng</a:t>
            </a:r>
            <a:r>
              <a:rPr lang="en-US" sz="3200" dirty="0">
                <a:solidFill>
                  <a:srgbClr val="FF0000"/>
                </a:solidFill>
              </a:rPr>
              <a:t> </a:t>
            </a:r>
            <a:r>
              <a:rPr lang="en-US" sz="3200" dirty="0" err="1">
                <a:solidFill>
                  <a:srgbClr val="FF0000"/>
                </a:solidFill>
              </a:rPr>
              <a:t>phí</a:t>
            </a:r>
            <a:r>
              <a:rPr lang="en-US" sz="3200" dirty="0">
                <a:solidFill>
                  <a:srgbClr val="FF0000"/>
                </a:solidFill>
              </a:rPr>
              <a:t> </a:t>
            </a:r>
            <a:r>
              <a:rPr lang="en-US" sz="3200" dirty="0" err="1">
                <a:solidFill>
                  <a:srgbClr val="FF0000"/>
                </a:solidFill>
              </a:rPr>
              <a:t>nước</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9847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down)">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wipe(down)">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sp>
        <p:nvSpPr>
          <p:cNvPr id="17" name="TextBox 16">
            <a:extLst>
              <a:ext uri="{FF2B5EF4-FFF2-40B4-BE49-F238E27FC236}">
                <a16:creationId xmlns:a16="http://schemas.microsoft.com/office/drawing/2014/main" id="{3C644D81-D74B-4F00-A47D-07DA4F720132}"/>
              </a:ext>
            </a:extLst>
          </p:cNvPr>
          <p:cNvSpPr txBox="1"/>
          <p:nvPr/>
        </p:nvSpPr>
        <p:spPr>
          <a:xfrm>
            <a:off x="1029887" y="206304"/>
            <a:ext cx="9738121" cy="1200329"/>
          </a:xfrm>
          <a:prstGeom prst="rect">
            <a:avLst/>
          </a:prstGeom>
          <a:noFill/>
        </p:spPr>
        <p:txBody>
          <a:bodyPr wrap="square">
            <a:spAutoFit/>
          </a:bodyPr>
          <a:lstStyle/>
          <a:p>
            <a:pPr lvl="0" algn="ctr">
              <a:defRPr/>
            </a:pPr>
            <a:r>
              <a:rPr lang="en-US" sz="3600" b="1" dirty="0">
                <a:solidFill>
                  <a:srgbClr val="1D6ED0"/>
                </a:solidFill>
                <a:latin typeface="Calibri" panose="020F0502020204030204" pitchFamily="34" charset="0"/>
                <a:cs typeface="Calibri" panose="020F0502020204030204" pitchFamily="34" charset="0"/>
              </a:rPr>
              <a:t>2. </a:t>
            </a:r>
            <a:r>
              <a:rPr lang="en-US" sz="3600" b="1" dirty="0" err="1">
                <a:solidFill>
                  <a:srgbClr val="1D6ED0"/>
                </a:solidFill>
                <a:latin typeface="Calibri" panose="020F0502020204030204" pitchFamily="34" charset="0"/>
                <a:cs typeface="Calibri" panose="020F0502020204030204" pitchFamily="34" charset="0"/>
              </a:rPr>
              <a:t>Cùng</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bạn</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hỏi</a:t>
            </a:r>
            <a:r>
              <a:rPr lang="en-US" sz="3600" b="1" dirty="0">
                <a:solidFill>
                  <a:srgbClr val="1D6ED0"/>
                </a:solidFill>
                <a:latin typeface="Calibri" panose="020F0502020204030204" pitchFamily="34" charset="0"/>
                <a:cs typeface="Calibri" panose="020F0502020204030204" pitchFamily="34" charset="0"/>
              </a:rPr>
              <a:t> – </a:t>
            </a:r>
            <a:r>
              <a:rPr lang="en-US" sz="3600" b="1" dirty="0" err="1">
                <a:solidFill>
                  <a:srgbClr val="1D6ED0"/>
                </a:solidFill>
                <a:latin typeface="Calibri" panose="020F0502020204030204" pitchFamily="34" charset="0"/>
                <a:cs typeface="Calibri" panose="020F0502020204030204" pitchFamily="34" charset="0"/>
              </a:rPr>
              <a:t>đáp</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về</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nội</a:t>
            </a:r>
            <a:r>
              <a:rPr lang="en-US" sz="3600" b="1" dirty="0">
                <a:solidFill>
                  <a:srgbClr val="1D6ED0"/>
                </a:solidFill>
                <a:latin typeface="Calibri" panose="020F0502020204030204" pitchFamily="34" charset="0"/>
                <a:cs typeface="Calibri" panose="020F0502020204030204" pitchFamily="34" charset="0"/>
              </a:rPr>
              <a:t> dung </a:t>
            </a:r>
            <a:r>
              <a:rPr lang="en-US" sz="3600" b="1" dirty="0" err="1">
                <a:solidFill>
                  <a:srgbClr val="1D6ED0"/>
                </a:solidFill>
                <a:latin typeface="Calibri" panose="020F0502020204030204" pitchFamily="34" charset="0"/>
                <a:cs typeface="Calibri" panose="020F0502020204030204" pitchFamily="34" charset="0"/>
              </a:rPr>
              <a:t>tranh</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Viết</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vào</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vở</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câu</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hỏi</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câu</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trả</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lời</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của</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em</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và</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bạn</a:t>
            </a:r>
            <a:r>
              <a:rPr lang="en-US" sz="3600" b="1" dirty="0">
                <a:solidFill>
                  <a:srgbClr val="1D6ED0"/>
                </a:solidFill>
                <a:latin typeface="Calibri" panose="020F0502020204030204" pitchFamily="34" charset="0"/>
                <a:cs typeface="Calibri" panose="020F0502020204030204" pitchFamily="34" charset="0"/>
              </a:rPr>
              <a:t>.</a:t>
            </a:r>
          </a:p>
        </p:txBody>
      </p:sp>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2" name="TextBox 1">
            <a:extLst>
              <a:ext uri="{FF2B5EF4-FFF2-40B4-BE49-F238E27FC236}">
                <a16:creationId xmlns:a16="http://schemas.microsoft.com/office/drawing/2014/main" id="{398D0A82-057F-04E5-670B-6DC45A924335}"/>
              </a:ext>
            </a:extLst>
          </p:cNvPr>
          <p:cNvSpPr txBox="1"/>
          <p:nvPr/>
        </p:nvSpPr>
        <p:spPr>
          <a:xfrm>
            <a:off x="1019174" y="1724025"/>
            <a:ext cx="6048375" cy="1569660"/>
          </a:xfrm>
          <a:prstGeom prst="rect">
            <a:avLst/>
          </a:prstGeom>
          <a:noFill/>
        </p:spPr>
        <p:txBody>
          <a:bodyPr wrap="square" rtlCol="0">
            <a:spAutoFit/>
          </a:bodyPr>
          <a:lstStyle/>
          <a:p>
            <a:r>
              <a:rPr lang="en-US" sz="3200" dirty="0" err="1"/>
              <a:t>Mẫu</a:t>
            </a:r>
            <a:r>
              <a:rPr lang="en-US" sz="3200" dirty="0"/>
              <a:t>:</a:t>
            </a:r>
          </a:p>
          <a:p>
            <a:r>
              <a:rPr lang="en-US" sz="3200" dirty="0"/>
              <a:t>- </a:t>
            </a:r>
            <a:r>
              <a:rPr lang="en-US" sz="3200" dirty="0" err="1"/>
              <a:t>Cô</a:t>
            </a:r>
            <a:r>
              <a:rPr lang="en-US" sz="3200" dirty="0"/>
              <a:t> </a:t>
            </a:r>
            <a:r>
              <a:rPr lang="en-US" sz="3200" dirty="0" err="1"/>
              <a:t>công</a:t>
            </a:r>
            <a:r>
              <a:rPr lang="en-US" sz="3200" dirty="0"/>
              <a:t> </a:t>
            </a:r>
            <a:r>
              <a:rPr lang="en-US" sz="3200" dirty="0" err="1"/>
              <a:t>nhân</a:t>
            </a:r>
            <a:r>
              <a:rPr lang="en-US" sz="3200" dirty="0"/>
              <a:t> </a:t>
            </a:r>
            <a:r>
              <a:rPr lang="en-US" sz="3200" dirty="0" err="1"/>
              <a:t>đang</a:t>
            </a:r>
            <a:r>
              <a:rPr lang="en-US" sz="3200" dirty="0"/>
              <a:t> </a:t>
            </a:r>
            <a:r>
              <a:rPr lang="en-US" sz="3200" dirty="0" err="1"/>
              <a:t>làm</a:t>
            </a:r>
            <a:r>
              <a:rPr lang="en-US" sz="3200" dirty="0"/>
              <a:t> </a:t>
            </a:r>
            <a:r>
              <a:rPr lang="en-US" sz="3200" dirty="0" err="1"/>
              <a:t>gì</a:t>
            </a:r>
            <a:r>
              <a:rPr lang="en-US" sz="3200" dirty="0"/>
              <a:t>?</a:t>
            </a:r>
          </a:p>
          <a:p>
            <a:r>
              <a:rPr lang="en-US" sz="3200" dirty="0"/>
              <a:t>- </a:t>
            </a:r>
            <a:r>
              <a:rPr lang="en-US" sz="3200" dirty="0" err="1"/>
              <a:t>Cô</a:t>
            </a:r>
            <a:r>
              <a:rPr lang="en-US" sz="3200" dirty="0"/>
              <a:t> </a:t>
            </a:r>
            <a:r>
              <a:rPr lang="en-US" sz="3200" dirty="0" err="1"/>
              <a:t>ấy</a:t>
            </a:r>
            <a:r>
              <a:rPr lang="en-US" sz="3200" dirty="0"/>
              <a:t> </a:t>
            </a:r>
            <a:r>
              <a:rPr lang="en-US" sz="3200" dirty="0" err="1"/>
              <a:t>đang</a:t>
            </a:r>
            <a:r>
              <a:rPr lang="en-US" sz="3200" dirty="0"/>
              <a:t> </a:t>
            </a:r>
            <a:r>
              <a:rPr lang="en-US" sz="3200" dirty="0" err="1"/>
              <a:t>phát</a:t>
            </a:r>
            <a:r>
              <a:rPr lang="en-US" sz="3200" dirty="0"/>
              <a:t> </a:t>
            </a:r>
            <a:r>
              <a:rPr lang="en-US" sz="3200" dirty="0" err="1"/>
              <a:t>cỏ</a:t>
            </a:r>
            <a:r>
              <a:rPr lang="en-US" sz="3200" dirty="0"/>
              <a:t>. </a:t>
            </a:r>
          </a:p>
        </p:txBody>
      </p:sp>
      <p:pic>
        <p:nvPicPr>
          <p:cNvPr id="9" name="Picture 8">
            <a:extLst>
              <a:ext uri="{FF2B5EF4-FFF2-40B4-BE49-F238E27FC236}">
                <a16:creationId xmlns:a16="http://schemas.microsoft.com/office/drawing/2014/main" id="{28DDC614-C50D-DA57-EF3D-6F518D0A1681}"/>
              </a:ext>
            </a:extLst>
          </p:cNvPr>
          <p:cNvPicPr>
            <a:picLocks noChangeAspect="1"/>
          </p:cNvPicPr>
          <p:nvPr/>
        </p:nvPicPr>
        <p:blipFill>
          <a:blip r:embed="rId10"/>
          <a:stretch>
            <a:fillRect/>
          </a:stretch>
        </p:blipFill>
        <p:spPr>
          <a:xfrm>
            <a:off x="6219825" y="1595447"/>
            <a:ext cx="5176837" cy="354805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0364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895350" y="245377"/>
            <a:ext cx="10306050" cy="1269098"/>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3. </a:t>
            </a:r>
            <a:r>
              <a:rPr kumimoji="0" lang="vi-VN"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Chuyển những câu dưới đây thành câu cảm hoặc câu khiến:</a:t>
            </a:r>
          </a:p>
        </p:txBody>
      </p:sp>
      <p:sp>
        <p:nvSpPr>
          <p:cNvPr id="2" name="TextBox 1">
            <a:extLst>
              <a:ext uri="{FF2B5EF4-FFF2-40B4-BE49-F238E27FC236}">
                <a16:creationId xmlns:a16="http://schemas.microsoft.com/office/drawing/2014/main" id="{1924E093-3832-80ED-E35C-4385904CEC16}"/>
              </a:ext>
            </a:extLst>
          </p:cNvPr>
          <p:cNvSpPr txBox="1"/>
          <p:nvPr/>
        </p:nvSpPr>
        <p:spPr>
          <a:xfrm>
            <a:off x="2247900" y="1981200"/>
            <a:ext cx="9448800" cy="2554545"/>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Nước hồ trong xanh.</a:t>
            </a:r>
          </a:p>
          <a:p>
            <a:r>
              <a:rPr lang="vi-VN" sz="4000" dirty="0">
                <a:latin typeface="Calibri" panose="020F0502020204030204" pitchFamily="34" charset="0"/>
                <a:cs typeface="Calibri" panose="020F0502020204030204" pitchFamily="34" charset="0"/>
              </a:rPr>
              <a:t>b. Ánh nắng rực rỡ. </a:t>
            </a:r>
          </a:p>
          <a:p>
            <a:r>
              <a:rPr lang="vi-VN" sz="4000" dirty="0">
                <a:latin typeface="Calibri" panose="020F0502020204030204" pitchFamily="34" charset="0"/>
                <a:cs typeface="Calibri" panose="020F0502020204030204" pitchFamily="34" charset="0"/>
              </a:rPr>
              <a:t>c. Chúng ta cùng bỏ rác đúng nơi quy định.</a:t>
            </a:r>
          </a:p>
          <a:p>
            <a:r>
              <a:rPr lang="vi-VN" sz="4000" dirty="0">
                <a:latin typeface="Calibri" panose="020F0502020204030204" pitchFamily="34" charset="0"/>
                <a:cs typeface="Calibri" panose="020F0502020204030204" pitchFamily="34" charset="0"/>
              </a:rPr>
              <a:t>d. Cả lớp có ý thức tiết kiệm giấy viết.</a:t>
            </a:r>
          </a:p>
        </p:txBody>
      </p:sp>
    </p:spTree>
    <p:custDataLst>
      <p:tags r:id="rId1"/>
    </p:custDataLst>
    <p:extLst>
      <p:ext uri="{BB962C8B-B14F-4D97-AF65-F5344CB8AC3E}">
        <p14:creationId xmlns:p14="http://schemas.microsoft.com/office/powerpoint/2010/main" val="113773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53" presetClass="entr" presetSubtype="1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down)">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down)">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6269353D-6255-463E-939B-FE1F75B89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id="{664C3187-AA4A-4DBA-BE8D-64AFC448A7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168" y="390488"/>
            <a:ext cx="3165928" cy="1576021"/>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4495" y="5044"/>
            <a:ext cx="1162453" cy="849485"/>
          </a:xfrm>
          <a:prstGeom prst="rect">
            <a:avLst/>
          </a:prstGeom>
        </p:spPr>
      </p:pic>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775" y="464447"/>
            <a:ext cx="11163300" cy="6489392"/>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2819399" y="1395027"/>
            <a:ext cx="5610225" cy="3600986"/>
          </a:xfrm>
          <a:prstGeom prst="rect">
            <a:avLst/>
          </a:prstGeom>
          <a:noFill/>
        </p:spPr>
        <p:txBody>
          <a:bodyPr wrap="square">
            <a:spAutoFit/>
          </a:bodyPr>
          <a:lstStyle/>
          <a:p>
            <a:pPr lvl="0" algn="just"/>
            <a:r>
              <a:rPr lang="en-US" sz="3800" b="1" u="sng" dirty="0">
                <a:solidFill>
                  <a:srgbClr val="FF1822"/>
                </a:solidFill>
                <a:latin typeface="Calibri" panose="020F0502020204030204" pitchFamily="34" charset="0"/>
                <a:cs typeface="Calibri" panose="020F0502020204030204" pitchFamily="34" charset="0"/>
              </a:rPr>
              <a:t>G</a:t>
            </a:r>
            <a:r>
              <a:rPr lang="vi-VN" sz="3800" b="1" u="sng" dirty="0">
                <a:solidFill>
                  <a:srgbClr val="FF1822"/>
                </a:solidFill>
                <a:latin typeface="Calibri" panose="020F0502020204030204" pitchFamily="34" charset="0"/>
                <a:cs typeface="Calibri" panose="020F0502020204030204" pitchFamily="34" charset="0"/>
              </a:rPr>
              <a:t>ợi ý:</a:t>
            </a:r>
            <a:r>
              <a:rPr lang="vi-VN" sz="3800" b="1" dirty="0">
                <a:solidFill>
                  <a:srgbClr val="FF1822"/>
                </a:solidFill>
                <a:latin typeface="Calibri" panose="020F0502020204030204" pitchFamily="34" charset="0"/>
                <a:cs typeface="Calibri" panose="020F0502020204030204" pitchFamily="34" charset="0"/>
              </a:rPr>
              <a:t> </a:t>
            </a:r>
            <a:r>
              <a:rPr lang="vi-VN" sz="3800" dirty="0">
                <a:solidFill>
                  <a:srgbClr val="FF1822"/>
                </a:solidFill>
                <a:latin typeface="Calibri" panose="020F0502020204030204" pitchFamily="34" charset="0"/>
                <a:cs typeface="Calibri" panose="020F0502020204030204" pitchFamily="34" charset="0"/>
              </a:rPr>
              <a:t>câu cảm thường dùng những từ ôi, chao ôi, trời ơi đúng ở đầu câu; thế, quá, lắm đúng ở cuối câu; dấu chấm than khi kết thúc câu để bộc lộ cảm xúc.</a:t>
            </a:r>
            <a:endParaRPr kumimoji="0" lang="en-US" sz="3800" b="0"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graphicFrame>
        <p:nvGraphicFramePr>
          <p:cNvPr id="8" name="Table 8">
            <a:extLst>
              <a:ext uri="{FF2B5EF4-FFF2-40B4-BE49-F238E27FC236}">
                <a16:creationId xmlns:a16="http://schemas.microsoft.com/office/drawing/2014/main" id="{9B4B5012-D165-69E3-8FE0-C0F08D71E18F}"/>
              </a:ext>
            </a:extLst>
          </p:cNvPr>
          <p:cNvGraphicFramePr>
            <a:graphicFrameLocks noGrp="1"/>
          </p:cNvGraphicFramePr>
          <p:nvPr>
            <p:extLst>
              <p:ext uri="{D42A27DB-BD31-4B8C-83A1-F6EECF244321}">
                <p14:modId xmlns:p14="http://schemas.microsoft.com/office/powerpoint/2010/main" val="1716305844"/>
              </p:ext>
            </p:extLst>
          </p:nvPr>
        </p:nvGraphicFramePr>
        <p:xfrm>
          <a:off x="581024" y="371475"/>
          <a:ext cx="11534775" cy="5909310"/>
        </p:xfrm>
        <a:graphic>
          <a:graphicData uri="http://schemas.openxmlformats.org/drawingml/2006/table">
            <a:tbl>
              <a:tblPr firstRow="1" bandRow="1">
                <a:tableStyleId>{00A15C55-8517-42AA-B614-E9B94910E393}</a:tableStyleId>
              </a:tblPr>
              <a:tblGrid>
                <a:gridCol w="5342734">
                  <a:extLst>
                    <a:ext uri="{9D8B030D-6E8A-4147-A177-3AD203B41FA5}">
                      <a16:colId xmlns:a16="http://schemas.microsoft.com/office/drawing/2014/main" val="4086757745"/>
                    </a:ext>
                  </a:extLst>
                </a:gridCol>
                <a:gridCol w="6192041">
                  <a:extLst>
                    <a:ext uri="{9D8B030D-6E8A-4147-A177-3AD203B41FA5}">
                      <a16:colId xmlns:a16="http://schemas.microsoft.com/office/drawing/2014/main" val="3614553975"/>
                    </a:ext>
                  </a:extLst>
                </a:gridCol>
              </a:tblGrid>
              <a:tr h="1400175">
                <a:tc>
                  <a:txBody>
                    <a:bodyPr/>
                    <a:lstStyle/>
                    <a:p>
                      <a:pPr algn="ctr"/>
                      <a:endParaRPr lang="en-US" sz="3200" dirty="0">
                        <a:solidFill>
                          <a:srgbClr val="002060"/>
                        </a:solidFill>
                      </a:endParaRPr>
                    </a:p>
                    <a:p>
                      <a:pPr algn="ctr"/>
                      <a:r>
                        <a:rPr lang="en-US" sz="3200" dirty="0">
                          <a:solidFill>
                            <a:srgbClr val="002060"/>
                          </a:solidFill>
                        </a:rPr>
                        <a:t>a. </a:t>
                      </a:r>
                      <a:r>
                        <a:rPr lang="en-US" sz="3200" dirty="0" err="1">
                          <a:solidFill>
                            <a:srgbClr val="002060"/>
                          </a:solidFill>
                        </a:rPr>
                        <a:t>Nước</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hồ</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xanh</a:t>
                      </a: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953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b. </a:t>
                      </a:r>
                      <a:r>
                        <a:rPr lang="en-US" sz="3200" b="1" dirty="0" err="1">
                          <a:solidFill>
                            <a:srgbClr val="002060"/>
                          </a:solidFill>
                        </a:rPr>
                        <a:t>Ánh</a:t>
                      </a:r>
                      <a:r>
                        <a:rPr lang="en-US" sz="3200" b="1" dirty="0">
                          <a:solidFill>
                            <a:srgbClr val="002060"/>
                          </a:solidFill>
                        </a:rPr>
                        <a:t> </a:t>
                      </a:r>
                      <a:r>
                        <a:rPr lang="en-US" sz="3200" b="1" dirty="0" err="1">
                          <a:solidFill>
                            <a:srgbClr val="002060"/>
                          </a:solidFill>
                        </a:rPr>
                        <a:t>nắng</a:t>
                      </a:r>
                      <a:r>
                        <a:rPr lang="en-US" sz="3200" b="1" dirty="0">
                          <a:solidFill>
                            <a:srgbClr val="002060"/>
                          </a:solidFill>
                        </a:rPr>
                        <a:t> </a:t>
                      </a:r>
                      <a:r>
                        <a:rPr lang="en-US" sz="3200" b="1" dirty="0" err="1">
                          <a:solidFill>
                            <a:srgbClr val="002060"/>
                          </a:solidFill>
                        </a:rPr>
                        <a:t>rực</a:t>
                      </a:r>
                      <a:r>
                        <a:rPr lang="en-US" sz="3200" b="1" dirty="0">
                          <a:solidFill>
                            <a:srgbClr val="002060"/>
                          </a:solidFill>
                        </a:rPr>
                        <a:t> </a:t>
                      </a:r>
                      <a:r>
                        <a:rPr lang="en-US" sz="3200" b="1" dirty="0" err="1">
                          <a:solidFill>
                            <a:srgbClr val="002060"/>
                          </a:solidFill>
                        </a:rPr>
                        <a:t>rỡ</a:t>
                      </a:r>
                      <a:r>
                        <a:rPr lang="en-US" sz="3200" b="1" dirty="0">
                          <a:solidFill>
                            <a:srgbClr val="002060"/>
                          </a:solidFill>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9572691"/>
                  </a:ext>
                </a:extLst>
              </a:tr>
              <a:tr h="140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c. </a:t>
                      </a:r>
                      <a:r>
                        <a:rPr lang="en-US" sz="3200" b="1" dirty="0" err="1">
                          <a:solidFill>
                            <a:srgbClr val="002060"/>
                          </a:solidFill>
                        </a:rPr>
                        <a:t>Chúng</a:t>
                      </a:r>
                      <a:r>
                        <a:rPr lang="en-US" sz="3200" b="1" dirty="0">
                          <a:solidFill>
                            <a:srgbClr val="002060"/>
                          </a:solidFill>
                        </a:rPr>
                        <a:t> ta </a:t>
                      </a:r>
                      <a:r>
                        <a:rPr lang="en-US" sz="3200" b="1" dirty="0" err="1">
                          <a:solidFill>
                            <a:srgbClr val="002060"/>
                          </a:solidFill>
                        </a:rPr>
                        <a:t>cùng</a:t>
                      </a:r>
                      <a:r>
                        <a:rPr lang="en-US" sz="3200" b="1" dirty="0">
                          <a:solidFill>
                            <a:srgbClr val="002060"/>
                          </a:solidFill>
                        </a:rPr>
                        <a:t> </a:t>
                      </a:r>
                      <a:r>
                        <a:rPr lang="en-US" sz="3200" b="1" dirty="0" err="1">
                          <a:solidFill>
                            <a:srgbClr val="002060"/>
                          </a:solidFill>
                        </a:rPr>
                        <a:t>bỏ</a:t>
                      </a:r>
                      <a:r>
                        <a:rPr lang="en-US" sz="3200" b="1" dirty="0">
                          <a:solidFill>
                            <a:srgbClr val="002060"/>
                          </a:solidFill>
                        </a:rPr>
                        <a:t> </a:t>
                      </a:r>
                      <a:r>
                        <a:rPr lang="en-US" sz="3200" b="1" dirty="0" err="1">
                          <a:solidFill>
                            <a:srgbClr val="002060"/>
                          </a:solidFill>
                        </a:rPr>
                        <a:t>rác</a:t>
                      </a:r>
                      <a:r>
                        <a:rPr lang="en-US" sz="3200" b="1" dirty="0">
                          <a:solidFill>
                            <a:srgbClr val="002060"/>
                          </a:solidFill>
                        </a:rPr>
                        <a:t> </a:t>
                      </a:r>
                      <a:r>
                        <a:rPr lang="en-US" sz="3200" b="1" dirty="0" err="1">
                          <a:solidFill>
                            <a:srgbClr val="002060"/>
                          </a:solidFill>
                        </a:rPr>
                        <a:t>đúng</a:t>
                      </a:r>
                      <a:r>
                        <a:rPr lang="en-US" sz="3200" b="1" dirty="0">
                          <a:solidFill>
                            <a:srgbClr val="002060"/>
                          </a:solidFill>
                        </a:rPr>
                        <a:t> </a:t>
                      </a:r>
                      <a:r>
                        <a:rPr lang="en-US" sz="3200" b="1" dirty="0" err="1">
                          <a:solidFill>
                            <a:srgbClr val="002060"/>
                          </a:solidFill>
                        </a:rPr>
                        <a:t>quy</a:t>
                      </a:r>
                      <a:r>
                        <a:rPr lang="en-US" sz="3200" b="1" dirty="0">
                          <a:solidFill>
                            <a:srgbClr val="002060"/>
                          </a:solidFill>
                        </a:rPr>
                        <a:t> </a:t>
                      </a:r>
                      <a:r>
                        <a:rPr lang="en-US" sz="3200" b="1" dirty="0" err="1">
                          <a:solidFill>
                            <a:srgbClr val="002060"/>
                          </a:solidFill>
                        </a:rPr>
                        <a:t>định</a:t>
                      </a:r>
                      <a:r>
                        <a:rPr lang="en-US" sz="3200" b="1" dirty="0">
                          <a:solidFill>
                            <a:srgbClr val="002060"/>
                          </a:solidFill>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22934204"/>
                  </a:ext>
                </a:extLst>
              </a:tr>
              <a:tr h="1400175">
                <a:tc>
                  <a:txBody>
                    <a:bodyPr/>
                    <a:lstStyle/>
                    <a:p>
                      <a:r>
                        <a:rPr lang="en-US" sz="3200" b="1" dirty="0">
                          <a:solidFill>
                            <a:srgbClr val="002060"/>
                          </a:solidFill>
                        </a:rPr>
                        <a:t>d. </a:t>
                      </a:r>
                      <a:r>
                        <a:rPr lang="en-US" sz="3200" b="1" dirty="0" err="1">
                          <a:solidFill>
                            <a:srgbClr val="002060"/>
                          </a:solidFill>
                        </a:rPr>
                        <a:t>Cả</a:t>
                      </a:r>
                      <a:r>
                        <a:rPr lang="en-US" sz="3200" b="1" dirty="0">
                          <a:solidFill>
                            <a:srgbClr val="002060"/>
                          </a:solidFill>
                        </a:rPr>
                        <a:t> </a:t>
                      </a:r>
                      <a:r>
                        <a:rPr lang="en-US" sz="3200" b="1" dirty="0" err="1">
                          <a:solidFill>
                            <a:srgbClr val="002060"/>
                          </a:solidFill>
                        </a:rPr>
                        <a:t>lớp</a:t>
                      </a:r>
                      <a:r>
                        <a:rPr lang="en-US" sz="3200" b="1" dirty="0">
                          <a:solidFill>
                            <a:srgbClr val="002060"/>
                          </a:solidFill>
                        </a:rPr>
                        <a:t> </a:t>
                      </a:r>
                      <a:r>
                        <a:rPr lang="en-US" sz="3200" b="1" dirty="0" err="1">
                          <a:solidFill>
                            <a:srgbClr val="002060"/>
                          </a:solidFill>
                        </a:rPr>
                        <a:t>có</a:t>
                      </a:r>
                      <a:r>
                        <a:rPr lang="en-US" sz="3200" b="1" dirty="0">
                          <a:solidFill>
                            <a:srgbClr val="002060"/>
                          </a:solidFill>
                        </a:rPr>
                        <a:t> ý </a:t>
                      </a:r>
                      <a:r>
                        <a:rPr lang="en-US" sz="3200" b="1" dirty="0" err="1">
                          <a:solidFill>
                            <a:srgbClr val="002060"/>
                          </a:solidFill>
                        </a:rPr>
                        <a:t>thức</a:t>
                      </a:r>
                      <a:r>
                        <a:rPr lang="en-US" sz="3200" b="1" dirty="0">
                          <a:solidFill>
                            <a:srgbClr val="002060"/>
                          </a:solidFill>
                        </a:rPr>
                        <a:t> </a:t>
                      </a:r>
                      <a:r>
                        <a:rPr lang="en-US" sz="3200" b="1" dirty="0" err="1">
                          <a:solidFill>
                            <a:srgbClr val="002060"/>
                          </a:solidFill>
                        </a:rPr>
                        <a:t>tiết</a:t>
                      </a:r>
                      <a:r>
                        <a:rPr lang="en-US" sz="3200" b="1" dirty="0">
                          <a:solidFill>
                            <a:srgbClr val="002060"/>
                          </a:solidFill>
                        </a:rPr>
                        <a:t> </a:t>
                      </a:r>
                      <a:r>
                        <a:rPr lang="en-US" sz="3200" b="1" dirty="0" err="1">
                          <a:solidFill>
                            <a:srgbClr val="002060"/>
                          </a:solidFill>
                        </a:rPr>
                        <a:t>kiệm</a:t>
                      </a:r>
                      <a:r>
                        <a:rPr lang="en-US" sz="3200" b="1" dirty="0">
                          <a:solidFill>
                            <a:srgbClr val="002060"/>
                          </a:solidFill>
                        </a:rPr>
                        <a:t> </a:t>
                      </a:r>
                      <a:r>
                        <a:rPr lang="en-US" sz="3200" b="1" dirty="0" err="1">
                          <a:solidFill>
                            <a:srgbClr val="002060"/>
                          </a:solidFill>
                        </a:rPr>
                        <a:t>giấy</a:t>
                      </a:r>
                      <a:r>
                        <a:rPr lang="en-US" sz="3200" b="1" dirty="0">
                          <a:solidFill>
                            <a:srgbClr val="002060"/>
                          </a:solidFill>
                        </a:rPr>
                        <a:t> </a:t>
                      </a:r>
                      <a:r>
                        <a:rPr lang="en-US" sz="3200" b="1" dirty="0" err="1">
                          <a:solidFill>
                            <a:srgbClr val="002060"/>
                          </a:solidFill>
                        </a:rPr>
                        <a:t>viết</a:t>
                      </a:r>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2106884"/>
                  </a:ext>
                </a:extLst>
              </a:tr>
            </a:tbl>
          </a:graphicData>
        </a:graphic>
      </p:graphicFrame>
      <p:sp>
        <p:nvSpPr>
          <p:cNvPr id="11" name="TextBox 10">
            <a:extLst>
              <a:ext uri="{FF2B5EF4-FFF2-40B4-BE49-F238E27FC236}">
                <a16:creationId xmlns:a16="http://schemas.microsoft.com/office/drawing/2014/main" id="{82D37912-52E1-9D49-6DC6-CF4F6F1A3A0E}"/>
              </a:ext>
            </a:extLst>
          </p:cNvPr>
          <p:cNvSpPr txBox="1"/>
          <p:nvPr/>
        </p:nvSpPr>
        <p:spPr>
          <a:xfrm>
            <a:off x="5943600" y="438150"/>
            <a:ext cx="6248400" cy="523220"/>
          </a:xfrm>
          <a:prstGeom prst="rect">
            <a:avLst/>
          </a:prstGeom>
          <a:noFill/>
        </p:spPr>
        <p:txBody>
          <a:bodyPr wrap="square" rtlCol="0">
            <a:spAutoFit/>
          </a:bodyPr>
          <a:lstStyle/>
          <a:p>
            <a:r>
              <a:rPr lang="en-US" sz="2800" b="1" dirty="0" err="1">
                <a:solidFill>
                  <a:srgbClr val="FF0000"/>
                </a:solidFill>
              </a:rPr>
              <a:t>Nước</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hồ</a:t>
            </a:r>
            <a:r>
              <a:rPr lang="en-US" sz="2800" b="1" dirty="0">
                <a:solidFill>
                  <a:srgbClr val="FF0000"/>
                </a:solidFill>
              </a:rPr>
              <a:t> </a:t>
            </a:r>
            <a:r>
              <a:rPr lang="en-US" sz="2800" b="1" dirty="0" err="1">
                <a:solidFill>
                  <a:srgbClr val="FF0000"/>
                </a:solidFill>
              </a:rPr>
              <a:t>mới</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sao</a:t>
            </a:r>
            <a:r>
              <a:rPr lang="en-US" sz="2800" b="1" dirty="0">
                <a:solidFill>
                  <a:srgbClr val="FF0000"/>
                </a:solidFill>
              </a:rPr>
              <a:t>!</a:t>
            </a:r>
          </a:p>
        </p:txBody>
      </p:sp>
      <p:sp>
        <p:nvSpPr>
          <p:cNvPr id="14" name="TextBox 13">
            <a:extLst>
              <a:ext uri="{FF2B5EF4-FFF2-40B4-BE49-F238E27FC236}">
                <a16:creationId xmlns:a16="http://schemas.microsoft.com/office/drawing/2014/main" id="{ED44FDBD-5FCE-BE05-1A33-E32E966F5E8D}"/>
              </a:ext>
            </a:extLst>
          </p:cNvPr>
          <p:cNvSpPr txBox="1"/>
          <p:nvPr/>
        </p:nvSpPr>
        <p:spPr>
          <a:xfrm>
            <a:off x="5943600" y="914400"/>
            <a:ext cx="6248400" cy="954107"/>
          </a:xfrm>
          <a:prstGeom prst="rect">
            <a:avLst/>
          </a:prstGeom>
          <a:noFill/>
        </p:spPr>
        <p:txBody>
          <a:bodyPr wrap="square" rtlCol="0">
            <a:spAutoFit/>
          </a:bodyPr>
          <a:lstStyle/>
          <a:p>
            <a:r>
              <a:rPr lang="en-US" sz="2800" b="1" dirty="0" err="1">
                <a:solidFill>
                  <a:srgbClr val="FF0000"/>
                </a:solidFill>
              </a:rPr>
              <a:t>Nước</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hồ</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quá</a:t>
            </a:r>
            <a:r>
              <a:rPr lang="en-US" sz="2800" b="1" dirty="0">
                <a:solidFill>
                  <a:srgbClr val="FF0000"/>
                </a:solidFill>
              </a:rPr>
              <a:t>!</a:t>
            </a:r>
          </a:p>
          <a:p>
            <a:r>
              <a:rPr lang="en-US" sz="2800" b="1" dirty="0">
                <a:solidFill>
                  <a:srgbClr val="FF0000"/>
                </a:solidFill>
              </a:rPr>
              <a:t>……</a:t>
            </a:r>
          </a:p>
        </p:txBody>
      </p:sp>
      <p:sp>
        <p:nvSpPr>
          <p:cNvPr id="15" name="TextBox 14">
            <a:extLst>
              <a:ext uri="{FF2B5EF4-FFF2-40B4-BE49-F238E27FC236}">
                <a16:creationId xmlns:a16="http://schemas.microsoft.com/office/drawing/2014/main" id="{211F69A9-D2AA-33CE-C8B6-C44E20199C3C}"/>
              </a:ext>
            </a:extLst>
          </p:cNvPr>
          <p:cNvSpPr txBox="1"/>
          <p:nvPr/>
        </p:nvSpPr>
        <p:spPr>
          <a:xfrm>
            <a:off x="5943600" y="1800225"/>
            <a:ext cx="6248400" cy="523220"/>
          </a:xfrm>
          <a:prstGeom prst="rect">
            <a:avLst/>
          </a:prstGeom>
          <a:noFill/>
        </p:spPr>
        <p:txBody>
          <a:bodyPr wrap="square" rtlCol="0">
            <a:spAutoFit/>
          </a:bodyPr>
          <a:lstStyle/>
          <a:p>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 </a:t>
            </a:r>
            <a:r>
              <a:rPr lang="en-US" sz="2800" b="1" dirty="0" err="1">
                <a:solidFill>
                  <a:srgbClr val="FF0000"/>
                </a:solidFill>
              </a:rPr>
              <a:t>quá</a:t>
            </a:r>
            <a:r>
              <a:rPr lang="en-US" sz="2800" b="1" dirty="0">
                <a:solidFill>
                  <a:srgbClr val="FF0000"/>
                </a:solidFill>
              </a:rPr>
              <a:t>!</a:t>
            </a:r>
          </a:p>
        </p:txBody>
      </p:sp>
      <p:sp>
        <p:nvSpPr>
          <p:cNvPr id="16" name="TextBox 15">
            <a:extLst>
              <a:ext uri="{FF2B5EF4-FFF2-40B4-BE49-F238E27FC236}">
                <a16:creationId xmlns:a16="http://schemas.microsoft.com/office/drawing/2014/main" id="{22F90E22-8364-0F05-B1E5-640B1E3C707F}"/>
              </a:ext>
            </a:extLst>
          </p:cNvPr>
          <p:cNvSpPr txBox="1"/>
          <p:nvPr/>
        </p:nvSpPr>
        <p:spPr>
          <a:xfrm>
            <a:off x="5943600" y="2257425"/>
            <a:ext cx="6248400" cy="523220"/>
          </a:xfrm>
          <a:prstGeom prst="rect">
            <a:avLst/>
          </a:prstGeom>
          <a:noFill/>
        </p:spPr>
        <p:txBody>
          <a:bodyPr wrap="square" rtlCol="0">
            <a:spAutoFit/>
          </a:bodyPr>
          <a:lstStyle/>
          <a:p>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mới</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sao</a:t>
            </a:r>
            <a:r>
              <a:rPr lang="en-US" sz="2800" b="1" dirty="0">
                <a:solidFill>
                  <a:srgbClr val="FF0000"/>
                </a:solidFill>
              </a:rPr>
              <a:t>!</a:t>
            </a:r>
          </a:p>
        </p:txBody>
      </p:sp>
      <p:sp>
        <p:nvSpPr>
          <p:cNvPr id="17" name="TextBox 16">
            <a:extLst>
              <a:ext uri="{FF2B5EF4-FFF2-40B4-BE49-F238E27FC236}">
                <a16:creationId xmlns:a16="http://schemas.microsoft.com/office/drawing/2014/main" id="{6329398A-FF24-670A-B29B-D340ADCD4EA6}"/>
              </a:ext>
            </a:extLst>
          </p:cNvPr>
          <p:cNvSpPr txBox="1"/>
          <p:nvPr/>
        </p:nvSpPr>
        <p:spPr>
          <a:xfrm>
            <a:off x="5943600" y="2686050"/>
            <a:ext cx="6248400" cy="523220"/>
          </a:xfrm>
          <a:prstGeom prst="rect">
            <a:avLst/>
          </a:prstGeom>
          <a:noFill/>
        </p:spPr>
        <p:txBody>
          <a:bodyPr wrap="square" rtlCol="0">
            <a:spAutoFit/>
          </a:bodyPr>
          <a:lstStyle/>
          <a:p>
            <a:r>
              <a:rPr lang="en-US" sz="2800" b="1" dirty="0">
                <a:solidFill>
                  <a:srgbClr val="FF0000"/>
                </a:solidFill>
              </a:rPr>
              <a:t>Chao </a:t>
            </a:r>
            <a:r>
              <a:rPr lang="en-US" sz="2800" b="1" dirty="0" err="1">
                <a:solidFill>
                  <a:srgbClr val="FF0000"/>
                </a:solidFill>
              </a:rPr>
              <a:t>ôi</a:t>
            </a:r>
            <a:r>
              <a:rPr lang="en-US" sz="2800" b="1" dirty="0">
                <a:solidFill>
                  <a:srgbClr val="FF0000"/>
                </a:solidFill>
              </a:rPr>
              <a:t>! </a:t>
            </a:r>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thật</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a:t>
            </a:r>
          </a:p>
        </p:txBody>
      </p:sp>
      <p:sp>
        <p:nvSpPr>
          <p:cNvPr id="18" name="TextBox 17">
            <a:extLst>
              <a:ext uri="{FF2B5EF4-FFF2-40B4-BE49-F238E27FC236}">
                <a16:creationId xmlns:a16="http://schemas.microsoft.com/office/drawing/2014/main" id="{8BE4F5E7-E86D-A274-1485-70B91E026D93}"/>
              </a:ext>
            </a:extLst>
          </p:cNvPr>
          <p:cNvSpPr txBox="1"/>
          <p:nvPr/>
        </p:nvSpPr>
        <p:spPr>
          <a:xfrm>
            <a:off x="5943600" y="3343275"/>
            <a:ext cx="6591300" cy="492443"/>
          </a:xfrm>
          <a:prstGeom prst="rect">
            <a:avLst/>
          </a:prstGeom>
          <a:noFill/>
        </p:spPr>
        <p:txBody>
          <a:bodyPr wrap="square" rtlCol="0">
            <a:spAutoFit/>
          </a:bodyPr>
          <a:lstStyle/>
          <a:p>
            <a:r>
              <a:rPr lang="en-US" sz="2500" b="1" dirty="0" err="1">
                <a:solidFill>
                  <a:srgbClr val="FF0000"/>
                </a:solidFill>
              </a:rPr>
              <a:t>Nào</a:t>
            </a:r>
            <a:r>
              <a:rPr lang="en-US" sz="2500" b="1" dirty="0">
                <a:solidFill>
                  <a:srgbClr val="FF0000"/>
                </a:solidFill>
              </a:rPr>
              <a:t>, </a:t>
            </a:r>
            <a:r>
              <a:rPr lang="en-US" sz="2500" b="1" dirty="0" err="1">
                <a:solidFill>
                  <a:srgbClr val="FF0000"/>
                </a:solidFill>
              </a:rPr>
              <a:t>chúng</a:t>
            </a:r>
            <a:r>
              <a:rPr lang="en-US" sz="2500" b="1" dirty="0">
                <a:solidFill>
                  <a:srgbClr val="FF0000"/>
                </a:solidFill>
              </a:rPr>
              <a:t> ta </a:t>
            </a:r>
            <a:r>
              <a:rPr lang="en-US" sz="2500" b="1" dirty="0" err="1">
                <a:solidFill>
                  <a:srgbClr val="FF0000"/>
                </a:solidFill>
              </a:rPr>
              <a:t>cùng</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a:t>
            </a:r>
          </a:p>
        </p:txBody>
      </p:sp>
      <p:sp>
        <p:nvSpPr>
          <p:cNvPr id="19" name="TextBox 18">
            <a:extLst>
              <a:ext uri="{FF2B5EF4-FFF2-40B4-BE49-F238E27FC236}">
                <a16:creationId xmlns:a16="http://schemas.microsoft.com/office/drawing/2014/main" id="{0B3D3AC6-3A7E-EC79-FFF1-D68F2BAA2F63}"/>
              </a:ext>
            </a:extLst>
          </p:cNvPr>
          <p:cNvSpPr txBox="1"/>
          <p:nvPr/>
        </p:nvSpPr>
        <p:spPr>
          <a:xfrm>
            <a:off x="5953125" y="3743325"/>
            <a:ext cx="6591300" cy="492443"/>
          </a:xfrm>
          <a:prstGeom prst="rect">
            <a:avLst/>
          </a:prstGeom>
          <a:noFill/>
        </p:spPr>
        <p:txBody>
          <a:bodyPr wrap="square" rtlCol="0">
            <a:spAutoFit/>
          </a:bodyPr>
          <a:lstStyle/>
          <a:p>
            <a:r>
              <a:rPr lang="en-US" sz="2500" b="1" dirty="0" err="1">
                <a:solidFill>
                  <a:srgbClr val="FF0000"/>
                </a:solidFill>
              </a:rPr>
              <a:t>Chúng</a:t>
            </a:r>
            <a:r>
              <a:rPr lang="en-US" sz="2500" b="1" dirty="0">
                <a:solidFill>
                  <a:srgbClr val="FF0000"/>
                </a:solidFill>
              </a:rPr>
              <a:t> ta </a:t>
            </a:r>
            <a:r>
              <a:rPr lang="en-US" sz="2500" b="1" dirty="0" err="1">
                <a:solidFill>
                  <a:srgbClr val="FF0000"/>
                </a:solidFill>
              </a:rPr>
              <a:t>hãy</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a:t>
            </a:r>
          </a:p>
        </p:txBody>
      </p:sp>
      <p:sp>
        <p:nvSpPr>
          <p:cNvPr id="20" name="TextBox 19">
            <a:extLst>
              <a:ext uri="{FF2B5EF4-FFF2-40B4-BE49-F238E27FC236}">
                <a16:creationId xmlns:a16="http://schemas.microsoft.com/office/drawing/2014/main" id="{01F0FF63-2B62-62ED-64F0-787BACAF5716}"/>
              </a:ext>
            </a:extLst>
          </p:cNvPr>
          <p:cNvSpPr txBox="1"/>
          <p:nvPr/>
        </p:nvSpPr>
        <p:spPr>
          <a:xfrm>
            <a:off x="5934075" y="4200525"/>
            <a:ext cx="6591300" cy="492443"/>
          </a:xfrm>
          <a:prstGeom prst="rect">
            <a:avLst/>
          </a:prstGeom>
          <a:noFill/>
        </p:spPr>
        <p:txBody>
          <a:bodyPr wrap="square" rtlCol="0">
            <a:spAutoFit/>
          </a:bodyPr>
          <a:lstStyle/>
          <a:p>
            <a:r>
              <a:rPr lang="en-US" sz="2500" b="1" dirty="0" err="1">
                <a:solidFill>
                  <a:srgbClr val="FF0000"/>
                </a:solidFill>
              </a:rPr>
              <a:t>Chúng</a:t>
            </a:r>
            <a:r>
              <a:rPr lang="en-US" sz="2500" b="1" dirty="0">
                <a:solidFill>
                  <a:srgbClr val="FF0000"/>
                </a:solidFill>
              </a:rPr>
              <a:t> </a:t>
            </a:r>
            <a:r>
              <a:rPr lang="en-US" sz="2500" b="1" dirty="0" err="1">
                <a:solidFill>
                  <a:srgbClr val="FF0000"/>
                </a:solidFill>
              </a:rPr>
              <a:t>ra</a:t>
            </a:r>
            <a:r>
              <a:rPr lang="en-US" sz="2500" b="1" dirty="0">
                <a:solidFill>
                  <a:srgbClr val="FF0000"/>
                </a:solidFill>
              </a:rPr>
              <a:t> </a:t>
            </a:r>
            <a:r>
              <a:rPr lang="en-US" sz="2500" b="1" dirty="0" err="1">
                <a:solidFill>
                  <a:srgbClr val="FF0000"/>
                </a:solidFill>
              </a:rPr>
              <a:t>cùng</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 </a:t>
            </a:r>
            <a:r>
              <a:rPr lang="en-US" sz="2500" b="1" dirty="0" err="1">
                <a:solidFill>
                  <a:srgbClr val="FF0000"/>
                </a:solidFill>
              </a:rPr>
              <a:t>đi</a:t>
            </a:r>
            <a:r>
              <a:rPr lang="en-US" sz="2500" b="1" dirty="0">
                <a:solidFill>
                  <a:srgbClr val="FF0000"/>
                </a:solidFill>
              </a:rPr>
              <a:t>!</a:t>
            </a:r>
          </a:p>
        </p:txBody>
      </p:sp>
      <p:sp>
        <p:nvSpPr>
          <p:cNvPr id="21" name="TextBox 20">
            <a:extLst>
              <a:ext uri="{FF2B5EF4-FFF2-40B4-BE49-F238E27FC236}">
                <a16:creationId xmlns:a16="http://schemas.microsoft.com/office/drawing/2014/main" id="{2D7ADF55-7EB5-53CA-3F7A-5B668309578B}"/>
              </a:ext>
            </a:extLst>
          </p:cNvPr>
          <p:cNvSpPr txBox="1"/>
          <p:nvPr/>
        </p:nvSpPr>
        <p:spPr>
          <a:xfrm>
            <a:off x="5924550" y="4914900"/>
            <a:ext cx="6591300" cy="492443"/>
          </a:xfrm>
          <a:prstGeom prst="rect">
            <a:avLst/>
          </a:prstGeom>
          <a:noFill/>
        </p:spPr>
        <p:txBody>
          <a:bodyPr wrap="square" rtlCol="0">
            <a:spAutoFit/>
          </a:bodyPr>
          <a:lstStyle/>
          <a:p>
            <a:r>
              <a:rPr lang="en-US" sz="2500" b="1" dirty="0" err="1">
                <a:solidFill>
                  <a:srgbClr val="FF0000"/>
                </a:solidFill>
              </a:rPr>
              <a:t>Cả</a:t>
            </a:r>
            <a:r>
              <a:rPr lang="en-US" sz="2500" b="1" dirty="0">
                <a:solidFill>
                  <a:srgbClr val="FF0000"/>
                </a:solidFill>
              </a:rPr>
              <a:t> </a:t>
            </a:r>
            <a:r>
              <a:rPr lang="en-US" sz="2500" b="1" dirty="0" err="1">
                <a:solidFill>
                  <a:srgbClr val="FF0000"/>
                </a:solidFill>
              </a:rPr>
              <a:t>lớp</a:t>
            </a:r>
            <a:r>
              <a:rPr lang="en-US" sz="2500" b="1" dirty="0">
                <a:solidFill>
                  <a:srgbClr val="FF0000"/>
                </a:solidFill>
              </a:rPr>
              <a:t> </a:t>
            </a:r>
            <a:r>
              <a:rPr lang="en-US" sz="2500" b="1" dirty="0" err="1">
                <a:solidFill>
                  <a:srgbClr val="FF0000"/>
                </a:solidFill>
              </a:rPr>
              <a:t>hãy</a:t>
            </a:r>
            <a:r>
              <a:rPr lang="en-US" sz="2500" b="1" dirty="0">
                <a:solidFill>
                  <a:srgbClr val="FF0000"/>
                </a:solidFill>
              </a:rPr>
              <a:t> </a:t>
            </a:r>
            <a:r>
              <a:rPr lang="en-US" sz="2500" b="1" dirty="0" err="1">
                <a:solidFill>
                  <a:srgbClr val="FF0000"/>
                </a:solidFill>
              </a:rPr>
              <a:t>có</a:t>
            </a:r>
            <a:r>
              <a:rPr lang="en-US" sz="2500" b="1" dirty="0">
                <a:solidFill>
                  <a:srgbClr val="FF0000"/>
                </a:solidFill>
              </a:rPr>
              <a:t> ý </a:t>
            </a:r>
            <a:r>
              <a:rPr lang="en-US" sz="2500" b="1" dirty="0" err="1">
                <a:solidFill>
                  <a:srgbClr val="FF0000"/>
                </a:solidFill>
              </a:rPr>
              <a:t>thức</a:t>
            </a:r>
            <a:r>
              <a:rPr lang="en-US" sz="2500" b="1" dirty="0">
                <a:solidFill>
                  <a:srgbClr val="FF0000"/>
                </a:solidFill>
              </a:rPr>
              <a:t> </a:t>
            </a:r>
            <a:r>
              <a:rPr lang="en-US" sz="2500" b="1" dirty="0" err="1">
                <a:solidFill>
                  <a:srgbClr val="FF0000"/>
                </a:solidFill>
              </a:rPr>
              <a:t>tiết</a:t>
            </a:r>
            <a:r>
              <a:rPr lang="en-US" sz="2500" b="1" dirty="0">
                <a:solidFill>
                  <a:srgbClr val="FF0000"/>
                </a:solidFill>
              </a:rPr>
              <a:t> </a:t>
            </a:r>
            <a:r>
              <a:rPr lang="en-US" sz="2500" b="1" dirty="0" err="1">
                <a:solidFill>
                  <a:srgbClr val="FF0000"/>
                </a:solidFill>
              </a:rPr>
              <a:t>kiệm</a:t>
            </a:r>
            <a:r>
              <a:rPr lang="en-US" sz="2500" b="1" dirty="0">
                <a:solidFill>
                  <a:srgbClr val="FF0000"/>
                </a:solidFill>
              </a:rPr>
              <a:t> </a:t>
            </a:r>
            <a:r>
              <a:rPr lang="en-US" sz="2500" b="1" dirty="0" err="1">
                <a:solidFill>
                  <a:srgbClr val="FF0000"/>
                </a:solidFill>
              </a:rPr>
              <a:t>giấy</a:t>
            </a:r>
            <a:r>
              <a:rPr lang="en-US" sz="2500" b="1" dirty="0">
                <a:solidFill>
                  <a:srgbClr val="FF0000"/>
                </a:solidFill>
              </a:rPr>
              <a:t> </a:t>
            </a:r>
            <a:r>
              <a:rPr lang="en-US" sz="2500" b="1" dirty="0" err="1">
                <a:solidFill>
                  <a:srgbClr val="FF0000"/>
                </a:solidFill>
              </a:rPr>
              <a:t>viết</a:t>
            </a:r>
            <a:r>
              <a:rPr lang="en-US" sz="2500" b="1" dirty="0">
                <a:solidFill>
                  <a:srgbClr val="FF0000"/>
                </a:solidFill>
              </a:rPr>
              <a:t>!</a:t>
            </a:r>
          </a:p>
        </p:txBody>
      </p:sp>
      <p:sp>
        <p:nvSpPr>
          <p:cNvPr id="22" name="TextBox 21">
            <a:extLst>
              <a:ext uri="{FF2B5EF4-FFF2-40B4-BE49-F238E27FC236}">
                <a16:creationId xmlns:a16="http://schemas.microsoft.com/office/drawing/2014/main" id="{1D592BE1-D883-A4D6-5285-0501A6B8EED6}"/>
              </a:ext>
            </a:extLst>
          </p:cNvPr>
          <p:cNvSpPr txBox="1"/>
          <p:nvPr/>
        </p:nvSpPr>
        <p:spPr>
          <a:xfrm>
            <a:off x="5934075" y="5429250"/>
            <a:ext cx="6591300" cy="492443"/>
          </a:xfrm>
          <a:prstGeom prst="rect">
            <a:avLst/>
          </a:prstGeom>
          <a:noFill/>
        </p:spPr>
        <p:txBody>
          <a:bodyPr wrap="square" rtlCol="0">
            <a:spAutoFit/>
          </a:bodyPr>
          <a:lstStyle/>
          <a:p>
            <a:r>
              <a:rPr lang="en-US" sz="2500" b="1" dirty="0" err="1">
                <a:solidFill>
                  <a:srgbClr val="FF0000"/>
                </a:solidFill>
              </a:rPr>
              <a:t>Cả</a:t>
            </a:r>
            <a:r>
              <a:rPr lang="en-US" sz="2500" b="1" dirty="0">
                <a:solidFill>
                  <a:srgbClr val="FF0000"/>
                </a:solidFill>
              </a:rPr>
              <a:t> </a:t>
            </a:r>
            <a:r>
              <a:rPr lang="en-US" sz="2500" b="1" dirty="0" err="1">
                <a:solidFill>
                  <a:srgbClr val="FF0000"/>
                </a:solidFill>
              </a:rPr>
              <a:t>lớp</a:t>
            </a:r>
            <a:r>
              <a:rPr lang="en-US" sz="2500" b="1" dirty="0">
                <a:solidFill>
                  <a:srgbClr val="FF0000"/>
                </a:solidFill>
              </a:rPr>
              <a:t> </a:t>
            </a:r>
            <a:r>
              <a:rPr lang="en-US" sz="2500" b="1" dirty="0" err="1">
                <a:solidFill>
                  <a:srgbClr val="FF0000"/>
                </a:solidFill>
              </a:rPr>
              <a:t>phải</a:t>
            </a:r>
            <a:r>
              <a:rPr lang="en-US" sz="2500" b="1" dirty="0">
                <a:solidFill>
                  <a:srgbClr val="FF0000"/>
                </a:solidFill>
              </a:rPr>
              <a:t> </a:t>
            </a:r>
            <a:r>
              <a:rPr lang="en-US" sz="2500" b="1" dirty="0" err="1">
                <a:solidFill>
                  <a:srgbClr val="FF0000"/>
                </a:solidFill>
              </a:rPr>
              <a:t>có</a:t>
            </a:r>
            <a:r>
              <a:rPr lang="en-US" sz="2500" b="1" dirty="0">
                <a:solidFill>
                  <a:srgbClr val="FF0000"/>
                </a:solidFill>
              </a:rPr>
              <a:t> ý </a:t>
            </a:r>
            <a:r>
              <a:rPr lang="en-US" sz="2500" b="1" dirty="0" err="1">
                <a:solidFill>
                  <a:srgbClr val="FF0000"/>
                </a:solidFill>
              </a:rPr>
              <a:t>thức</a:t>
            </a:r>
            <a:r>
              <a:rPr lang="en-US" sz="2500" b="1" dirty="0">
                <a:solidFill>
                  <a:srgbClr val="FF0000"/>
                </a:solidFill>
              </a:rPr>
              <a:t> </a:t>
            </a:r>
            <a:r>
              <a:rPr lang="en-US" sz="2500" b="1" dirty="0" err="1">
                <a:solidFill>
                  <a:srgbClr val="FF0000"/>
                </a:solidFill>
              </a:rPr>
              <a:t>tiết</a:t>
            </a:r>
            <a:r>
              <a:rPr lang="en-US" sz="2500" b="1" dirty="0">
                <a:solidFill>
                  <a:srgbClr val="FF0000"/>
                </a:solidFill>
              </a:rPr>
              <a:t> </a:t>
            </a:r>
            <a:r>
              <a:rPr lang="en-US" sz="2500" b="1" dirty="0" err="1">
                <a:solidFill>
                  <a:srgbClr val="FF0000"/>
                </a:solidFill>
              </a:rPr>
              <a:t>kiệm</a:t>
            </a:r>
            <a:r>
              <a:rPr lang="en-US" sz="2500" b="1" dirty="0">
                <a:solidFill>
                  <a:srgbClr val="FF0000"/>
                </a:solidFill>
              </a:rPr>
              <a:t> </a:t>
            </a:r>
            <a:r>
              <a:rPr lang="en-US" sz="2500" b="1" dirty="0" err="1">
                <a:solidFill>
                  <a:srgbClr val="FF0000"/>
                </a:solidFill>
              </a:rPr>
              <a:t>giấy</a:t>
            </a:r>
            <a:r>
              <a:rPr lang="en-US" sz="2500" b="1" dirty="0">
                <a:solidFill>
                  <a:srgbClr val="FF0000"/>
                </a:solidFill>
              </a:rPr>
              <a:t> </a:t>
            </a:r>
            <a:r>
              <a:rPr lang="en-US" sz="2500" b="1" dirty="0" err="1">
                <a:solidFill>
                  <a:srgbClr val="FF0000"/>
                </a:solidFill>
              </a:rPr>
              <a:t>viết</a:t>
            </a:r>
            <a:r>
              <a:rPr lang="en-US" sz="2500" b="1" dirty="0">
                <a:solidFill>
                  <a:srgbClr val="FF0000"/>
                </a:solidFill>
              </a:rPr>
              <a:t>!</a:t>
            </a:r>
          </a:p>
        </p:txBody>
      </p:sp>
    </p:spTree>
    <p:custDataLst>
      <p:tags r:id="rId1"/>
    </p:custDataLst>
    <p:extLst>
      <p:ext uri="{BB962C8B-B14F-4D97-AF65-F5344CB8AC3E}">
        <p14:creationId xmlns:p14="http://schemas.microsoft.com/office/powerpoint/2010/main" val="2880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Mở rộng vốn từ về Trái đất, ôn tập các kiểu câu đã học[2024051222313073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422</Words>
  <Application>Microsoft Office PowerPoint</Application>
  <PresentationFormat>Widescreen</PresentationFormat>
  <Paragraphs>57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等线</vt: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25</cp:revision>
  <dcterms:created xsi:type="dcterms:W3CDTF">2023-02-04T08:30:07Z</dcterms:created>
  <dcterms:modified xsi:type="dcterms:W3CDTF">2024-05-12T15:32:17Z</dcterms:modified>
</cp:coreProperties>
</file>