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4" r:id="rId2"/>
    <p:sldId id="347" r:id="rId3"/>
    <p:sldId id="370" r:id="rId4"/>
    <p:sldId id="371" r:id="rId5"/>
    <p:sldId id="372" r:id="rId6"/>
    <p:sldId id="373" r:id="rId7"/>
    <p:sldId id="260" r:id="rId8"/>
    <p:sldId id="374" r:id="rId9"/>
    <p:sldId id="375" r:id="rId10"/>
    <p:sldId id="376" r:id="rId11"/>
    <p:sldId id="257"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12-May-24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998791" y="4932802"/>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166812" y="1552575"/>
            <a:ext cx="3745553" cy="3629025"/>
          </a:xfrm>
          <a:prstGeom prst="rect">
            <a:avLst/>
          </a:prstGeom>
        </p:spPr>
      </p:pic>
    </p:spTree>
    <p:extLst>
      <p:ext uri="{BB962C8B-B14F-4D97-AF65-F5344CB8AC3E}">
        <p14:creationId xmlns:p14="http://schemas.microsoft.com/office/powerpoint/2010/main" val="155097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4"/>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5">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5">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6"/>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5">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5">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id="{8E09910D-8887-016A-3733-238549327F77}"/>
              </a:ext>
            </a:extLst>
          </p:cNvPr>
          <p:cNvPicPr>
            <a:picLocks noChangeAspect="1"/>
          </p:cNvPicPr>
          <p:nvPr/>
        </p:nvPicPr>
        <p:blipFill rotWithShape="1">
          <a:blip r:embed="rId7"/>
          <a:srcRect l="52530" t="14031" r="4458" b="47523"/>
          <a:stretch/>
        </p:blipFill>
        <p:spPr>
          <a:xfrm>
            <a:off x="249172" y="1"/>
            <a:ext cx="5458139" cy="2744265"/>
          </a:xfrm>
          <a:prstGeom prst="rect">
            <a:avLst/>
          </a:prstGeom>
        </p:spPr>
      </p:pic>
      <p:pic>
        <p:nvPicPr>
          <p:cNvPr id="7" name="Picture 6">
            <a:extLst>
              <a:ext uri="{FF2B5EF4-FFF2-40B4-BE49-F238E27FC236}">
                <a16:creationId xmlns:a16="http://schemas.microsoft.com/office/drawing/2014/main" id="{162B2B99-2BBD-C05D-12ED-F940A5A8AFF9}"/>
              </a:ext>
            </a:extLst>
          </p:cNvPr>
          <p:cNvPicPr>
            <a:picLocks noChangeAspect="1"/>
          </p:cNvPicPr>
          <p:nvPr/>
        </p:nvPicPr>
        <p:blipFill>
          <a:blip r:embed="rId8"/>
          <a:stretch>
            <a:fillRect/>
          </a:stretch>
        </p:blipFill>
        <p:spPr>
          <a:xfrm>
            <a:off x="277529" y="510381"/>
            <a:ext cx="5474682" cy="2139881"/>
          </a:xfrm>
          <a:prstGeom prst="rect">
            <a:avLst/>
          </a:prstGeom>
        </p:spPr>
      </p:pic>
      <p:pic>
        <p:nvPicPr>
          <p:cNvPr id="16" name="Picture 15">
            <a:extLst>
              <a:ext uri="{FF2B5EF4-FFF2-40B4-BE49-F238E27FC236}">
                <a16:creationId xmlns:a16="http://schemas.microsoft.com/office/drawing/2014/main" id="{8785F81A-F576-3A99-85EC-CBCC57534948}"/>
              </a:ext>
            </a:extLst>
          </p:cNvPr>
          <p:cNvPicPr>
            <a:picLocks noChangeAspect="1"/>
          </p:cNvPicPr>
          <p:nvPr/>
        </p:nvPicPr>
        <p:blipFill>
          <a:blip r:embed="rId9"/>
          <a:stretch>
            <a:fillRect/>
          </a:stretch>
        </p:blipFill>
        <p:spPr>
          <a:xfrm>
            <a:off x="460513" y="2905563"/>
            <a:ext cx="6102625" cy="2517866"/>
          </a:xfrm>
          <a:prstGeom prst="rect">
            <a:avLst/>
          </a:prstGeom>
        </p:spPr>
      </p:pic>
    </p:spTree>
    <p:custDataLst>
      <p:tags r:id="rId1"/>
    </p:custDataLst>
    <p:extLst>
      <p:ext uri="{BB962C8B-B14F-4D97-AF65-F5344CB8AC3E}">
        <p14:creationId xmlns:p14="http://schemas.microsoft.com/office/powerpoint/2010/main" val="215052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id="{075FDCE0-3794-D57A-073A-54DEB6577DAA}"/>
              </a:ext>
            </a:extLst>
          </p:cNvPr>
          <p:cNvGrpSpPr/>
          <p:nvPr/>
        </p:nvGrpSpPr>
        <p:grpSpPr>
          <a:xfrm>
            <a:off x="1104040" y="173838"/>
            <a:ext cx="10173559" cy="1328022"/>
            <a:chOff x="3688560" y="964755"/>
            <a:chExt cx="5117806" cy="996017"/>
          </a:xfrm>
        </p:grpSpPr>
        <p:sp>
          <p:nvSpPr>
            <p:cNvPr id="11" name="Hình chữ nhật: Góc Tròn 31">
              <a:extLst>
                <a:ext uri="{FF2B5EF4-FFF2-40B4-BE49-F238E27FC236}">
                  <a16:creationId xmlns:a16="http://schemas.microsoft.com/office/drawing/2014/main"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id="{F6924B0C-A225-5574-63ED-4D65828BCF59}"/>
                </a:ext>
              </a:extLst>
            </p:cNvPr>
            <p:cNvGrpSpPr/>
            <p:nvPr/>
          </p:nvGrpSpPr>
          <p:grpSpPr>
            <a:xfrm>
              <a:off x="3827947" y="964755"/>
              <a:ext cx="4978419" cy="996017"/>
              <a:chOff x="3827947" y="964755"/>
              <a:chExt cx="4978419" cy="996017"/>
            </a:xfrm>
          </p:grpSpPr>
          <p:sp>
            <p:nvSpPr>
              <p:cNvPr id="13" name="Hộp Văn bản 13">
                <a:extLst>
                  <a:ext uri="{FF2B5EF4-FFF2-40B4-BE49-F238E27FC236}">
                    <a16:creationId xmlns:a16="http://schemas.microsoft.com/office/drawing/2014/main" id="{311D4468-2C0E-69F3-2082-16776FA8F4AB}"/>
                  </a:ext>
                </a:extLst>
              </p:cNvPr>
              <p:cNvSpPr txBox="1"/>
              <p:nvPr/>
            </p:nvSpPr>
            <p:spPr>
              <a:xfrm>
                <a:off x="3827947" y="964755"/>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ea typeface="Times New Roman" panose="02020603050405020304" pitchFamily="18" charset="0"/>
                  </a:rPr>
                  <a:t>1. Dựa vào tranh, nói về nạn ô nhiễm môi trường mà em biết</a:t>
                </a:r>
                <a:endParaRPr lang="en-US" sz="3600" dirty="0">
                  <a:solidFill>
                    <a:schemeClr val="tx1"/>
                  </a:solidFill>
                  <a:effectLst/>
                  <a:ea typeface="Times New Roman" panose="02020603050405020304" pitchFamily="18" charset="0"/>
                </a:endParaRPr>
              </a:p>
            </p:txBody>
          </p:sp>
          <p:pic>
            <p:nvPicPr>
              <p:cNvPr id="14" name="Picture 26">
                <a:extLst>
                  <a:ext uri="{FF2B5EF4-FFF2-40B4-BE49-F238E27FC236}">
                    <a16:creationId xmlns:a16="http://schemas.microsoft.com/office/drawing/2014/main" id="{8CD29EE5-EDC9-2F70-47EC-976AA2203E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id="{B7F3EF2E-7222-0C27-69DD-62F4F4082B9F}"/>
              </a:ext>
            </a:extLst>
          </p:cNvPr>
          <p:cNvPicPr>
            <a:picLocks noChangeAspect="1"/>
          </p:cNvPicPr>
          <p:nvPr/>
        </p:nvPicPr>
        <p:blipFill>
          <a:blip r:embed="rId4"/>
          <a:stretch>
            <a:fillRect/>
          </a:stretch>
        </p:blipFill>
        <p:spPr>
          <a:xfrm>
            <a:off x="1971675" y="1752600"/>
            <a:ext cx="8172450" cy="2792826"/>
          </a:xfrm>
          <a:prstGeom prst="rect">
            <a:avLst/>
          </a:prstGeom>
        </p:spPr>
      </p:pic>
      <p:grpSp>
        <p:nvGrpSpPr>
          <p:cNvPr id="22" name="Nhóm 7">
            <a:extLst>
              <a:ext uri="{FF2B5EF4-FFF2-40B4-BE49-F238E27FC236}">
                <a16:creationId xmlns:a16="http://schemas.microsoft.com/office/drawing/2014/main"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id="{92A6A3B7-A485-BE2D-FB64-D9AA3B12FA89}"/>
                </a:ext>
              </a:extLst>
            </p:cNvPr>
            <p:cNvSpPr/>
            <p:nvPr/>
          </p:nvSpPr>
          <p:spPr>
            <a:xfrm>
              <a:off x="1243135" y="1783135"/>
              <a:ext cx="5545602" cy="1472626"/>
            </a:xfrm>
            <a:custGeom>
              <a:avLst/>
              <a:gdLst>
                <a:gd name="connsiteX0" fmla="*/ 0 w 5545602"/>
                <a:gd name="connsiteY0" fmla="*/ 245443 h 1472626"/>
                <a:gd name="connsiteX1" fmla="*/ 245443 w 5545602"/>
                <a:gd name="connsiteY1" fmla="*/ 0 h 1472626"/>
                <a:gd name="connsiteX2" fmla="*/ 5300159 w 5545602"/>
                <a:gd name="connsiteY2" fmla="*/ 0 h 1472626"/>
                <a:gd name="connsiteX3" fmla="*/ 5545602 w 5545602"/>
                <a:gd name="connsiteY3" fmla="*/ 245443 h 1472626"/>
                <a:gd name="connsiteX4" fmla="*/ 5545602 w 5545602"/>
                <a:gd name="connsiteY4" fmla="*/ 1227183 h 1472626"/>
                <a:gd name="connsiteX5" fmla="*/ 5300159 w 5545602"/>
                <a:gd name="connsiteY5" fmla="*/ 1472626 h 1472626"/>
                <a:gd name="connsiteX6" fmla="*/ 245443 w 5545602"/>
                <a:gd name="connsiteY6" fmla="*/ 1472626 h 1472626"/>
                <a:gd name="connsiteX7" fmla="*/ 0 w 5545602"/>
                <a:gd name="connsiteY7" fmla="*/ 1227183 h 1472626"/>
                <a:gd name="connsiteX8" fmla="*/ 0 w 5545602"/>
                <a:gd name="connsiteY8" fmla="*/ 245443 h 14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02" h="1472626" fill="none" extrusionOk="0">
                  <a:moveTo>
                    <a:pt x="0" y="245443"/>
                  </a:moveTo>
                  <a:cubicBezTo>
                    <a:pt x="8655" y="103523"/>
                    <a:pt x="115192" y="10790"/>
                    <a:pt x="245443" y="0"/>
                  </a:cubicBezTo>
                  <a:cubicBezTo>
                    <a:pt x="2313073" y="-106144"/>
                    <a:pt x="3626656" y="-57456"/>
                    <a:pt x="5300159" y="0"/>
                  </a:cubicBezTo>
                  <a:cubicBezTo>
                    <a:pt x="5447152" y="6031"/>
                    <a:pt x="5558127" y="109948"/>
                    <a:pt x="5545602" y="245443"/>
                  </a:cubicBezTo>
                  <a:cubicBezTo>
                    <a:pt x="5495970" y="549993"/>
                    <a:pt x="5573444" y="925242"/>
                    <a:pt x="5545602" y="1227183"/>
                  </a:cubicBezTo>
                  <a:cubicBezTo>
                    <a:pt x="5549641" y="1368467"/>
                    <a:pt x="5440933" y="1456267"/>
                    <a:pt x="5300159" y="1472626"/>
                  </a:cubicBezTo>
                  <a:cubicBezTo>
                    <a:pt x="3376253" y="1443629"/>
                    <a:pt x="2453714" y="1399262"/>
                    <a:pt x="245443" y="1472626"/>
                  </a:cubicBezTo>
                  <a:cubicBezTo>
                    <a:pt x="120294" y="1455348"/>
                    <a:pt x="5929" y="1338387"/>
                    <a:pt x="0" y="1227183"/>
                  </a:cubicBezTo>
                  <a:cubicBezTo>
                    <a:pt x="-31300" y="1055059"/>
                    <a:pt x="-54458" y="652994"/>
                    <a:pt x="0" y="245443"/>
                  </a:cubicBezTo>
                  <a:close/>
                </a:path>
                <a:path w="5545602" h="1472626" stroke="0" extrusionOk="0">
                  <a:moveTo>
                    <a:pt x="0" y="245443"/>
                  </a:moveTo>
                  <a:cubicBezTo>
                    <a:pt x="10383" y="106363"/>
                    <a:pt x="100135" y="24427"/>
                    <a:pt x="245443" y="0"/>
                  </a:cubicBezTo>
                  <a:cubicBezTo>
                    <a:pt x="1337788" y="-6525"/>
                    <a:pt x="4505103" y="152743"/>
                    <a:pt x="5300159" y="0"/>
                  </a:cubicBezTo>
                  <a:cubicBezTo>
                    <a:pt x="5454340" y="9749"/>
                    <a:pt x="5542065" y="115017"/>
                    <a:pt x="5545602" y="245443"/>
                  </a:cubicBezTo>
                  <a:cubicBezTo>
                    <a:pt x="5467342" y="547845"/>
                    <a:pt x="5617539" y="918513"/>
                    <a:pt x="5545602" y="1227183"/>
                  </a:cubicBezTo>
                  <a:cubicBezTo>
                    <a:pt x="5553250" y="1362069"/>
                    <a:pt x="5431136" y="1477800"/>
                    <a:pt x="5300159" y="1472626"/>
                  </a:cubicBezTo>
                  <a:cubicBezTo>
                    <a:pt x="4412393" y="1586460"/>
                    <a:pt x="875937" y="1471980"/>
                    <a:pt x="245443" y="1472626"/>
                  </a:cubicBezTo>
                  <a:cubicBezTo>
                    <a:pt x="119574" y="1493652"/>
                    <a:pt x="-2831" y="1346883"/>
                    <a:pt x="0" y="1227183"/>
                  </a:cubicBezTo>
                  <a:cubicBezTo>
                    <a:pt x="-52760" y="856025"/>
                    <a:pt x="30288" y="378374"/>
                    <a:pt x="0" y="245443"/>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id="{B08E950D-F78E-EF40-C5FC-24C62706240A}"/>
                  </a:ext>
                </a:extLst>
              </p:cNvPr>
              <p:cNvPicPr>
                <a:picLocks noChangeAspect="1"/>
              </p:cNvPicPr>
              <p:nvPr/>
            </p:nvPicPr>
            <p:blipFill rotWithShape="1">
              <a:blip r:embed="rId5"/>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rPr>
                  <a:t>Gợi ý:</a:t>
                </a:r>
              </a:p>
              <a:p>
                <a:pPr algn="just"/>
                <a:r>
                  <a:rPr lang="vi-VN" sz="3200" b="0" i="0" dirty="0">
                    <a:solidFill>
                      <a:srgbClr val="000000"/>
                    </a:solidFill>
                    <a:effectLst/>
                  </a:rPr>
                  <a:t>- Đó là nạn ô nhiễm gì? (ô nhiễm đất, nước, không khí, tiếng ồn,...)</a:t>
                </a:r>
              </a:p>
              <a:p>
                <a:pPr algn="just"/>
                <a:r>
                  <a:rPr lang="vi-VN" sz="3200" b="0" i="0" dirty="0">
                    <a:solidFill>
                      <a:srgbClr val="000000"/>
                    </a:solidFill>
                    <a:effectLst/>
                  </a:rPr>
                  <a:t>- Vì sao xảy ra nạn ô nhiễm đó? </a:t>
                </a:r>
              </a:p>
            </p:txBody>
          </p:sp>
        </p:grpSp>
      </p:grpSp>
      <p:sp>
        <p:nvSpPr>
          <p:cNvPr id="28" name="Rectangle: Rounded Corners 27">
            <a:extLst>
              <a:ext uri="{FF2B5EF4-FFF2-40B4-BE49-F238E27FC236}">
                <a16:creationId xmlns:a16="http://schemas.microsoft.com/office/drawing/2014/main" id="{A02AB786-651A-8BC3-3DDF-B3B91E6F5512}"/>
              </a:ext>
            </a:extLst>
          </p:cNvPr>
          <p:cNvSpPr/>
          <p:nvPr/>
        </p:nvSpPr>
        <p:spPr>
          <a:xfrm>
            <a:off x="2409825" y="385762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đất</a:t>
            </a:r>
            <a:endParaRPr lang="en-US" sz="2200" b="1" dirty="0">
              <a:solidFill>
                <a:srgbClr val="FF0000"/>
              </a:solidFill>
            </a:endParaRPr>
          </a:p>
        </p:txBody>
      </p:sp>
      <p:sp>
        <p:nvSpPr>
          <p:cNvPr id="29" name="Rectangle: Rounded Corners 28">
            <a:extLst>
              <a:ext uri="{FF2B5EF4-FFF2-40B4-BE49-F238E27FC236}">
                <a16:creationId xmlns:a16="http://schemas.microsoft.com/office/drawing/2014/main" id="{7B2D5BAA-ACA3-8920-C3EC-0A2677F0B85C}"/>
              </a:ext>
            </a:extLst>
          </p:cNvPr>
          <p:cNvSpPr/>
          <p:nvPr/>
        </p:nvSpPr>
        <p:spPr>
          <a:xfrm>
            <a:off x="4876800" y="387667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nước</a:t>
            </a:r>
            <a:endParaRPr lang="en-US" sz="2200" b="1" dirty="0">
              <a:solidFill>
                <a:srgbClr val="FF0000"/>
              </a:solidFill>
            </a:endParaRPr>
          </a:p>
        </p:txBody>
      </p:sp>
      <p:sp>
        <p:nvSpPr>
          <p:cNvPr id="30" name="Rectangle: Rounded Corners 29">
            <a:extLst>
              <a:ext uri="{FF2B5EF4-FFF2-40B4-BE49-F238E27FC236}">
                <a16:creationId xmlns:a16="http://schemas.microsoft.com/office/drawing/2014/main" id="{31366E8A-B1D7-3AA3-0E08-9CAE2FA9DD31}"/>
              </a:ext>
            </a:extLst>
          </p:cNvPr>
          <p:cNvSpPr/>
          <p:nvPr/>
        </p:nvSpPr>
        <p:spPr>
          <a:xfrm>
            <a:off x="7467600" y="393382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không</a:t>
            </a:r>
            <a:r>
              <a:rPr lang="en-US" sz="2200" b="1" dirty="0">
                <a:solidFill>
                  <a:srgbClr val="FF0000"/>
                </a:solidFill>
              </a:rPr>
              <a:t> </a:t>
            </a:r>
            <a:r>
              <a:rPr lang="en-US" sz="2200" b="1" dirty="0" err="1">
                <a:solidFill>
                  <a:srgbClr val="FF0000"/>
                </a:solidFill>
              </a:rPr>
              <a:t>khí</a:t>
            </a:r>
            <a:endParaRPr lang="en-US" sz="2200" b="1" dirty="0">
              <a:solidFill>
                <a:srgbClr val="FF0000"/>
              </a:solidFill>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Ô nhiễm môi trường đất do rác thải sinh hoạt của con người sử dụng quá nhiều chất khó phân hủy.</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môi trường nước do con người xử lí rác thải không đúng cách, vứt trực tiếp ra sông, suối..</a:t>
            </a: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1176337" y="1657350"/>
            <a:ext cx="3883819" cy="3333750"/>
          </a:xfrm>
          <a:prstGeom prst="rect">
            <a:avLst/>
          </a:prstGeom>
        </p:spPr>
      </p:pic>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không khí do con người thải ra quá nhiều chất gây ô nhiễm như khói bụi các loại xe, khí thải nhà máy, xí nghiệp chưa qua xử lí... </a:t>
            </a: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300162" y="1447800"/>
            <a:ext cx="3745553" cy="3629025"/>
          </a:xfrm>
          <a:prstGeom prst="rect">
            <a:avLst/>
          </a:prstGeom>
        </p:spPr>
      </p:pic>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527169" y="2828925"/>
            <a:ext cx="3415074" cy="2458390"/>
          </a:xfrm>
          <a:prstGeom prst="rect">
            <a:avLst/>
          </a:prstGeom>
        </p:spPr>
      </p:pic>
      <p:grpSp>
        <p:nvGrpSpPr>
          <p:cNvPr id="4" name="Nhóm 3">
            <a:extLst>
              <a:ext uri="{FF2B5EF4-FFF2-40B4-BE49-F238E27FC236}">
                <a16:creationId xmlns:a16="http://schemas.microsoft.com/office/drawing/2014/main" id="{24D3D85E-A531-A151-4E97-221D75BA8E68}"/>
              </a:ext>
            </a:extLst>
          </p:cNvPr>
          <p:cNvGrpSpPr/>
          <p:nvPr/>
        </p:nvGrpSpPr>
        <p:grpSpPr>
          <a:xfrm>
            <a:off x="1828800" y="608175"/>
            <a:ext cx="9305420" cy="2071699"/>
            <a:chOff x="4374573" y="456131"/>
            <a:chExt cx="3976092" cy="1553774"/>
          </a:xfrm>
        </p:grpSpPr>
        <p:sp>
          <p:nvSpPr>
            <p:cNvPr id="22" name="Hình chữ nhật: Góc Tròn 21">
              <a:extLst>
                <a:ext uri="{FF2B5EF4-FFF2-40B4-BE49-F238E27FC236}">
                  <a16:creationId xmlns:a16="http://schemas.microsoft.com/office/drawing/2014/main" id="{2AD3D5B9-5AEF-4D10-3785-9323BA5DBCCB}"/>
                </a:ext>
              </a:extLst>
            </p:cNvPr>
            <p:cNvSpPr/>
            <p:nvPr/>
          </p:nvSpPr>
          <p:spPr>
            <a:xfrm>
              <a:off x="4374573" y="456131"/>
              <a:ext cx="3859052" cy="1508400"/>
            </a:xfrm>
            <a:custGeom>
              <a:avLst/>
              <a:gdLst>
                <a:gd name="connsiteX0" fmla="*/ 0 w 3859052"/>
                <a:gd name="connsiteY0" fmla="*/ 251405 h 1508400"/>
                <a:gd name="connsiteX1" fmla="*/ 251405 w 3859052"/>
                <a:gd name="connsiteY1" fmla="*/ 0 h 1508400"/>
                <a:gd name="connsiteX2" fmla="*/ 3607647 w 3859052"/>
                <a:gd name="connsiteY2" fmla="*/ 0 h 1508400"/>
                <a:gd name="connsiteX3" fmla="*/ 3859052 w 3859052"/>
                <a:gd name="connsiteY3" fmla="*/ 251405 h 1508400"/>
                <a:gd name="connsiteX4" fmla="*/ 3859052 w 3859052"/>
                <a:gd name="connsiteY4" fmla="*/ 1256995 h 1508400"/>
                <a:gd name="connsiteX5" fmla="*/ 3607647 w 3859052"/>
                <a:gd name="connsiteY5" fmla="*/ 1508400 h 1508400"/>
                <a:gd name="connsiteX6" fmla="*/ 251405 w 3859052"/>
                <a:gd name="connsiteY6" fmla="*/ 1508400 h 1508400"/>
                <a:gd name="connsiteX7" fmla="*/ 0 w 3859052"/>
                <a:gd name="connsiteY7" fmla="*/ 1256995 h 1508400"/>
                <a:gd name="connsiteX8" fmla="*/ 0 w 3859052"/>
                <a:gd name="connsiteY8" fmla="*/ 251405 h 15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9052" h="1508400" fill="none" extrusionOk="0">
                  <a:moveTo>
                    <a:pt x="0" y="251405"/>
                  </a:moveTo>
                  <a:cubicBezTo>
                    <a:pt x="12769" y="103167"/>
                    <a:pt x="113894" y="2718"/>
                    <a:pt x="251405" y="0"/>
                  </a:cubicBezTo>
                  <a:cubicBezTo>
                    <a:pt x="1798297" y="-106144"/>
                    <a:pt x="2012045" y="-57456"/>
                    <a:pt x="3607647" y="0"/>
                  </a:cubicBezTo>
                  <a:cubicBezTo>
                    <a:pt x="3767163" y="10898"/>
                    <a:pt x="3861698" y="112570"/>
                    <a:pt x="3859052" y="251405"/>
                  </a:cubicBezTo>
                  <a:cubicBezTo>
                    <a:pt x="3829932" y="544642"/>
                    <a:pt x="3841723" y="1046881"/>
                    <a:pt x="3859052" y="1256995"/>
                  </a:cubicBezTo>
                  <a:cubicBezTo>
                    <a:pt x="3867687" y="1408091"/>
                    <a:pt x="3749930" y="1497632"/>
                    <a:pt x="3607647" y="1508400"/>
                  </a:cubicBezTo>
                  <a:cubicBezTo>
                    <a:pt x="3168199" y="1479403"/>
                    <a:pt x="1110268" y="1435036"/>
                    <a:pt x="251405" y="1508400"/>
                  </a:cubicBezTo>
                  <a:cubicBezTo>
                    <a:pt x="115294" y="1503856"/>
                    <a:pt x="3542" y="1381296"/>
                    <a:pt x="0" y="1256995"/>
                  </a:cubicBezTo>
                  <a:cubicBezTo>
                    <a:pt x="80652" y="1020827"/>
                    <a:pt x="-88398" y="607719"/>
                    <a:pt x="0" y="251405"/>
                  </a:cubicBezTo>
                  <a:close/>
                </a:path>
                <a:path w="3859052" h="1508400" stroke="0" extrusionOk="0">
                  <a:moveTo>
                    <a:pt x="0" y="251405"/>
                  </a:moveTo>
                  <a:cubicBezTo>
                    <a:pt x="12895" y="108179"/>
                    <a:pt x="102279" y="25744"/>
                    <a:pt x="251405" y="0"/>
                  </a:cubicBezTo>
                  <a:cubicBezTo>
                    <a:pt x="1373586" y="-6525"/>
                    <a:pt x="3088739" y="152743"/>
                    <a:pt x="3607647" y="0"/>
                  </a:cubicBezTo>
                  <a:cubicBezTo>
                    <a:pt x="3769300" y="11936"/>
                    <a:pt x="3847160" y="129799"/>
                    <a:pt x="3859052" y="251405"/>
                  </a:cubicBezTo>
                  <a:cubicBezTo>
                    <a:pt x="3835370" y="471097"/>
                    <a:pt x="3912403" y="973714"/>
                    <a:pt x="3859052" y="1256995"/>
                  </a:cubicBezTo>
                  <a:cubicBezTo>
                    <a:pt x="3862253" y="1395563"/>
                    <a:pt x="3745362" y="1509679"/>
                    <a:pt x="3607647" y="1508400"/>
                  </a:cubicBezTo>
                  <a:cubicBezTo>
                    <a:pt x="2468093" y="1622234"/>
                    <a:pt x="1358878" y="1507754"/>
                    <a:pt x="251405" y="1508400"/>
                  </a:cubicBezTo>
                  <a:cubicBezTo>
                    <a:pt x="122849" y="1530741"/>
                    <a:pt x="-1921" y="1385084"/>
                    <a:pt x="0" y="1256995"/>
                  </a:cubicBezTo>
                  <a:cubicBezTo>
                    <a:pt x="16251" y="1150086"/>
                    <a:pt x="90483" y="453240"/>
                    <a:pt x="0" y="25140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id="{C1067169-F1F1-3E9E-8747-78C7EB9D8E9E}"/>
                </a:ext>
              </a:extLst>
            </p:cNvPr>
            <p:cNvSpPr txBox="1"/>
            <p:nvPr/>
          </p:nvSpPr>
          <p:spPr>
            <a:xfrm>
              <a:off x="4374573" y="555661"/>
              <a:ext cx="3976092" cy="1454244"/>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Trao đổi với bạn về hậu quả của một nạn ô nhiễm môi trường mà em đã nói ở BT1</a:t>
              </a:r>
              <a:endParaRPr lang="en-US"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2853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938212" y="1714500"/>
            <a:ext cx="3883819" cy="3333750"/>
          </a:xfrm>
          <a:prstGeom prst="rect">
            <a:avLst/>
          </a:prstGeom>
        </p:spPr>
      </p:pic>
    </p:spTree>
    <p:extLst>
      <p:ext uri="{BB962C8B-B14F-4D97-AF65-F5344CB8AC3E}">
        <p14:creationId xmlns:p14="http://schemas.microsoft.com/office/powerpoint/2010/main" val="42631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Nói và nghe. Môi trường của chúng ta 0.5t[20240512215753770].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327</Words>
  <Application>Microsoft Office PowerPoint</Application>
  <PresentationFormat>Widescreen</PresentationFormat>
  <Paragraphs>20</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Jua</vt:lpstr>
      <vt:lpstr>Quicksand Medium</vt:lpstr>
      <vt:lpstr>Tahoma</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13</cp:revision>
  <dcterms:created xsi:type="dcterms:W3CDTF">2023-02-03T02:26:18Z</dcterms:created>
  <dcterms:modified xsi:type="dcterms:W3CDTF">2024-05-12T14:58:51Z</dcterms:modified>
</cp:coreProperties>
</file>