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2" r:id="rId3"/>
    <p:sldId id="263" r:id="rId4"/>
    <p:sldId id="257" r:id="rId5"/>
    <p:sldId id="272" r:id="rId6"/>
    <p:sldId id="267" r:id="rId7"/>
    <p:sldId id="264" r:id="rId8"/>
    <p:sldId id="261" r:id="rId9"/>
    <p:sldId id="273" r:id="rId10"/>
    <p:sldId id="265" r:id="rId11"/>
    <p:sldId id="268" r:id="rId12"/>
  </p:sldIdLst>
  <p:sldSz cx="18288000" cy="10287000"/>
  <p:notesSz cx="6858000" cy="9144000"/>
  <p:embeddedFontLst>
    <p:embeddedFont>
      <p:font typeface="Cambria" panose="02040503050406030204" pitchFamily="18"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46A"/>
    <a:srgbClr val="F48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45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2F942-2933-4818-83DC-722666F5B4CF}" type="datetimeFigureOut">
              <a:rPr lang="en-US" smtClean="0"/>
              <a:t>04/04/2024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64E63-E524-456B-B6E5-BB90281142DC}" type="slidenum">
              <a:rPr lang="en-US" smtClean="0"/>
              <a:t>‹#›</a:t>
            </a:fld>
            <a:endParaRPr lang="en-US"/>
          </a:p>
        </p:txBody>
      </p:sp>
    </p:spTree>
    <p:extLst>
      <p:ext uri="{BB962C8B-B14F-4D97-AF65-F5344CB8AC3E}">
        <p14:creationId xmlns:p14="http://schemas.microsoft.com/office/powerpoint/2010/main" val="155085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64E63-E524-456B-B6E5-BB90281142DC}" type="slidenum">
              <a:rPr lang="en-US" smtClean="0"/>
              <a:t>1</a:t>
            </a:fld>
            <a:endParaRPr lang="en-US"/>
          </a:p>
        </p:txBody>
      </p:sp>
    </p:spTree>
    <p:extLst>
      <p:ext uri="{BB962C8B-B14F-4D97-AF65-F5344CB8AC3E}">
        <p14:creationId xmlns:p14="http://schemas.microsoft.com/office/powerpoint/2010/main" val="163491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3.png"/><Relationship Id="rId3" Type="http://schemas.openxmlformats.org/officeDocument/2006/relationships/image" Target="../media/image21.sv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7.svg"/><Relationship Id="rId2" Type="http://schemas.openxmlformats.org/officeDocument/2006/relationships/image" Target="../media/image20.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23.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6.sv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1.png"/><Relationship Id="rId2" Type="http://schemas.openxmlformats.org/officeDocument/2006/relationships/image" Target="../media/image50.png"/><Relationship Id="rId16"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33.png"/><Relationship Id="rId5" Type="http://schemas.openxmlformats.org/officeDocument/2006/relationships/image" Target="../media/image45.svg"/><Relationship Id="rId15" Type="http://schemas.openxmlformats.org/officeDocument/2006/relationships/image" Target="../media/image63.png"/><Relationship Id="rId10" Type="http://schemas.openxmlformats.org/officeDocument/2006/relationships/image" Target="../media/image60.png"/><Relationship Id="rId4" Type="http://schemas.openxmlformats.org/officeDocument/2006/relationships/image" Target="../media/image44.png"/><Relationship Id="rId9" Type="http://schemas.openxmlformats.org/officeDocument/2006/relationships/image" Target="../media/image30.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3.png"/><Relationship Id="rId3" Type="http://schemas.openxmlformats.org/officeDocument/2006/relationships/image" Target="../media/image21.sv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7.svg"/><Relationship Id="rId2" Type="http://schemas.openxmlformats.org/officeDocument/2006/relationships/image" Target="../media/image20.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23.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6.sv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3.png"/><Relationship Id="rId3" Type="http://schemas.openxmlformats.org/officeDocument/2006/relationships/image" Target="../media/image21.sv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7.svg"/><Relationship Id="rId2" Type="http://schemas.openxmlformats.org/officeDocument/2006/relationships/image" Target="../media/image20.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23.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6.svg"/><Relationship Id="rId14"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3.png"/><Relationship Id="rId18" Type="http://schemas.openxmlformats.org/officeDocument/2006/relationships/image" Target="../media/image7.svg"/><Relationship Id="rId3" Type="http://schemas.openxmlformats.org/officeDocument/2006/relationships/image" Target="../media/image36.svg"/><Relationship Id="rId7" Type="http://schemas.openxmlformats.org/officeDocument/2006/relationships/image" Target="../media/image23.svg"/><Relationship Id="rId12" Type="http://schemas.openxmlformats.org/officeDocument/2006/relationships/image" Target="../media/image43.png"/><Relationship Id="rId17" Type="http://schemas.openxmlformats.org/officeDocument/2006/relationships/image" Target="../media/image6.png"/><Relationship Id="rId2" Type="http://schemas.openxmlformats.org/officeDocument/2006/relationships/image" Target="../media/image35.png"/><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2.svg"/><Relationship Id="rId5" Type="http://schemas.openxmlformats.org/officeDocument/2006/relationships/image" Target="../media/image38.svg"/><Relationship Id="rId15" Type="http://schemas.openxmlformats.org/officeDocument/2006/relationships/image" Target="../media/image31.png"/><Relationship Id="rId10" Type="http://schemas.openxmlformats.org/officeDocument/2006/relationships/image" Target="../media/image41.png"/><Relationship Id="rId19" Type="http://schemas.openxmlformats.org/officeDocument/2006/relationships/image" Target="../media/image27.png"/><Relationship Id="rId4" Type="http://schemas.openxmlformats.org/officeDocument/2006/relationships/image" Target="../media/image37.png"/><Relationship Id="rId9" Type="http://schemas.openxmlformats.org/officeDocument/2006/relationships/image" Target="../media/image40.sv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3.png"/><Relationship Id="rId18" Type="http://schemas.openxmlformats.org/officeDocument/2006/relationships/image" Target="../media/image7.svg"/><Relationship Id="rId3" Type="http://schemas.openxmlformats.org/officeDocument/2006/relationships/image" Target="../media/image36.svg"/><Relationship Id="rId7" Type="http://schemas.openxmlformats.org/officeDocument/2006/relationships/image" Target="../media/image23.svg"/><Relationship Id="rId12" Type="http://schemas.openxmlformats.org/officeDocument/2006/relationships/image" Target="../media/image43.png"/><Relationship Id="rId17" Type="http://schemas.openxmlformats.org/officeDocument/2006/relationships/image" Target="../media/image6.png"/><Relationship Id="rId2" Type="http://schemas.openxmlformats.org/officeDocument/2006/relationships/image" Target="../media/image35.png"/><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2.svg"/><Relationship Id="rId5" Type="http://schemas.openxmlformats.org/officeDocument/2006/relationships/image" Target="../media/image38.svg"/><Relationship Id="rId15" Type="http://schemas.openxmlformats.org/officeDocument/2006/relationships/image" Target="../media/image31.png"/><Relationship Id="rId10" Type="http://schemas.openxmlformats.org/officeDocument/2006/relationships/image" Target="../media/image41.png"/><Relationship Id="rId19" Type="http://schemas.openxmlformats.org/officeDocument/2006/relationships/image" Target="../media/image27.png"/><Relationship Id="rId4" Type="http://schemas.openxmlformats.org/officeDocument/2006/relationships/image" Target="../media/image37.png"/><Relationship Id="rId9" Type="http://schemas.openxmlformats.org/officeDocument/2006/relationships/image" Target="../media/image40.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7.sv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4.png"/><Relationship Id="rId5" Type="http://schemas.openxmlformats.org/officeDocument/2006/relationships/image" Target="../media/image47.svg"/><Relationship Id="rId15" Type="http://schemas.openxmlformats.org/officeDocument/2006/relationships/image" Target="../media/image7.svg"/><Relationship Id="rId10" Type="http://schemas.openxmlformats.org/officeDocument/2006/relationships/image" Target="../media/image9.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3.png"/><Relationship Id="rId3" Type="http://schemas.openxmlformats.org/officeDocument/2006/relationships/image" Target="../media/image21.sv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7.svg"/><Relationship Id="rId2" Type="http://schemas.openxmlformats.org/officeDocument/2006/relationships/image" Target="../media/image20.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23.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4.png"/><Relationship Id="rId4" Type="http://schemas.openxmlformats.org/officeDocument/2006/relationships/image" Target="../media/image22.png"/><Relationship Id="rId9" Type="http://schemas.openxmlformats.org/officeDocument/2006/relationships/image" Target="../media/image26.sv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27.png"/><Relationship Id="rId5" Type="http://schemas.openxmlformats.org/officeDocument/2006/relationships/image" Target="../media/image55.svg"/><Relationship Id="rId10" Type="http://schemas.openxmlformats.org/officeDocument/2006/relationships/image" Target="../media/image8.png"/><Relationship Id="rId4" Type="http://schemas.openxmlformats.org/officeDocument/2006/relationships/image" Target="../media/image54.png"/><Relationship Id="rId9" Type="http://schemas.openxmlformats.org/officeDocument/2006/relationships/image" Target="../media/image58.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3.svg"/><Relationship Id="rId7" Type="http://schemas.openxmlformats.org/officeDocument/2006/relationships/image" Target="../media/image58.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3">
              <a:extLst>
                <a:ext uri="{96DAC541-7B7A-43D3-8B79-37D633B846F1}">
                  <asvg:svgBlip xmlns:asvg="http://schemas.microsoft.com/office/drawing/2016/SVG/main" r:embed="rId4"/>
                </a:ext>
              </a:extLst>
            </a:blip>
            <a:stretch>
              <a:fillRect l="-9832" r="-31154"/>
            </a:stretch>
          </a:blipFill>
        </p:spPr>
        <p:txBody>
          <a:bodyPr/>
          <a:lstStyle/>
          <a:p>
            <a:endParaRPr lang="en-US"/>
          </a:p>
        </p:txBody>
      </p:sp>
      <p:sp>
        <p:nvSpPr>
          <p:cNvPr id="3" name="Freeform 3"/>
          <p:cNvSpPr/>
          <p:nvPr/>
        </p:nvSpPr>
        <p:spPr>
          <a:xfrm>
            <a:off x="1961977" y="1417826"/>
            <a:ext cx="14364046" cy="7451349"/>
          </a:xfrm>
          <a:custGeom>
            <a:avLst/>
            <a:gdLst/>
            <a:ahLst/>
            <a:cxnLst/>
            <a:rect l="l" t="t" r="r" b="b"/>
            <a:pathLst>
              <a:path w="14364046" h="7451349">
                <a:moveTo>
                  <a:pt x="0" y="0"/>
                </a:moveTo>
                <a:lnTo>
                  <a:pt x="14364046" y="0"/>
                </a:lnTo>
                <a:lnTo>
                  <a:pt x="14364046" y="7451348"/>
                </a:lnTo>
                <a:lnTo>
                  <a:pt x="0" y="74513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1028700" y="5860281"/>
            <a:ext cx="3506660" cy="2958744"/>
          </a:xfrm>
          <a:custGeom>
            <a:avLst/>
            <a:gdLst/>
            <a:ahLst/>
            <a:cxnLst/>
            <a:rect l="l" t="t" r="r" b="b"/>
            <a:pathLst>
              <a:path w="3506660" h="2958744">
                <a:moveTo>
                  <a:pt x="0" y="0"/>
                </a:moveTo>
                <a:lnTo>
                  <a:pt x="3506660" y="0"/>
                </a:lnTo>
                <a:lnTo>
                  <a:pt x="3506660" y="2958744"/>
                </a:lnTo>
                <a:lnTo>
                  <a:pt x="0" y="2958744"/>
                </a:lnTo>
                <a:lnTo>
                  <a:pt x="0" y="0"/>
                </a:lnTo>
                <a:close/>
              </a:path>
            </a:pathLst>
          </a:custGeom>
          <a:blipFill>
            <a:blip r:embed="rId7"/>
            <a:stretch>
              <a:fillRect/>
            </a:stretch>
          </a:blipFill>
        </p:spPr>
        <p:txBody>
          <a:bodyPr/>
          <a:lstStyle/>
          <a:p>
            <a:endParaRPr lang="en-US"/>
          </a:p>
        </p:txBody>
      </p:sp>
      <p:sp>
        <p:nvSpPr>
          <p:cNvPr id="5" name="Freeform 5"/>
          <p:cNvSpPr/>
          <p:nvPr/>
        </p:nvSpPr>
        <p:spPr>
          <a:xfrm rot="4774347">
            <a:off x="15083542" y="-993486"/>
            <a:ext cx="4509939" cy="4509939"/>
          </a:xfrm>
          <a:custGeom>
            <a:avLst/>
            <a:gdLst/>
            <a:ahLst/>
            <a:cxnLst/>
            <a:rect l="l" t="t" r="r" b="b"/>
            <a:pathLst>
              <a:path w="4509939" h="4509939">
                <a:moveTo>
                  <a:pt x="0" y="0"/>
                </a:moveTo>
                <a:lnTo>
                  <a:pt x="4509939" y="0"/>
                </a:lnTo>
                <a:lnTo>
                  <a:pt x="4509939" y="4509940"/>
                </a:lnTo>
                <a:lnTo>
                  <a:pt x="0" y="45099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304889">
            <a:off x="8033020" y="627603"/>
            <a:ext cx="1550637" cy="1572255"/>
          </a:xfrm>
          <a:custGeom>
            <a:avLst/>
            <a:gdLst/>
            <a:ahLst/>
            <a:cxnLst/>
            <a:rect l="l" t="t" r="r" b="b"/>
            <a:pathLst>
              <a:path w="1550637" h="1572255">
                <a:moveTo>
                  <a:pt x="0" y="0"/>
                </a:moveTo>
                <a:lnTo>
                  <a:pt x="1550637" y="0"/>
                </a:lnTo>
                <a:lnTo>
                  <a:pt x="1550637" y="1572256"/>
                </a:lnTo>
                <a:lnTo>
                  <a:pt x="0" y="1572256"/>
                </a:lnTo>
                <a:lnTo>
                  <a:pt x="0" y="0"/>
                </a:lnTo>
                <a:close/>
              </a:path>
            </a:pathLst>
          </a:custGeom>
          <a:blipFill>
            <a:blip r:embed="rId10"/>
            <a:stretch>
              <a:fillRect/>
            </a:stretch>
          </a:blipFill>
        </p:spPr>
        <p:txBody>
          <a:bodyPr/>
          <a:lstStyle/>
          <a:p>
            <a:endParaRPr lang="en-US"/>
          </a:p>
        </p:txBody>
      </p:sp>
      <p:sp>
        <p:nvSpPr>
          <p:cNvPr id="7" name="Freeform 7"/>
          <p:cNvSpPr/>
          <p:nvPr/>
        </p:nvSpPr>
        <p:spPr>
          <a:xfrm rot="1279818">
            <a:off x="14004415" y="6358963"/>
            <a:ext cx="3173732" cy="2880162"/>
          </a:xfrm>
          <a:custGeom>
            <a:avLst/>
            <a:gdLst/>
            <a:ahLst/>
            <a:cxnLst/>
            <a:rect l="l" t="t" r="r" b="b"/>
            <a:pathLst>
              <a:path w="3173732" h="2880162">
                <a:moveTo>
                  <a:pt x="0" y="0"/>
                </a:moveTo>
                <a:lnTo>
                  <a:pt x="3173732" y="0"/>
                </a:lnTo>
                <a:lnTo>
                  <a:pt x="3173732" y="2880161"/>
                </a:lnTo>
                <a:lnTo>
                  <a:pt x="0" y="2880161"/>
                </a:lnTo>
                <a:lnTo>
                  <a:pt x="0" y="0"/>
                </a:lnTo>
                <a:close/>
              </a:path>
            </a:pathLst>
          </a:custGeom>
          <a:blipFill>
            <a:blip r:embed="rId11"/>
            <a:stretch>
              <a:fillRect/>
            </a:stretch>
          </a:blipFill>
        </p:spPr>
        <p:txBody>
          <a:bodyPr/>
          <a:lstStyle/>
          <a:p>
            <a:endParaRPr lang="en-US"/>
          </a:p>
        </p:txBody>
      </p:sp>
      <p:sp>
        <p:nvSpPr>
          <p:cNvPr id="8" name="Freeform 8"/>
          <p:cNvSpPr/>
          <p:nvPr/>
        </p:nvSpPr>
        <p:spPr>
          <a:xfrm>
            <a:off x="-2721229" y="7686045"/>
            <a:ext cx="6026180" cy="4775748"/>
          </a:xfrm>
          <a:custGeom>
            <a:avLst/>
            <a:gdLst/>
            <a:ahLst/>
            <a:cxnLst/>
            <a:rect l="l" t="t" r="r" b="b"/>
            <a:pathLst>
              <a:path w="6026180" h="4775748">
                <a:moveTo>
                  <a:pt x="0" y="0"/>
                </a:moveTo>
                <a:lnTo>
                  <a:pt x="6026181" y="0"/>
                </a:lnTo>
                <a:lnTo>
                  <a:pt x="6026181" y="4775748"/>
                </a:lnTo>
                <a:lnTo>
                  <a:pt x="0" y="47757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rot="-332367">
            <a:off x="13778722" y="967869"/>
            <a:ext cx="3594601" cy="2444329"/>
          </a:xfrm>
          <a:custGeom>
            <a:avLst/>
            <a:gdLst/>
            <a:ahLst/>
            <a:cxnLst/>
            <a:rect l="l" t="t" r="r" b="b"/>
            <a:pathLst>
              <a:path w="3594601" h="2444329">
                <a:moveTo>
                  <a:pt x="0" y="0"/>
                </a:moveTo>
                <a:lnTo>
                  <a:pt x="3594601" y="0"/>
                </a:lnTo>
                <a:lnTo>
                  <a:pt x="3594601" y="2444329"/>
                </a:lnTo>
                <a:lnTo>
                  <a:pt x="0" y="2444329"/>
                </a:lnTo>
                <a:lnTo>
                  <a:pt x="0" y="0"/>
                </a:lnTo>
                <a:close/>
              </a:path>
            </a:pathLst>
          </a:custGeom>
          <a:blipFill>
            <a:blip r:embed="rId14"/>
            <a:stretch>
              <a:fillRect/>
            </a:stretch>
          </a:blipFill>
        </p:spPr>
        <p:txBody>
          <a:bodyPr/>
          <a:lstStyle/>
          <a:p>
            <a:endParaRPr lang="en-US"/>
          </a:p>
        </p:txBody>
      </p:sp>
      <p:sp>
        <p:nvSpPr>
          <p:cNvPr id="11" name="Freeform 11"/>
          <p:cNvSpPr/>
          <p:nvPr/>
        </p:nvSpPr>
        <p:spPr>
          <a:xfrm rot="-1541354" flipH="1">
            <a:off x="-2373269" y="-911149"/>
            <a:ext cx="5710933" cy="3422461"/>
          </a:xfrm>
          <a:custGeom>
            <a:avLst/>
            <a:gdLst/>
            <a:ahLst/>
            <a:cxnLst/>
            <a:rect l="l" t="t" r="r" b="b"/>
            <a:pathLst>
              <a:path w="5710933" h="3422461">
                <a:moveTo>
                  <a:pt x="5710932" y="0"/>
                </a:moveTo>
                <a:lnTo>
                  <a:pt x="0" y="0"/>
                </a:lnTo>
                <a:lnTo>
                  <a:pt x="0" y="3422460"/>
                </a:lnTo>
                <a:lnTo>
                  <a:pt x="5710932" y="3422460"/>
                </a:lnTo>
                <a:lnTo>
                  <a:pt x="5710932"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rot="-272013">
            <a:off x="1028700" y="1115093"/>
            <a:ext cx="3162312" cy="3099066"/>
          </a:xfrm>
          <a:custGeom>
            <a:avLst/>
            <a:gdLst/>
            <a:ahLst/>
            <a:cxnLst/>
            <a:rect l="l" t="t" r="r" b="b"/>
            <a:pathLst>
              <a:path w="3162312" h="3099066">
                <a:moveTo>
                  <a:pt x="0" y="0"/>
                </a:moveTo>
                <a:lnTo>
                  <a:pt x="3162312" y="0"/>
                </a:lnTo>
                <a:lnTo>
                  <a:pt x="3162312" y="3099066"/>
                </a:lnTo>
                <a:lnTo>
                  <a:pt x="0" y="3099066"/>
                </a:lnTo>
                <a:lnTo>
                  <a:pt x="0" y="0"/>
                </a:lnTo>
                <a:close/>
              </a:path>
            </a:pathLst>
          </a:custGeom>
          <a:blipFill>
            <a:blip r:embed="rId17"/>
            <a:stretch>
              <a:fillRect/>
            </a:stretch>
          </a:blipFill>
        </p:spPr>
        <p:txBody>
          <a:bodyPr/>
          <a:lstStyle/>
          <a:p>
            <a:endParaRPr lang="en-US"/>
          </a:p>
        </p:txBody>
      </p:sp>
      <p:sp>
        <p:nvSpPr>
          <p:cNvPr id="13" name="Freeform 13"/>
          <p:cNvSpPr/>
          <p:nvPr/>
        </p:nvSpPr>
        <p:spPr>
          <a:xfrm rot="-586403">
            <a:off x="14909078" y="9163772"/>
            <a:ext cx="4210552" cy="1740139"/>
          </a:xfrm>
          <a:custGeom>
            <a:avLst/>
            <a:gdLst/>
            <a:ahLst/>
            <a:cxnLst/>
            <a:rect l="l" t="t" r="r" b="b"/>
            <a:pathLst>
              <a:path w="4210552" h="1740139">
                <a:moveTo>
                  <a:pt x="0" y="0"/>
                </a:moveTo>
                <a:lnTo>
                  <a:pt x="4210552" y="0"/>
                </a:lnTo>
                <a:lnTo>
                  <a:pt x="4210552" y="1740139"/>
                </a:lnTo>
                <a:lnTo>
                  <a:pt x="0" y="174013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pic>
        <p:nvPicPr>
          <p:cNvPr id="16" name="Picture 15"/>
          <p:cNvPicPr>
            <a:picLocks noChangeAspect="1"/>
          </p:cNvPicPr>
          <p:nvPr/>
        </p:nvPicPr>
        <p:blipFill>
          <a:blip r:embed="rId20"/>
          <a:stretch>
            <a:fillRect/>
          </a:stretch>
        </p:blipFill>
        <p:spPr>
          <a:xfrm>
            <a:off x="2305462" y="1614030"/>
            <a:ext cx="14406097" cy="7968163"/>
          </a:xfrm>
          <a:prstGeom prst="rect">
            <a:avLst/>
          </a:prstGeom>
        </p:spPr>
      </p:pic>
      <p:pic>
        <p:nvPicPr>
          <p:cNvPr id="15" name="Picture 14"/>
          <p:cNvPicPr>
            <a:picLocks noChangeAspect="1"/>
          </p:cNvPicPr>
          <p:nvPr/>
        </p:nvPicPr>
        <p:blipFill>
          <a:blip r:embed="rId21"/>
          <a:stretch>
            <a:fillRect/>
          </a:stretch>
        </p:blipFill>
        <p:spPr>
          <a:xfrm>
            <a:off x="10482860" y="7672023"/>
            <a:ext cx="2639797" cy="11339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6"/>
            <a:stretch>
              <a:fillRect/>
            </a:stretch>
          </a:blipFill>
        </p:spPr>
        <p:txBody>
          <a:bodyPr/>
          <a:lstStyle/>
          <a:p>
            <a:endParaRPr lang="en-US"/>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7"/>
            <a:stretch>
              <a:fillRect/>
            </a:stretch>
          </a:blipFill>
        </p:spPr>
        <p:txBody>
          <a:bodyPr/>
          <a:lstStyle/>
          <a:p>
            <a:endParaRPr lang="en-US"/>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0"/>
            <a:stretch>
              <a:fillRect/>
            </a:stretch>
          </a:blipFill>
        </p:spPr>
        <p:txBody>
          <a:bodyPr/>
          <a:lstStyle/>
          <a:p>
            <a:endParaRPr lang="en-US"/>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3"/>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8"/>
            <a:stretch>
              <a:fillRect/>
            </a:stretch>
          </a:blipFill>
        </p:spPr>
        <p:txBody>
          <a:bodyPr/>
          <a:lstStyle/>
          <a:p>
            <a:endParaRPr lang="en-US"/>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9"/>
            <a:stretch>
              <a:fillRect/>
            </a:stretch>
          </a:blipFill>
        </p:spPr>
        <p:txBody>
          <a:bodyPr/>
          <a:lstStyle/>
          <a:p>
            <a:endParaRPr lang="en-US"/>
          </a:p>
        </p:txBody>
      </p:sp>
      <p:sp>
        <p:nvSpPr>
          <p:cNvPr id="14" name="TextBox 14"/>
          <p:cNvSpPr txBox="1"/>
          <p:nvPr/>
        </p:nvSpPr>
        <p:spPr>
          <a:xfrm>
            <a:off x="4247178" y="4242170"/>
            <a:ext cx="10009385" cy="1684569"/>
          </a:xfrm>
          <a:prstGeom prst="rect">
            <a:avLst/>
          </a:prstGeom>
        </p:spPr>
        <p:txBody>
          <a:bodyPr lIns="0" tIns="0" rIns="0" bIns="0" rtlCol="0" anchor="t">
            <a:spAutoFit/>
          </a:bodyPr>
          <a:lstStyle/>
          <a:p>
            <a:pPr algn="ctr">
              <a:lnSpc>
                <a:spcPts val="12699"/>
              </a:lnSpc>
            </a:pPr>
            <a:r>
              <a:rPr lang="en-US" sz="12699" dirty="0">
                <a:solidFill>
                  <a:srgbClr val="6A7E78"/>
                </a:solidFill>
                <a:latin typeface="UTM American Sans"/>
              </a:rPr>
              <a:t>CỦNG CỐ</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4">
              <a:extLst>
                <a:ext uri="{96DAC541-7B7A-43D3-8B79-37D633B846F1}">
                  <asvg:svgBlip xmlns:asvg="http://schemas.microsoft.com/office/drawing/2016/SVG/main" r:embed="rId5"/>
                </a:ext>
              </a:extLst>
            </a:blip>
            <a:stretch>
              <a:fillRect l="-9832" r="-31154"/>
            </a:stretch>
          </a:blipFill>
        </p:spPr>
        <p:txBody>
          <a:bodyPr/>
          <a:lstStyle/>
          <a:p>
            <a:endParaRPr lang="en-US"/>
          </a:p>
        </p:txBody>
      </p:sp>
      <p:sp>
        <p:nvSpPr>
          <p:cNvPr id="4" name="Freeform 4"/>
          <p:cNvSpPr/>
          <p:nvPr/>
        </p:nvSpPr>
        <p:spPr>
          <a:xfrm>
            <a:off x="3161349" y="2917074"/>
            <a:ext cx="11983412" cy="3924567"/>
          </a:xfrm>
          <a:custGeom>
            <a:avLst/>
            <a:gdLst/>
            <a:ahLst/>
            <a:cxnLst/>
            <a:rect l="l" t="t" r="r" b="b"/>
            <a:pathLst>
              <a:path w="11983412" h="3924567">
                <a:moveTo>
                  <a:pt x="0" y="0"/>
                </a:moveTo>
                <a:lnTo>
                  <a:pt x="11983412" y="0"/>
                </a:lnTo>
                <a:lnTo>
                  <a:pt x="11983412" y="3924567"/>
                </a:lnTo>
                <a:lnTo>
                  <a:pt x="0" y="39245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747867">
            <a:off x="2659610" y="1982052"/>
            <a:ext cx="1770468" cy="2364566"/>
          </a:xfrm>
          <a:custGeom>
            <a:avLst/>
            <a:gdLst/>
            <a:ahLst/>
            <a:cxnLst/>
            <a:rect l="l" t="t" r="r" b="b"/>
            <a:pathLst>
              <a:path w="1770468" h="2364566">
                <a:moveTo>
                  <a:pt x="0" y="0"/>
                </a:moveTo>
                <a:lnTo>
                  <a:pt x="1770468" y="0"/>
                </a:lnTo>
                <a:lnTo>
                  <a:pt x="1770468" y="2364565"/>
                </a:lnTo>
                <a:lnTo>
                  <a:pt x="0" y="2364565"/>
                </a:lnTo>
                <a:lnTo>
                  <a:pt x="0" y="0"/>
                </a:lnTo>
                <a:close/>
              </a:path>
            </a:pathLst>
          </a:custGeom>
          <a:blipFill>
            <a:blip r:embed="rId8"/>
            <a:stretch>
              <a:fillRect/>
            </a:stretch>
          </a:blipFill>
        </p:spPr>
        <p:txBody>
          <a:bodyPr/>
          <a:lstStyle/>
          <a:p>
            <a:endParaRPr lang="en-US"/>
          </a:p>
        </p:txBody>
      </p:sp>
      <p:sp>
        <p:nvSpPr>
          <p:cNvPr id="6" name="TextBox 6"/>
          <p:cNvSpPr txBox="1"/>
          <p:nvPr/>
        </p:nvSpPr>
        <p:spPr>
          <a:xfrm>
            <a:off x="3915295" y="3554309"/>
            <a:ext cx="10009385" cy="2462213"/>
          </a:xfrm>
          <a:prstGeom prst="rect">
            <a:avLst/>
          </a:prstGeom>
        </p:spPr>
        <p:txBody>
          <a:bodyPr lIns="0" tIns="0" rIns="0" bIns="0" rtlCol="0" anchor="t">
            <a:spAutoFit/>
          </a:bodyPr>
          <a:lstStyle/>
          <a:p>
            <a:pPr algn="ctr">
              <a:lnSpc>
                <a:spcPts val="9600"/>
              </a:lnSpc>
            </a:pPr>
            <a:r>
              <a:rPr lang="vi-VN" sz="9600" dirty="0">
                <a:solidFill>
                  <a:srgbClr val="6A7E78"/>
                </a:solidFill>
                <a:latin typeface="Lazydog Bold"/>
              </a:rPr>
              <a:t>CHÚC CÁC EM HỌC TỐT!</a:t>
            </a:r>
            <a:endParaRPr lang="en-US" sz="9600" dirty="0">
              <a:solidFill>
                <a:srgbClr val="6A7E78"/>
              </a:solidFill>
              <a:latin typeface="Lazydog Bold"/>
            </a:endParaRPr>
          </a:p>
        </p:txBody>
      </p:sp>
      <p:sp>
        <p:nvSpPr>
          <p:cNvPr id="7" name="Freeform 7"/>
          <p:cNvSpPr/>
          <p:nvPr/>
        </p:nvSpPr>
        <p:spPr>
          <a:xfrm>
            <a:off x="13226647" y="4879357"/>
            <a:ext cx="2636055" cy="2448236"/>
          </a:xfrm>
          <a:custGeom>
            <a:avLst/>
            <a:gdLst/>
            <a:ahLst/>
            <a:cxnLst/>
            <a:rect l="l" t="t" r="r" b="b"/>
            <a:pathLst>
              <a:path w="2636055" h="2448236">
                <a:moveTo>
                  <a:pt x="0" y="0"/>
                </a:moveTo>
                <a:lnTo>
                  <a:pt x="2636055" y="0"/>
                </a:lnTo>
                <a:lnTo>
                  <a:pt x="2636055" y="2448236"/>
                </a:lnTo>
                <a:lnTo>
                  <a:pt x="0" y="2448236"/>
                </a:lnTo>
                <a:lnTo>
                  <a:pt x="0" y="0"/>
                </a:lnTo>
                <a:close/>
              </a:path>
            </a:pathLst>
          </a:custGeom>
          <a:blipFill>
            <a:blip r:embed="rId9"/>
            <a:stretch>
              <a:fillRect/>
            </a:stretch>
          </a:blipFill>
        </p:spPr>
        <p:txBody>
          <a:bodyPr/>
          <a:lstStyle/>
          <a:p>
            <a:endParaRPr lang="en-US"/>
          </a:p>
        </p:txBody>
      </p:sp>
      <p:sp>
        <p:nvSpPr>
          <p:cNvPr id="8" name="Freeform 8"/>
          <p:cNvSpPr/>
          <p:nvPr/>
        </p:nvSpPr>
        <p:spPr>
          <a:xfrm rot="1093096">
            <a:off x="14988006" y="709992"/>
            <a:ext cx="2398222" cy="2558103"/>
          </a:xfrm>
          <a:custGeom>
            <a:avLst/>
            <a:gdLst/>
            <a:ahLst/>
            <a:cxnLst/>
            <a:rect l="l" t="t" r="r" b="b"/>
            <a:pathLst>
              <a:path w="2398222" h="2558103">
                <a:moveTo>
                  <a:pt x="0" y="0"/>
                </a:moveTo>
                <a:lnTo>
                  <a:pt x="2398222" y="0"/>
                </a:lnTo>
                <a:lnTo>
                  <a:pt x="2398222" y="2558103"/>
                </a:lnTo>
                <a:lnTo>
                  <a:pt x="0" y="2558103"/>
                </a:lnTo>
                <a:lnTo>
                  <a:pt x="0" y="0"/>
                </a:lnTo>
                <a:close/>
              </a:path>
            </a:pathLst>
          </a:custGeom>
          <a:blipFill>
            <a:blip r:embed="rId10"/>
            <a:stretch>
              <a:fillRect/>
            </a:stretch>
          </a:blipFill>
        </p:spPr>
        <p:txBody>
          <a:bodyPr/>
          <a:lstStyle/>
          <a:p>
            <a:endParaRPr lang="en-US"/>
          </a:p>
        </p:txBody>
      </p:sp>
      <p:sp>
        <p:nvSpPr>
          <p:cNvPr id="9" name="Freeform 9"/>
          <p:cNvSpPr/>
          <p:nvPr/>
        </p:nvSpPr>
        <p:spPr>
          <a:xfrm>
            <a:off x="8399555" y="1327396"/>
            <a:ext cx="2108789" cy="1861006"/>
          </a:xfrm>
          <a:custGeom>
            <a:avLst/>
            <a:gdLst/>
            <a:ahLst/>
            <a:cxnLst/>
            <a:rect l="l" t="t" r="r" b="b"/>
            <a:pathLst>
              <a:path w="2108789" h="1861006">
                <a:moveTo>
                  <a:pt x="0" y="0"/>
                </a:moveTo>
                <a:lnTo>
                  <a:pt x="2108789" y="0"/>
                </a:lnTo>
                <a:lnTo>
                  <a:pt x="2108789" y="1861006"/>
                </a:lnTo>
                <a:lnTo>
                  <a:pt x="0" y="1861006"/>
                </a:lnTo>
                <a:lnTo>
                  <a:pt x="0" y="0"/>
                </a:lnTo>
                <a:close/>
              </a:path>
            </a:pathLst>
          </a:custGeom>
          <a:blipFill>
            <a:blip r:embed="rId11"/>
            <a:stretch>
              <a:fillRect/>
            </a:stretch>
          </a:blipFill>
        </p:spPr>
        <p:txBody>
          <a:bodyPr/>
          <a:lstStyle/>
          <a:p>
            <a:endParaRPr lang="en-US"/>
          </a:p>
        </p:txBody>
      </p:sp>
      <p:sp>
        <p:nvSpPr>
          <p:cNvPr id="10" name="Freeform 10"/>
          <p:cNvSpPr/>
          <p:nvPr/>
        </p:nvSpPr>
        <p:spPr>
          <a:xfrm rot="1500695">
            <a:off x="-631442" y="8398400"/>
            <a:ext cx="4142661" cy="1712081"/>
          </a:xfrm>
          <a:custGeom>
            <a:avLst/>
            <a:gdLst/>
            <a:ahLst/>
            <a:cxnLst/>
            <a:rect l="l" t="t" r="r" b="b"/>
            <a:pathLst>
              <a:path w="4142661" h="1712081">
                <a:moveTo>
                  <a:pt x="0" y="0"/>
                </a:moveTo>
                <a:lnTo>
                  <a:pt x="4142661" y="0"/>
                </a:lnTo>
                <a:lnTo>
                  <a:pt x="4142661" y="1712081"/>
                </a:lnTo>
                <a:lnTo>
                  <a:pt x="0" y="17120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857477">
            <a:off x="467078" y="6871790"/>
            <a:ext cx="2002948" cy="2472775"/>
          </a:xfrm>
          <a:custGeom>
            <a:avLst/>
            <a:gdLst/>
            <a:ahLst/>
            <a:cxnLst/>
            <a:rect l="l" t="t" r="r" b="b"/>
            <a:pathLst>
              <a:path w="2002948" h="2472775">
                <a:moveTo>
                  <a:pt x="0" y="0"/>
                </a:moveTo>
                <a:lnTo>
                  <a:pt x="2002948" y="0"/>
                </a:lnTo>
                <a:lnTo>
                  <a:pt x="2002948" y="2472775"/>
                </a:lnTo>
                <a:lnTo>
                  <a:pt x="0" y="2472775"/>
                </a:lnTo>
                <a:lnTo>
                  <a:pt x="0" y="0"/>
                </a:lnTo>
                <a:close/>
              </a:path>
            </a:pathLst>
          </a:custGeom>
          <a:blipFill>
            <a:blip r:embed="rId14"/>
            <a:stretch>
              <a:fillRect/>
            </a:stretch>
          </a:blipFill>
        </p:spPr>
        <p:txBody>
          <a:bodyPr/>
          <a:lstStyle/>
          <a:p>
            <a:endParaRPr lang="en-US"/>
          </a:p>
        </p:txBody>
      </p:sp>
      <p:sp>
        <p:nvSpPr>
          <p:cNvPr id="12" name="Freeform 12"/>
          <p:cNvSpPr/>
          <p:nvPr/>
        </p:nvSpPr>
        <p:spPr>
          <a:xfrm>
            <a:off x="-1357645" y="-1987898"/>
            <a:ext cx="4509939" cy="4509939"/>
          </a:xfrm>
          <a:custGeom>
            <a:avLst/>
            <a:gdLst/>
            <a:ahLst/>
            <a:cxnLst/>
            <a:rect l="l" t="t" r="r" b="b"/>
            <a:pathLst>
              <a:path w="4509939" h="4509939">
                <a:moveTo>
                  <a:pt x="0" y="0"/>
                </a:moveTo>
                <a:lnTo>
                  <a:pt x="4509939" y="0"/>
                </a:lnTo>
                <a:lnTo>
                  <a:pt x="4509939" y="4509940"/>
                </a:lnTo>
                <a:lnTo>
                  <a:pt x="0" y="45099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rot="9182529">
            <a:off x="15671885" y="6791558"/>
            <a:ext cx="4509939" cy="4509939"/>
          </a:xfrm>
          <a:custGeom>
            <a:avLst/>
            <a:gdLst/>
            <a:ahLst/>
            <a:cxnLst/>
            <a:rect l="l" t="t" r="r" b="b"/>
            <a:pathLst>
              <a:path w="4509939" h="4509939">
                <a:moveTo>
                  <a:pt x="0" y="0"/>
                </a:moveTo>
                <a:lnTo>
                  <a:pt x="4509939" y="0"/>
                </a:lnTo>
                <a:lnTo>
                  <a:pt x="4509939" y="4509939"/>
                </a:lnTo>
                <a:lnTo>
                  <a:pt x="0" y="450993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6"/>
            <a:stretch>
              <a:fillRect/>
            </a:stretch>
          </a:blipFill>
        </p:spPr>
        <p:txBody>
          <a:bodyPr/>
          <a:lstStyle/>
          <a:p>
            <a:endParaRPr lang="en-US"/>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7"/>
            <a:stretch>
              <a:fillRect/>
            </a:stretch>
          </a:blipFill>
        </p:spPr>
        <p:txBody>
          <a:bodyPr/>
          <a:lstStyle/>
          <a:p>
            <a:endParaRPr lang="en-US"/>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0"/>
            <a:stretch>
              <a:fillRect/>
            </a:stretch>
          </a:blipFill>
        </p:spPr>
        <p:txBody>
          <a:bodyPr/>
          <a:lstStyle/>
          <a:p>
            <a:endParaRPr lang="en-US"/>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3"/>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8"/>
            <a:stretch>
              <a:fillRect/>
            </a:stretch>
          </a:blipFill>
        </p:spPr>
        <p:txBody>
          <a:bodyPr/>
          <a:lstStyle/>
          <a:p>
            <a:endParaRPr lang="en-US"/>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9"/>
            <a:stretch>
              <a:fillRect/>
            </a:stretch>
          </a:blipFill>
        </p:spPr>
        <p:txBody>
          <a:bodyPr/>
          <a:lstStyle/>
          <a:p>
            <a:endParaRPr lang="en-US"/>
          </a:p>
        </p:txBody>
      </p:sp>
      <p:sp>
        <p:nvSpPr>
          <p:cNvPr id="14" name="TextBox 14"/>
          <p:cNvSpPr txBox="1"/>
          <p:nvPr/>
        </p:nvSpPr>
        <p:spPr>
          <a:xfrm>
            <a:off x="4247178" y="4242170"/>
            <a:ext cx="10009385" cy="1684569"/>
          </a:xfrm>
          <a:prstGeom prst="rect">
            <a:avLst/>
          </a:prstGeom>
        </p:spPr>
        <p:txBody>
          <a:bodyPr lIns="0" tIns="0" rIns="0" bIns="0" rtlCol="0" anchor="t">
            <a:spAutoFit/>
          </a:bodyPr>
          <a:lstStyle/>
          <a:p>
            <a:pPr algn="ctr">
              <a:lnSpc>
                <a:spcPts val="12699"/>
              </a:lnSpc>
            </a:pPr>
            <a:r>
              <a:rPr lang="en-US" sz="12699">
                <a:solidFill>
                  <a:srgbClr val="6A7E78"/>
                </a:solidFill>
                <a:latin typeface="UTM American Sans"/>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6"/>
            <a:stretch>
              <a:fillRect/>
            </a:stretch>
          </a:blipFill>
        </p:spPr>
        <p:txBody>
          <a:bodyPr/>
          <a:lstStyle/>
          <a:p>
            <a:endParaRPr lang="en-US"/>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7"/>
            <a:stretch>
              <a:fillRect/>
            </a:stretch>
          </a:blipFill>
        </p:spPr>
        <p:txBody>
          <a:bodyPr/>
          <a:lstStyle/>
          <a:p>
            <a:endParaRPr lang="en-US"/>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0"/>
            <a:stretch>
              <a:fillRect/>
            </a:stretch>
          </a:blipFill>
        </p:spPr>
        <p:txBody>
          <a:bodyPr/>
          <a:lstStyle/>
          <a:p>
            <a:endParaRPr lang="en-US"/>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3"/>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8"/>
            <a:stretch>
              <a:fillRect/>
            </a:stretch>
          </a:blipFill>
        </p:spPr>
        <p:txBody>
          <a:bodyPr/>
          <a:lstStyle/>
          <a:p>
            <a:endParaRPr lang="en-US"/>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9"/>
            <a:stretch>
              <a:fillRect/>
            </a:stretch>
          </a:blipFill>
        </p:spPr>
        <p:txBody>
          <a:bodyPr/>
          <a:lstStyle/>
          <a:p>
            <a:endParaRPr lang="en-US"/>
          </a:p>
        </p:txBody>
      </p:sp>
      <p:sp>
        <p:nvSpPr>
          <p:cNvPr id="14" name="TextBox 14"/>
          <p:cNvSpPr txBox="1"/>
          <p:nvPr/>
        </p:nvSpPr>
        <p:spPr>
          <a:xfrm>
            <a:off x="4247178" y="4242170"/>
            <a:ext cx="10009385" cy="1684569"/>
          </a:xfrm>
          <a:prstGeom prst="rect">
            <a:avLst/>
          </a:prstGeom>
        </p:spPr>
        <p:txBody>
          <a:bodyPr lIns="0" tIns="0" rIns="0" bIns="0" rtlCol="0" anchor="t">
            <a:spAutoFit/>
          </a:bodyPr>
          <a:lstStyle/>
          <a:p>
            <a:pPr algn="ctr">
              <a:lnSpc>
                <a:spcPts val="12699"/>
              </a:lnSpc>
            </a:pPr>
            <a:r>
              <a:rPr lang="en-US" sz="12699">
                <a:solidFill>
                  <a:srgbClr val="6A7E78"/>
                </a:solidFill>
                <a:latin typeface="UTM American Sans"/>
              </a:rPr>
              <a:t>KHÁM PHÁ</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1563234" y="1210978"/>
            <a:ext cx="15161532" cy="7865045"/>
          </a:xfrm>
          <a:custGeom>
            <a:avLst/>
            <a:gdLst/>
            <a:ahLst/>
            <a:cxnLst/>
            <a:rect l="l" t="t" r="r" b="b"/>
            <a:pathLst>
              <a:path w="15161532" h="7865045">
                <a:moveTo>
                  <a:pt x="0" y="0"/>
                </a:moveTo>
                <a:lnTo>
                  <a:pt x="15161532" y="0"/>
                </a:lnTo>
                <a:lnTo>
                  <a:pt x="15161532" y="7865044"/>
                </a:lnTo>
                <a:lnTo>
                  <a:pt x="0" y="78650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889165" y="1069658"/>
            <a:ext cx="11122235" cy="2651307"/>
          </a:xfrm>
          <a:custGeom>
            <a:avLst/>
            <a:gdLst/>
            <a:ahLst/>
            <a:cxnLst/>
            <a:rect l="l" t="t" r="r" b="b"/>
            <a:pathLst>
              <a:path w="8095595" h="2651307">
                <a:moveTo>
                  <a:pt x="0" y="0"/>
                </a:moveTo>
                <a:lnTo>
                  <a:pt x="8095596" y="0"/>
                </a:lnTo>
                <a:lnTo>
                  <a:pt x="8095596" y="2651307"/>
                </a:lnTo>
                <a:lnTo>
                  <a:pt x="0" y="26513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500695">
            <a:off x="-641343" y="8452786"/>
            <a:ext cx="3898147" cy="1611028"/>
          </a:xfrm>
          <a:custGeom>
            <a:avLst/>
            <a:gdLst/>
            <a:ahLst/>
            <a:cxnLst/>
            <a:rect l="l" t="t" r="r" b="b"/>
            <a:pathLst>
              <a:path w="3898147" h="1611028">
                <a:moveTo>
                  <a:pt x="0" y="0"/>
                </a:moveTo>
                <a:lnTo>
                  <a:pt x="3898147" y="0"/>
                </a:lnTo>
                <a:lnTo>
                  <a:pt x="3898147" y="1611028"/>
                </a:lnTo>
                <a:lnTo>
                  <a:pt x="0" y="1611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129774" y="1028700"/>
            <a:ext cx="2537678" cy="3108947"/>
          </a:xfrm>
          <a:custGeom>
            <a:avLst/>
            <a:gdLst/>
            <a:ahLst/>
            <a:cxnLst/>
            <a:rect l="l" t="t" r="r" b="b"/>
            <a:pathLst>
              <a:path w="2537678" h="3108947">
                <a:moveTo>
                  <a:pt x="0" y="0"/>
                </a:moveTo>
                <a:lnTo>
                  <a:pt x="2537678" y="0"/>
                </a:lnTo>
                <a:lnTo>
                  <a:pt x="2537678" y="3108947"/>
                </a:lnTo>
                <a:lnTo>
                  <a:pt x="0" y="3108947"/>
                </a:lnTo>
                <a:lnTo>
                  <a:pt x="0" y="0"/>
                </a:lnTo>
                <a:close/>
              </a:path>
            </a:pathLst>
          </a:custGeom>
          <a:blipFill>
            <a:blip r:embed="rId12"/>
            <a:stretch>
              <a:fillRect/>
            </a:stretch>
          </a:blipFill>
        </p:spPr>
        <p:txBody>
          <a:bodyPr/>
          <a:lstStyle/>
          <a:p>
            <a:endParaRPr lang="en-US"/>
          </a:p>
        </p:txBody>
      </p:sp>
      <p:sp>
        <p:nvSpPr>
          <p:cNvPr id="8" name="Freeform 8"/>
          <p:cNvSpPr/>
          <p:nvPr/>
        </p:nvSpPr>
        <p:spPr>
          <a:xfrm>
            <a:off x="13630907" y="6291092"/>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3"/>
            <a:stretch>
              <a:fillRect/>
            </a:stretch>
          </a:blipFill>
        </p:spPr>
        <p:txBody>
          <a:bodyPr/>
          <a:lstStyle/>
          <a:p>
            <a:endParaRPr lang="en-US"/>
          </a:p>
        </p:txBody>
      </p:sp>
      <p:sp>
        <p:nvSpPr>
          <p:cNvPr id="9" name="Freeform 9"/>
          <p:cNvSpPr/>
          <p:nvPr/>
        </p:nvSpPr>
        <p:spPr>
          <a:xfrm rot="-400247">
            <a:off x="265290" y="5644340"/>
            <a:ext cx="2391642" cy="2952645"/>
          </a:xfrm>
          <a:custGeom>
            <a:avLst/>
            <a:gdLst/>
            <a:ahLst/>
            <a:cxnLst/>
            <a:rect l="l" t="t" r="r" b="b"/>
            <a:pathLst>
              <a:path w="2391642" h="2952645">
                <a:moveTo>
                  <a:pt x="0" y="0"/>
                </a:moveTo>
                <a:lnTo>
                  <a:pt x="2391642" y="0"/>
                </a:lnTo>
                <a:lnTo>
                  <a:pt x="2391642" y="2952645"/>
                </a:lnTo>
                <a:lnTo>
                  <a:pt x="0" y="2952645"/>
                </a:lnTo>
                <a:lnTo>
                  <a:pt x="0" y="0"/>
                </a:lnTo>
                <a:close/>
              </a:path>
            </a:pathLst>
          </a:custGeom>
          <a:blipFill>
            <a:blip r:embed="rId14"/>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2" name="Freeform 12"/>
          <p:cNvSpPr/>
          <p:nvPr/>
        </p:nvSpPr>
        <p:spPr>
          <a:xfrm rot="783578">
            <a:off x="14263967" y="1461660"/>
            <a:ext cx="2024106" cy="2431359"/>
          </a:xfrm>
          <a:custGeom>
            <a:avLst/>
            <a:gdLst/>
            <a:ahLst/>
            <a:cxnLst/>
            <a:rect l="l" t="t" r="r" b="b"/>
            <a:pathLst>
              <a:path w="2024106" h="2431359">
                <a:moveTo>
                  <a:pt x="0" y="0"/>
                </a:moveTo>
                <a:lnTo>
                  <a:pt x="2024107" y="0"/>
                </a:lnTo>
                <a:lnTo>
                  <a:pt x="2024107" y="2431359"/>
                </a:lnTo>
                <a:lnTo>
                  <a:pt x="0" y="2431359"/>
                </a:lnTo>
                <a:lnTo>
                  <a:pt x="0" y="0"/>
                </a:lnTo>
                <a:close/>
              </a:path>
            </a:pathLst>
          </a:custGeom>
          <a:blipFill>
            <a:blip r:embed="rId19"/>
            <a:stretch>
              <a:fillRect/>
            </a:stretch>
          </a:blipFill>
        </p:spPr>
        <p:txBody>
          <a:bodyPr/>
          <a:lstStyle/>
          <a:p>
            <a:endParaRPr lang="en-US"/>
          </a:p>
        </p:txBody>
      </p:sp>
      <p:sp>
        <p:nvSpPr>
          <p:cNvPr id="13" name="TextBox 13"/>
          <p:cNvSpPr txBox="1"/>
          <p:nvPr/>
        </p:nvSpPr>
        <p:spPr>
          <a:xfrm>
            <a:off x="4071231" y="1558598"/>
            <a:ext cx="10585428" cy="1732462"/>
          </a:xfrm>
          <a:prstGeom prst="rect">
            <a:avLst/>
          </a:prstGeom>
        </p:spPr>
        <p:txBody>
          <a:bodyPr wrap="square" lIns="0" tIns="0" rIns="0" bIns="0" rtlCol="0" anchor="t">
            <a:spAutoFit/>
          </a:bodyPr>
          <a:lstStyle/>
          <a:p>
            <a:pPr algn="ctr">
              <a:lnSpc>
                <a:spcPts val="7199"/>
              </a:lnSpc>
            </a:pPr>
            <a:r>
              <a:rPr lang="vi-VN" sz="4000" b="1" dirty="0">
                <a:latin typeface="Cambria" panose="02040503050406030204" pitchFamily="18" charset="0"/>
                <a:ea typeface="Cambria" panose="02040503050406030204" pitchFamily="18" charset="0"/>
              </a:rPr>
              <a:t>Bài 1: Tìm trạng ngữ cho mỗi câu dưới đây và cho biết chúng bổ sung thông tin gì cho câu.</a:t>
            </a:r>
            <a:endParaRPr lang="en-US" sz="4000" b="1" dirty="0">
              <a:latin typeface="Cambria" panose="02040503050406030204" pitchFamily="18" charset="0"/>
              <a:ea typeface="Cambria" panose="02040503050406030204" pitchFamily="18" charset="0"/>
            </a:endParaRPr>
          </a:p>
        </p:txBody>
      </p:sp>
      <p:sp>
        <p:nvSpPr>
          <p:cNvPr id="14" name="TextBox 14"/>
          <p:cNvSpPr txBox="1"/>
          <p:nvPr/>
        </p:nvSpPr>
        <p:spPr>
          <a:xfrm>
            <a:off x="2398612" y="4076700"/>
            <a:ext cx="13357517" cy="500137"/>
          </a:xfrm>
          <a:prstGeom prst="rect">
            <a:avLst/>
          </a:prstGeom>
        </p:spPr>
        <p:txBody>
          <a:bodyPr wrap="square" lIns="0" tIns="0" rIns="0" bIns="0" rtlCol="0" anchor="t">
            <a:spAutoFit/>
          </a:bodyPr>
          <a:lstStyle/>
          <a:p>
            <a:pPr algn="ctr">
              <a:lnSpc>
                <a:spcPts val="3919"/>
              </a:lnSpc>
            </a:pPr>
            <a:r>
              <a:rPr lang="vi-VN" sz="4400" dirty="0">
                <a:latin typeface="Cambria" panose="02040503050406030204" pitchFamily="18" charset="0"/>
                <a:ea typeface="Cambria" panose="02040503050406030204" pitchFamily="18" charset="0"/>
              </a:rPr>
              <a:t>a. Mùa xuân, các loài hoa đua nhau khoe sắc.</a:t>
            </a:r>
            <a:endParaRPr lang="en-US" sz="4400" dirty="0">
              <a:latin typeface="Cambria" panose="02040503050406030204" pitchFamily="18" charset="0"/>
              <a:ea typeface="Cambria" panose="02040503050406030204" pitchFamily="18" charset="0"/>
            </a:endParaRPr>
          </a:p>
        </p:txBody>
      </p:sp>
      <p:sp>
        <p:nvSpPr>
          <p:cNvPr id="15" name="TextBox 14"/>
          <p:cNvSpPr txBox="1"/>
          <p:nvPr/>
        </p:nvSpPr>
        <p:spPr>
          <a:xfrm>
            <a:off x="2654706" y="5072666"/>
            <a:ext cx="13357517" cy="503536"/>
          </a:xfrm>
          <a:prstGeom prst="rect">
            <a:avLst/>
          </a:prstGeom>
        </p:spPr>
        <p:txBody>
          <a:bodyPr wrap="square" lIns="0" tIns="0" rIns="0" bIns="0" rtlCol="0" anchor="t">
            <a:spAutoFit/>
          </a:bodyPr>
          <a:lstStyle/>
          <a:p>
            <a:pPr algn="ctr">
              <a:lnSpc>
                <a:spcPts val="3919"/>
              </a:lnSpc>
            </a:pPr>
            <a:r>
              <a:rPr lang="vi-VN" sz="4400" dirty="0">
                <a:latin typeface="Cambria" panose="02040503050406030204" pitchFamily="18" charset="0"/>
                <a:ea typeface="Cambria" panose="02040503050406030204" pitchFamily="18" charset="0"/>
              </a:rPr>
              <a:t>b. Dưới chân đê, đàn trâu đang thung thăng gặm cỏ.</a:t>
            </a:r>
            <a:endParaRPr lang="en-US" sz="4400" dirty="0">
              <a:latin typeface="Cambria" panose="02040503050406030204" pitchFamily="18" charset="0"/>
              <a:ea typeface="Cambria" panose="02040503050406030204" pitchFamily="18" charset="0"/>
            </a:endParaRPr>
          </a:p>
        </p:txBody>
      </p:sp>
      <p:sp>
        <p:nvSpPr>
          <p:cNvPr id="17" name="TextBox 14"/>
          <p:cNvSpPr txBox="1"/>
          <p:nvPr/>
        </p:nvSpPr>
        <p:spPr>
          <a:xfrm>
            <a:off x="2621699" y="7154139"/>
            <a:ext cx="13357517" cy="503536"/>
          </a:xfrm>
          <a:prstGeom prst="rect">
            <a:avLst/>
          </a:prstGeom>
        </p:spPr>
        <p:txBody>
          <a:bodyPr wrap="square" lIns="0" tIns="0" rIns="0" bIns="0" rtlCol="0" anchor="t">
            <a:spAutoFit/>
          </a:bodyPr>
          <a:lstStyle/>
          <a:p>
            <a:pPr algn="ctr">
              <a:lnSpc>
                <a:spcPts val="3919"/>
              </a:lnSpc>
            </a:pPr>
            <a:r>
              <a:rPr lang="vi-VN" sz="4400" dirty="0">
                <a:latin typeface="Cambria" panose="02040503050406030204" pitchFamily="18" charset="0"/>
                <a:ea typeface="Cambria" panose="02040503050406030204" pitchFamily="18" charset="0"/>
              </a:rPr>
              <a:t>d. Trước nhà, bà đã trồng một hàng cau thẳng tắp.</a:t>
            </a:r>
            <a:endParaRPr lang="en-US" sz="4400" dirty="0">
              <a:latin typeface="Cambria" panose="02040503050406030204" pitchFamily="18" charset="0"/>
              <a:ea typeface="Cambria" panose="02040503050406030204" pitchFamily="18" charset="0"/>
            </a:endParaRPr>
          </a:p>
        </p:txBody>
      </p:sp>
      <p:sp>
        <p:nvSpPr>
          <p:cNvPr id="18" name="TextBox 14"/>
          <p:cNvSpPr txBox="1"/>
          <p:nvPr/>
        </p:nvSpPr>
        <p:spPr>
          <a:xfrm>
            <a:off x="2398613" y="6154803"/>
            <a:ext cx="13357517" cy="515206"/>
          </a:xfrm>
          <a:prstGeom prst="rect">
            <a:avLst/>
          </a:prstGeom>
        </p:spPr>
        <p:txBody>
          <a:bodyPr wrap="square" lIns="0" tIns="0" rIns="0" bIns="0" rtlCol="0" anchor="t">
            <a:spAutoFit/>
          </a:bodyPr>
          <a:lstStyle/>
          <a:p>
            <a:pPr algn="ctr">
              <a:lnSpc>
                <a:spcPts val="3919"/>
              </a:lnSpc>
            </a:pPr>
            <a:r>
              <a:rPr lang="vi-VN" sz="4400" dirty="0">
                <a:latin typeface="Cambria" panose="02040503050406030204" pitchFamily="18" charset="0"/>
                <a:ea typeface="Cambria" panose="02040503050406030204" pitchFamily="18" charset="0"/>
              </a:rPr>
              <a:t>c. Tháng Ba, hoa ban nở trắng núi rừng Tây Bắc.</a:t>
            </a:r>
            <a:endParaRPr lang="en-US" sz="44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1563234" y="1210978"/>
            <a:ext cx="15161532" cy="7865045"/>
          </a:xfrm>
          <a:custGeom>
            <a:avLst/>
            <a:gdLst/>
            <a:ahLst/>
            <a:cxnLst/>
            <a:rect l="l" t="t" r="r" b="b"/>
            <a:pathLst>
              <a:path w="15161532" h="7865045">
                <a:moveTo>
                  <a:pt x="0" y="0"/>
                </a:moveTo>
                <a:lnTo>
                  <a:pt x="15161532" y="0"/>
                </a:lnTo>
                <a:lnTo>
                  <a:pt x="15161532" y="7865044"/>
                </a:lnTo>
                <a:lnTo>
                  <a:pt x="0" y="78650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889165" y="1069658"/>
            <a:ext cx="11122235" cy="2651307"/>
          </a:xfrm>
          <a:custGeom>
            <a:avLst/>
            <a:gdLst/>
            <a:ahLst/>
            <a:cxnLst/>
            <a:rect l="l" t="t" r="r" b="b"/>
            <a:pathLst>
              <a:path w="8095595" h="2651307">
                <a:moveTo>
                  <a:pt x="0" y="0"/>
                </a:moveTo>
                <a:lnTo>
                  <a:pt x="8095596" y="0"/>
                </a:lnTo>
                <a:lnTo>
                  <a:pt x="8095596" y="2651307"/>
                </a:lnTo>
                <a:lnTo>
                  <a:pt x="0" y="26513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500695">
            <a:off x="-641343" y="8452786"/>
            <a:ext cx="3898147" cy="1611028"/>
          </a:xfrm>
          <a:custGeom>
            <a:avLst/>
            <a:gdLst/>
            <a:ahLst/>
            <a:cxnLst/>
            <a:rect l="l" t="t" r="r" b="b"/>
            <a:pathLst>
              <a:path w="3898147" h="1611028">
                <a:moveTo>
                  <a:pt x="0" y="0"/>
                </a:moveTo>
                <a:lnTo>
                  <a:pt x="3898147" y="0"/>
                </a:lnTo>
                <a:lnTo>
                  <a:pt x="3898147" y="1611028"/>
                </a:lnTo>
                <a:lnTo>
                  <a:pt x="0" y="16110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129774" y="1028700"/>
            <a:ext cx="2537678" cy="3108947"/>
          </a:xfrm>
          <a:custGeom>
            <a:avLst/>
            <a:gdLst/>
            <a:ahLst/>
            <a:cxnLst/>
            <a:rect l="l" t="t" r="r" b="b"/>
            <a:pathLst>
              <a:path w="2537678" h="3108947">
                <a:moveTo>
                  <a:pt x="0" y="0"/>
                </a:moveTo>
                <a:lnTo>
                  <a:pt x="2537678" y="0"/>
                </a:lnTo>
                <a:lnTo>
                  <a:pt x="2537678" y="3108947"/>
                </a:lnTo>
                <a:lnTo>
                  <a:pt x="0" y="3108947"/>
                </a:lnTo>
                <a:lnTo>
                  <a:pt x="0" y="0"/>
                </a:lnTo>
                <a:close/>
              </a:path>
            </a:pathLst>
          </a:custGeom>
          <a:blipFill>
            <a:blip r:embed="rId12"/>
            <a:stretch>
              <a:fillRect/>
            </a:stretch>
          </a:blipFill>
        </p:spPr>
        <p:txBody>
          <a:bodyPr/>
          <a:lstStyle/>
          <a:p>
            <a:endParaRPr lang="en-US"/>
          </a:p>
        </p:txBody>
      </p:sp>
      <p:sp>
        <p:nvSpPr>
          <p:cNvPr id="8" name="Freeform 8"/>
          <p:cNvSpPr/>
          <p:nvPr/>
        </p:nvSpPr>
        <p:spPr>
          <a:xfrm>
            <a:off x="13630907" y="6291092"/>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3"/>
            <a:stretch>
              <a:fillRect/>
            </a:stretch>
          </a:blipFill>
        </p:spPr>
        <p:txBody>
          <a:bodyPr/>
          <a:lstStyle/>
          <a:p>
            <a:endParaRPr lang="en-US"/>
          </a:p>
        </p:txBody>
      </p:sp>
      <p:sp>
        <p:nvSpPr>
          <p:cNvPr id="9" name="Freeform 9"/>
          <p:cNvSpPr/>
          <p:nvPr/>
        </p:nvSpPr>
        <p:spPr>
          <a:xfrm rot="-400247">
            <a:off x="265290" y="5644340"/>
            <a:ext cx="2391642" cy="2952645"/>
          </a:xfrm>
          <a:custGeom>
            <a:avLst/>
            <a:gdLst/>
            <a:ahLst/>
            <a:cxnLst/>
            <a:rect l="l" t="t" r="r" b="b"/>
            <a:pathLst>
              <a:path w="2391642" h="2952645">
                <a:moveTo>
                  <a:pt x="0" y="0"/>
                </a:moveTo>
                <a:lnTo>
                  <a:pt x="2391642" y="0"/>
                </a:lnTo>
                <a:lnTo>
                  <a:pt x="2391642" y="2952645"/>
                </a:lnTo>
                <a:lnTo>
                  <a:pt x="0" y="2952645"/>
                </a:lnTo>
                <a:lnTo>
                  <a:pt x="0" y="0"/>
                </a:lnTo>
                <a:close/>
              </a:path>
            </a:pathLst>
          </a:custGeom>
          <a:blipFill>
            <a:blip r:embed="rId14"/>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2" name="Freeform 12"/>
          <p:cNvSpPr/>
          <p:nvPr/>
        </p:nvSpPr>
        <p:spPr>
          <a:xfrm rot="783578">
            <a:off x="14263967" y="1461660"/>
            <a:ext cx="2024106" cy="2431359"/>
          </a:xfrm>
          <a:custGeom>
            <a:avLst/>
            <a:gdLst/>
            <a:ahLst/>
            <a:cxnLst/>
            <a:rect l="l" t="t" r="r" b="b"/>
            <a:pathLst>
              <a:path w="2024106" h="2431359">
                <a:moveTo>
                  <a:pt x="0" y="0"/>
                </a:moveTo>
                <a:lnTo>
                  <a:pt x="2024107" y="0"/>
                </a:lnTo>
                <a:lnTo>
                  <a:pt x="2024107" y="2431359"/>
                </a:lnTo>
                <a:lnTo>
                  <a:pt x="0" y="2431359"/>
                </a:lnTo>
                <a:lnTo>
                  <a:pt x="0" y="0"/>
                </a:lnTo>
                <a:close/>
              </a:path>
            </a:pathLst>
          </a:custGeom>
          <a:blipFill>
            <a:blip r:embed="rId19"/>
            <a:stretch>
              <a:fillRect/>
            </a:stretch>
          </a:blipFill>
        </p:spPr>
        <p:txBody>
          <a:bodyPr/>
          <a:lstStyle/>
          <a:p>
            <a:endParaRPr lang="en-US"/>
          </a:p>
        </p:txBody>
      </p:sp>
      <p:sp>
        <p:nvSpPr>
          <p:cNvPr id="13" name="TextBox 13"/>
          <p:cNvSpPr txBox="1"/>
          <p:nvPr/>
        </p:nvSpPr>
        <p:spPr>
          <a:xfrm>
            <a:off x="4071231" y="1558598"/>
            <a:ext cx="10585428" cy="1846659"/>
          </a:xfrm>
          <a:prstGeom prst="rect">
            <a:avLst/>
          </a:prstGeom>
        </p:spPr>
        <p:txBody>
          <a:bodyPr wrap="square" lIns="0" tIns="0" rIns="0" bIns="0" rtlCol="0" anchor="t">
            <a:spAutoFit/>
          </a:bodyPr>
          <a:lstStyle/>
          <a:p>
            <a:pPr algn="ctr">
              <a:lnSpc>
                <a:spcPts val="7199"/>
              </a:lnSpc>
            </a:pPr>
            <a:r>
              <a:rPr lang="vi-VN" sz="4000" b="1" dirty="0">
                <a:latin typeface="Cambria" panose="02040503050406030204" pitchFamily="18" charset="0"/>
                <a:ea typeface="Cambria" panose="02040503050406030204" pitchFamily="18" charset="0"/>
              </a:rPr>
              <a:t>Bài 2: Đặt câu hỏi cho mỗi trạng ngữ vừa tìm được ở bài tập 1.</a:t>
            </a:r>
            <a:endParaRPr lang="en-US" sz="4000" b="1" dirty="0">
              <a:latin typeface="Cambria" panose="02040503050406030204" pitchFamily="18" charset="0"/>
              <a:ea typeface="Cambria" panose="02040503050406030204" pitchFamily="18" charset="0"/>
            </a:endParaRPr>
          </a:p>
        </p:txBody>
      </p:sp>
      <p:sp>
        <p:nvSpPr>
          <p:cNvPr id="14" name="TextBox 14"/>
          <p:cNvSpPr txBox="1"/>
          <p:nvPr/>
        </p:nvSpPr>
        <p:spPr>
          <a:xfrm>
            <a:off x="2398612" y="4076700"/>
            <a:ext cx="13357517" cy="500137"/>
          </a:xfrm>
          <a:prstGeom prst="rect">
            <a:avLst/>
          </a:prstGeom>
        </p:spPr>
        <p:txBody>
          <a:bodyPr wrap="square" lIns="0" tIns="0" rIns="0" bIns="0" rtlCol="0" anchor="t">
            <a:spAutoFit/>
          </a:bodyPr>
          <a:lstStyle/>
          <a:p>
            <a:pPr algn="ctr">
              <a:lnSpc>
                <a:spcPts val="3919"/>
              </a:lnSpc>
            </a:pPr>
            <a:r>
              <a:rPr lang="vi-VN" sz="4400" dirty="0">
                <a:latin typeface="Cambria" panose="02040503050406030204" pitchFamily="18" charset="0"/>
                <a:ea typeface="Cambria" panose="02040503050406030204" pitchFamily="18" charset="0"/>
              </a:rPr>
              <a:t>a. Khi nào các loài hoa đua nhau khoe sắc ?</a:t>
            </a:r>
            <a:endParaRPr lang="en-US" sz="4400" dirty="0">
              <a:latin typeface="Cambria" panose="02040503050406030204" pitchFamily="18" charset="0"/>
              <a:ea typeface="Cambria" panose="02040503050406030204" pitchFamily="18" charset="0"/>
            </a:endParaRPr>
          </a:p>
        </p:txBody>
      </p:sp>
      <p:sp>
        <p:nvSpPr>
          <p:cNvPr id="15" name="TextBox 14"/>
          <p:cNvSpPr txBox="1"/>
          <p:nvPr/>
        </p:nvSpPr>
        <p:spPr>
          <a:xfrm>
            <a:off x="2654706" y="5072666"/>
            <a:ext cx="13357517" cy="503536"/>
          </a:xfrm>
          <a:prstGeom prst="rect">
            <a:avLst/>
          </a:prstGeom>
        </p:spPr>
        <p:txBody>
          <a:bodyPr wrap="square" lIns="0" tIns="0" rIns="0" bIns="0" rtlCol="0" anchor="t">
            <a:spAutoFit/>
          </a:bodyPr>
          <a:lstStyle/>
          <a:p>
            <a:pPr algn="ctr">
              <a:lnSpc>
                <a:spcPts val="3919"/>
              </a:lnSpc>
            </a:pPr>
            <a:r>
              <a:rPr lang="vi-VN" sz="4400" dirty="0">
                <a:latin typeface="Cambria" panose="02040503050406030204" pitchFamily="18" charset="0"/>
                <a:ea typeface="Cambria" panose="02040503050406030204" pitchFamily="18" charset="0"/>
              </a:rPr>
              <a:t>b. Đàn trâu đang thung thăng gặm cỏ ở đâu ?</a:t>
            </a:r>
            <a:endParaRPr lang="en-US" sz="4400" dirty="0">
              <a:latin typeface="Cambria" panose="02040503050406030204" pitchFamily="18" charset="0"/>
              <a:ea typeface="Cambria" panose="02040503050406030204" pitchFamily="18" charset="0"/>
            </a:endParaRPr>
          </a:p>
        </p:txBody>
      </p:sp>
      <p:sp>
        <p:nvSpPr>
          <p:cNvPr id="17" name="TextBox 14"/>
          <p:cNvSpPr txBox="1"/>
          <p:nvPr/>
        </p:nvSpPr>
        <p:spPr>
          <a:xfrm>
            <a:off x="2621699" y="7154139"/>
            <a:ext cx="13357517" cy="503536"/>
          </a:xfrm>
          <a:prstGeom prst="rect">
            <a:avLst/>
          </a:prstGeom>
        </p:spPr>
        <p:txBody>
          <a:bodyPr wrap="square" lIns="0" tIns="0" rIns="0" bIns="0" rtlCol="0" anchor="t">
            <a:spAutoFit/>
          </a:bodyPr>
          <a:lstStyle/>
          <a:p>
            <a:pPr algn="ctr">
              <a:lnSpc>
                <a:spcPts val="3919"/>
              </a:lnSpc>
            </a:pPr>
            <a:r>
              <a:rPr lang="vi-VN" sz="4400" dirty="0">
                <a:latin typeface="Cambria" panose="02040503050406030204" pitchFamily="18" charset="0"/>
                <a:ea typeface="Cambria" panose="02040503050406030204" pitchFamily="18" charset="0"/>
              </a:rPr>
              <a:t>d. Bà đã trồng một hàng cau thẳng tắp ở đâu ?.</a:t>
            </a:r>
            <a:endParaRPr lang="en-US" sz="4400" dirty="0">
              <a:latin typeface="Cambria" panose="02040503050406030204" pitchFamily="18" charset="0"/>
              <a:ea typeface="Cambria" panose="02040503050406030204" pitchFamily="18" charset="0"/>
            </a:endParaRPr>
          </a:p>
        </p:txBody>
      </p:sp>
      <p:sp>
        <p:nvSpPr>
          <p:cNvPr id="18" name="TextBox 14"/>
          <p:cNvSpPr txBox="1"/>
          <p:nvPr/>
        </p:nvSpPr>
        <p:spPr>
          <a:xfrm>
            <a:off x="2398613" y="6154803"/>
            <a:ext cx="13357517" cy="515206"/>
          </a:xfrm>
          <a:prstGeom prst="rect">
            <a:avLst/>
          </a:prstGeom>
        </p:spPr>
        <p:txBody>
          <a:bodyPr wrap="square" lIns="0" tIns="0" rIns="0" bIns="0" rtlCol="0" anchor="t">
            <a:spAutoFit/>
          </a:bodyPr>
          <a:lstStyle/>
          <a:p>
            <a:pPr algn="ctr">
              <a:lnSpc>
                <a:spcPts val="3919"/>
              </a:lnSpc>
            </a:pPr>
            <a:r>
              <a:rPr lang="vi-VN" sz="4400" dirty="0">
                <a:latin typeface="Cambria" panose="02040503050406030204" pitchFamily="18" charset="0"/>
                <a:ea typeface="Cambria" panose="02040503050406030204" pitchFamily="18" charset="0"/>
              </a:rPr>
              <a:t>c. Bao giờ hoa ban nở trắng núi rừng Tây Bắc ?</a:t>
            </a:r>
            <a:endParaRPr lang="en-US"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3667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80">
                                          <p:stCondLst>
                                            <p:cond delay="0"/>
                                          </p:stCondLst>
                                        </p:cTn>
                                        <p:tgtEl>
                                          <p:spTgt spid="14"/>
                                        </p:tgtEl>
                                      </p:cBhvr>
                                    </p:animEffect>
                                    <p:anim calcmode="lin" valueType="num">
                                      <p:cBhvr>
                                        <p:cTn id="7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5" dur="26">
                                          <p:stCondLst>
                                            <p:cond delay="650"/>
                                          </p:stCondLst>
                                        </p:cTn>
                                        <p:tgtEl>
                                          <p:spTgt spid="14"/>
                                        </p:tgtEl>
                                      </p:cBhvr>
                                      <p:to x="100000" y="60000"/>
                                    </p:animScale>
                                    <p:animScale>
                                      <p:cBhvr>
                                        <p:cTn id="76" dur="166" decel="50000">
                                          <p:stCondLst>
                                            <p:cond delay="676"/>
                                          </p:stCondLst>
                                        </p:cTn>
                                        <p:tgtEl>
                                          <p:spTgt spid="14"/>
                                        </p:tgtEl>
                                      </p:cBhvr>
                                      <p:to x="100000" y="100000"/>
                                    </p:animScale>
                                    <p:animScale>
                                      <p:cBhvr>
                                        <p:cTn id="77" dur="26">
                                          <p:stCondLst>
                                            <p:cond delay="1312"/>
                                          </p:stCondLst>
                                        </p:cTn>
                                        <p:tgtEl>
                                          <p:spTgt spid="14"/>
                                        </p:tgtEl>
                                      </p:cBhvr>
                                      <p:to x="100000" y="80000"/>
                                    </p:animScale>
                                    <p:animScale>
                                      <p:cBhvr>
                                        <p:cTn id="78" dur="166" decel="50000">
                                          <p:stCondLst>
                                            <p:cond delay="1338"/>
                                          </p:stCondLst>
                                        </p:cTn>
                                        <p:tgtEl>
                                          <p:spTgt spid="14"/>
                                        </p:tgtEl>
                                      </p:cBhvr>
                                      <p:to x="100000" y="100000"/>
                                    </p:animScale>
                                    <p:animScale>
                                      <p:cBhvr>
                                        <p:cTn id="79" dur="26">
                                          <p:stCondLst>
                                            <p:cond delay="1642"/>
                                          </p:stCondLst>
                                        </p:cTn>
                                        <p:tgtEl>
                                          <p:spTgt spid="14"/>
                                        </p:tgtEl>
                                      </p:cBhvr>
                                      <p:to x="100000" y="90000"/>
                                    </p:animScale>
                                    <p:animScale>
                                      <p:cBhvr>
                                        <p:cTn id="80" dur="166" decel="50000">
                                          <p:stCondLst>
                                            <p:cond delay="1668"/>
                                          </p:stCondLst>
                                        </p:cTn>
                                        <p:tgtEl>
                                          <p:spTgt spid="14"/>
                                        </p:tgtEl>
                                      </p:cBhvr>
                                      <p:to x="100000" y="100000"/>
                                    </p:animScale>
                                    <p:animScale>
                                      <p:cBhvr>
                                        <p:cTn id="81" dur="26">
                                          <p:stCondLst>
                                            <p:cond delay="1808"/>
                                          </p:stCondLst>
                                        </p:cTn>
                                        <p:tgtEl>
                                          <p:spTgt spid="14"/>
                                        </p:tgtEl>
                                      </p:cBhvr>
                                      <p:to x="100000" y="95000"/>
                                    </p:animScale>
                                    <p:animScale>
                                      <p:cBhvr>
                                        <p:cTn id="82" dur="166" decel="50000">
                                          <p:stCondLst>
                                            <p:cond delay="1834"/>
                                          </p:stCondLst>
                                        </p:cTn>
                                        <p:tgtEl>
                                          <p:spTgt spid="14"/>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580">
                                          <p:stCondLst>
                                            <p:cond delay="0"/>
                                          </p:stCondLst>
                                        </p:cTn>
                                        <p:tgtEl>
                                          <p:spTgt spid="15"/>
                                        </p:tgtEl>
                                      </p:cBhvr>
                                    </p:animEffect>
                                    <p:anim calcmode="lin" valueType="num">
                                      <p:cBhvr>
                                        <p:cTn id="8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3" dur="26">
                                          <p:stCondLst>
                                            <p:cond delay="650"/>
                                          </p:stCondLst>
                                        </p:cTn>
                                        <p:tgtEl>
                                          <p:spTgt spid="15"/>
                                        </p:tgtEl>
                                      </p:cBhvr>
                                      <p:to x="100000" y="60000"/>
                                    </p:animScale>
                                    <p:animScale>
                                      <p:cBhvr>
                                        <p:cTn id="94" dur="166" decel="50000">
                                          <p:stCondLst>
                                            <p:cond delay="676"/>
                                          </p:stCondLst>
                                        </p:cTn>
                                        <p:tgtEl>
                                          <p:spTgt spid="15"/>
                                        </p:tgtEl>
                                      </p:cBhvr>
                                      <p:to x="100000" y="100000"/>
                                    </p:animScale>
                                    <p:animScale>
                                      <p:cBhvr>
                                        <p:cTn id="95" dur="26">
                                          <p:stCondLst>
                                            <p:cond delay="1312"/>
                                          </p:stCondLst>
                                        </p:cTn>
                                        <p:tgtEl>
                                          <p:spTgt spid="15"/>
                                        </p:tgtEl>
                                      </p:cBhvr>
                                      <p:to x="100000" y="80000"/>
                                    </p:animScale>
                                    <p:animScale>
                                      <p:cBhvr>
                                        <p:cTn id="96" dur="166" decel="50000">
                                          <p:stCondLst>
                                            <p:cond delay="1338"/>
                                          </p:stCondLst>
                                        </p:cTn>
                                        <p:tgtEl>
                                          <p:spTgt spid="15"/>
                                        </p:tgtEl>
                                      </p:cBhvr>
                                      <p:to x="100000" y="100000"/>
                                    </p:animScale>
                                    <p:animScale>
                                      <p:cBhvr>
                                        <p:cTn id="97" dur="26">
                                          <p:stCondLst>
                                            <p:cond delay="1642"/>
                                          </p:stCondLst>
                                        </p:cTn>
                                        <p:tgtEl>
                                          <p:spTgt spid="15"/>
                                        </p:tgtEl>
                                      </p:cBhvr>
                                      <p:to x="100000" y="90000"/>
                                    </p:animScale>
                                    <p:animScale>
                                      <p:cBhvr>
                                        <p:cTn id="98" dur="166" decel="50000">
                                          <p:stCondLst>
                                            <p:cond delay="1668"/>
                                          </p:stCondLst>
                                        </p:cTn>
                                        <p:tgtEl>
                                          <p:spTgt spid="15"/>
                                        </p:tgtEl>
                                      </p:cBhvr>
                                      <p:to x="100000" y="100000"/>
                                    </p:animScale>
                                    <p:animScale>
                                      <p:cBhvr>
                                        <p:cTn id="99" dur="26">
                                          <p:stCondLst>
                                            <p:cond delay="1808"/>
                                          </p:stCondLst>
                                        </p:cTn>
                                        <p:tgtEl>
                                          <p:spTgt spid="15"/>
                                        </p:tgtEl>
                                      </p:cBhvr>
                                      <p:to x="100000" y="95000"/>
                                    </p:animScale>
                                    <p:animScale>
                                      <p:cBhvr>
                                        <p:cTn id="100" dur="166" decel="50000">
                                          <p:stCondLst>
                                            <p:cond delay="1834"/>
                                          </p:stCondLst>
                                        </p:cTn>
                                        <p:tgtEl>
                                          <p:spTgt spid="15"/>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down)">
                                      <p:cBhvr>
                                        <p:cTn id="105" dur="580">
                                          <p:stCondLst>
                                            <p:cond delay="0"/>
                                          </p:stCondLst>
                                        </p:cTn>
                                        <p:tgtEl>
                                          <p:spTgt spid="18"/>
                                        </p:tgtEl>
                                      </p:cBhvr>
                                    </p:animEffect>
                                    <p:anim calcmode="lin" valueType="num">
                                      <p:cBhvr>
                                        <p:cTn id="10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1" dur="26">
                                          <p:stCondLst>
                                            <p:cond delay="650"/>
                                          </p:stCondLst>
                                        </p:cTn>
                                        <p:tgtEl>
                                          <p:spTgt spid="18"/>
                                        </p:tgtEl>
                                      </p:cBhvr>
                                      <p:to x="100000" y="60000"/>
                                    </p:animScale>
                                    <p:animScale>
                                      <p:cBhvr>
                                        <p:cTn id="112" dur="166" decel="50000">
                                          <p:stCondLst>
                                            <p:cond delay="676"/>
                                          </p:stCondLst>
                                        </p:cTn>
                                        <p:tgtEl>
                                          <p:spTgt spid="18"/>
                                        </p:tgtEl>
                                      </p:cBhvr>
                                      <p:to x="100000" y="100000"/>
                                    </p:animScale>
                                    <p:animScale>
                                      <p:cBhvr>
                                        <p:cTn id="113" dur="26">
                                          <p:stCondLst>
                                            <p:cond delay="1312"/>
                                          </p:stCondLst>
                                        </p:cTn>
                                        <p:tgtEl>
                                          <p:spTgt spid="18"/>
                                        </p:tgtEl>
                                      </p:cBhvr>
                                      <p:to x="100000" y="80000"/>
                                    </p:animScale>
                                    <p:animScale>
                                      <p:cBhvr>
                                        <p:cTn id="114" dur="166" decel="50000">
                                          <p:stCondLst>
                                            <p:cond delay="1338"/>
                                          </p:stCondLst>
                                        </p:cTn>
                                        <p:tgtEl>
                                          <p:spTgt spid="18"/>
                                        </p:tgtEl>
                                      </p:cBhvr>
                                      <p:to x="100000" y="100000"/>
                                    </p:animScale>
                                    <p:animScale>
                                      <p:cBhvr>
                                        <p:cTn id="115" dur="26">
                                          <p:stCondLst>
                                            <p:cond delay="1642"/>
                                          </p:stCondLst>
                                        </p:cTn>
                                        <p:tgtEl>
                                          <p:spTgt spid="18"/>
                                        </p:tgtEl>
                                      </p:cBhvr>
                                      <p:to x="100000" y="90000"/>
                                    </p:animScale>
                                    <p:animScale>
                                      <p:cBhvr>
                                        <p:cTn id="116" dur="166" decel="50000">
                                          <p:stCondLst>
                                            <p:cond delay="1668"/>
                                          </p:stCondLst>
                                        </p:cTn>
                                        <p:tgtEl>
                                          <p:spTgt spid="18"/>
                                        </p:tgtEl>
                                      </p:cBhvr>
                                      <p:to x="100000" y="100000"/>
                                    </p:animScale>
                                    <p:animScale>
                                      <p:cBhvr>
                                        <p:cTn id="117" dur="26">
                                          <p:stCondLst>
                                            <p:cond delay="1808"/>
                                          </p:stCondLst>
                                        </p:cTn>
                                        <p:tgtEl>
                                          <p:spTgt spid="18"/>
                                        </p:tgtEl>
                                      </p:cBhvr>
                                      <p:to x="100000" y="95000"/>
                                    </p:animScale>
                                    <p:animScale>
                                      <p:cBhvr>
                                        <p:cTn id="118" dur="166" decel="50000">
                                          <p:stCondLst>
                                            <p:cond delay="1834"/>
                                          </p:stCondLst>
                                        </p:cTn>
                                        <p:tgtEl>
                                          <p:spTgt spid="18"/>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ipe(down)">
                                      <p:cBhvr>
                                        <p:cTn id="123" dur="580">
                                          <p:stCondLst>
                                            <p:cond delay="0"/>
                                          </p:stCondLst>
                                        </p:cTn>
                                        <p:tgtEl>
                                          <p:spTgt spid="17"/>
                                        </p:tgtEl>
                                      </p:cBhvr>
                                    </p:animEffect>
                                    <p:anim calcmode="lin" valueType="num">
                                      <p:cBhvr>
                                        <p:cTn id="1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9" dur="26">
                                          <p:stCondLst>
                                            <p:cond delay="650"/>
                                          </p:stCondLst>
                                        </p:cTn>
                                        <p:tgtEl>
                                          <p:spTgt spid="17"/>
                                        </p:tgtEl>
                                      </p:cBhvr>
                                      <p:to x="100000" y="60000"/>
                                    </p:animScale>
                                    <p:animScale>
                                      <p:cBhvr>
                                        <p:cTn id="130" dur="166" decel="50000">
                                          <p:stCondLst>
                                            <p:cond delay="676"/>
                                          </p:stCondLst>
                                        </p:cTn>
                                        <p:tgtEl>
                                          <p:spTgt spid="17"/>
                                        </p:tgtEl>
                                      </p:cBhvr>
                                      <p:to x="100000" y="100000"/>
                                    </p:animScale>
                                    <p:animScale>
                                      <p:cBhvr>
                                        <p:cTn id="131" dur="26">
                                          <p:stCondLst>
                                            <p:cond delay="1312"/>
                                          </p:stCondLst>
                                        </p:cTn>
                                        <p:tgtEl>
                                          <p:spTgt spid="17"/>
                                        </p:tgtEl>
                                      </p:cBhvr>
                                      <p:to x="100000" y="80000"/>
                                    </p:animScale>
                                    <p:animScale>
                                      <p:cBhvr>
                                        <p:cTn id="132" dur="166" decel="50000">
                                          <p:stCondLst>
                                            <p:cond delay="1338"/>
                                          </p:stCondLst>
                                        </p:cTn>
                                        <p:tgtEl>
                                          <p:spTgt spid="17"/>
                                        </p:tgtEl>
                                      </p:cBhvr>
                                      <p:to x="100000" y="100000"/>
                                    </p:animScale>
                                    <p:animScale>
                                      <p:cBhvr>
                                        <p:cTn id="133" dur="26">
                                          <p:stCondLst>
                                            <p:cond delay="1642"/>
                                          </p:stCondLst>
                                        </p:cTn>
                                        <p:tgtEl>
                                          <p:spTgt spid="17"/>
                                        </p:tgtEl>
                                      </p:cBhvr>
                                      <p:to x="100000" y="90000"/>
                                    </p:animScale>
                                    <p:animScale>
                                      <p:cBhvr>
                                        <p:cTn id="134" dur="166" decel="50000">
                                          <p:stCondLst>
                                            <p:cond delay="1668"/>
                                          </p:stCondLst>
                                        </p:cTn>
                                        <p:tgtEl>
                                          <p:spTgt spid="17"/>
                                        </p:tgtEl>
                                      </p:cBhvr>
                                      <p:to x="100000" y="100000"/>
                                    </p:animScale>
                                    <p:animScale>
                                      <p:cBhvr>
                                        <p:cTn id="135" dur="26">
                                          <p:stCondLst>
                                            <p:cond delay="1808"/>
                                          </p:stCondLst>
                                        </p:cTn>
                                        <p:tgtEl>
                                          <p:spTgt spid="17"/>
                                        </p:tgtEl>
                                      </p:cBhvr>
                                      <p:to x="100000" y="95000"/>
                                    </p:animScale>
                                    <p:animScale>
                                      <p:cBhvr>
                                        <p:cTn id="1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1098033" y="684053"/>
            <a:ext cx="6583064" cy="2155953"/>
          </a:xfrm>
          <a:custGeom>
            <a:avLst/>
            <a:gdLst/>
            <a:ahLst/>
            <a:cxnLst/>
            <a:rect l="l" t="t" r="r" b="b"/>
            <a:pathLst>
              <a:path w="6583064" h="2155953">
                <a:moveTo>
                  <a:pt x="0" y="0"/>
                </a:moveTo>
                <a:lnTo>
                  <a:pt x="6583064" y="0"/>
                </a:lnTo>
                <a:lnTo>
                  <a:pt x="6583064" y="2155953"/>
                </a:lnTo>
                <a:lnTo>
                  <a:pt x="0" y="21559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98033" y="3113799"/>
            <a:ext cx="15361167" cy="5161158"/>
            <a:chOff x="0" y="0"/>
            <a:chExt cx="3057503" cy="931297"/>
          </a:xfrm>
        </p:grpSpPr>
        <p:sp>
          <p:nvSpPr>
            <p:cNvPr id="5" name="Freeform 5"/>
            <p:cNvSpPr/>
            <p:nvPr/>
          </p:nvSpPr>
          <p:spPr>
            <a:xfrm>
              <a:off x="0" y="0"/>
              <a:ext cx="3057503" cy="931297"/>
            </a:xfrm>
            <a:custGeom>
              <a:avLst/>
              <a:gdLst/>
              <a:ahLst/>
              <a:cxnLst/>
              <a:rect l="l" t="t" r="r" b="b"/>
              <a:pathLst>
                <a:path w="3057503" h="931297">
                  <a:moveTo>
                    <a:pt x="34011" y="0"/>
                  </a:moveTo>
                  <a:lnTo>
                    <a:pt x="3023492" y="0"/>
                  </a:lnTo>
                  <a:cubicBezTo>
                    <a:pt x="3032512" y="0"/>
                    <a:pt x="3041163" y="3583"/>
                    <a:pt x="3047542" y="9962"/>
                  </a:cubicBezTo>
                  <a:cubicBezTo>
                    <a:pt x="3053920" y="16340"/>
                    <a:pt x="3057503" y="24991"/>
                    <a:pt x="3057503" y="34011"/>
                  </a:cubicBezTo>
                  <a:lnTo>
                    <a:pt x="3057503" y="897285"/>
                  </a:lnTo>
                  <a:cubicBezTo>
                    <a:pt x="3057503" y="906305"/>
                    <a:pt x="3053920" y="914956"/>
                    <a:pt x="3047542" y="921335"/>
                  </a:cubicBezTo>
                  <a:cubicBezTo>
                    <a:pt x="3041163" y="927713"/>
                    <a:pt x="3032512" y="931297"/>
                    <a:pt x="3023492" y="931297"/>
                  </a:cubicBezTo>
                  <a:lnTo>
                    <a:pt x="34011" y="931297"/>
                  </a:lnTo>
                  <a:cubicBezTo>
                    <a:pt x="15227" y="931297"/>
                    <a:pt x="0" y="916069"/>
                    <a:pt x="0" y="897285"/>
                  </a:cubicBezTo>
                  <a:lnTo>
                    <a:pt x="0" y="34011"/>
                  </a:lnTo>
                  <a:cubicBezTo>
                    <a:pt x="0" y="24991"/>
                    <a:pt x="3583" y="16340"/>
                    <a:pt x="9962" y="9962"/>
                  </a:cubicBezTo>
                  <a:cubicBezTo>
                    <a:pt x="16340" y="3583"/>
                    <a:pt x="24991" y="0"/>
                    <a:pt x="34011" y="0"/>
                  </a:cubicBezTo>
                  <a:close/>
                </a:path>
              </a:pathLst>
            </a:custGeom>
            <a:solidFill>
              <a:srgbClr val="DCDBE2"/>
            </a:solidFill>
          </p:spPr>
          <p:txBody>
            <a:bodyPr/>
            <a:lstStyle/>
            <a:p>
              <a:endParaRPr lang="en-US"/>
            </a:p>
          </p:txBody>
        </p:sp>
        <p:sp>
          <p:nvSpPr>
            <p:cNvPr id="6" name="TextBox 6"/>
            <p:cNvSpPr txBox="1"/>
            <p:nvPr/>
          </p:nvSpPr>
          <p:spPr>
            <a:xfrm>
              <a:off x="0" y="-38100"/>
              <a:ext cx="3057503" cy="96939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5735027" flipH="1">
            <a:off x="15103605" y="6983895"/>
            <a:ext cx="4311389" cy="4311389"/>
          </a:xfrm>
          <a:custGeom>
            <a:avLst/>
            <a:gdLst/>
            <a:ahLst/>
            <a:cxnLst/>
            <a:rect l="l" t="t" r="r" b="b"/>
            <a:pathLst>
              <a:path w="4311389" h="4311389">
                <a:moveTo>
                  <a:pt x="4311390" y="0"/>
                </a:moveTo>
                <a:lnTo>
                  <a:pt x="0" y="0"/>
                </a:lnTo>
                <a:lnTo>
                  <a:pt x="0" y="4311389"/>
                </a:lnTo>
                <a:lnTo>
                  <a:pt x="4311390" y="4311389"/>
                </a:lnTo>
                <a:lnTo>
                  <a:pt x="431139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rot="2628256">
            <a:off x="14928075" y="81239"/>
            <a:ext cx="4071123" cy="1894923"/>
          </a:xfrm>
          <a:custGeom>
            <a:avLst/>
            <a:gdLst/>
            <a:ahLst/>
            <a:cxnLst/>
            <a:rect l="l" t="t" r="r" b="b"/>
            <a:pathLst>
              <a:path w="4071123" h="1894923">
                <a:moveTo>
                  <a:pt x="0" y="0"/>
                </a:moveTo>
                <a:lnTo>
                  <a:pt x="4071123" y="0"/>
                </a:lnTo>
                <a:lnTo>
                  <a:pt x="4071123" y="1894922"/>
                </a:lnTo>
                <a:lnTo>
                  <a:pt x="0" y="18949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rot="997488">
            <a:off x="15125292" y="1181854"/>
            <a:ext cx="2224687" cy="2018904"/>
          </a:xfrm>
          <a:custGeom>
            <a:avLst/>
            <a:gdLst/>
            <a:ahLst/>
            <a:cxnLst/>
            <a:rect l="l" t="t" r="r" b="b"/>
            <a:pathLst>
              <a:path w="2224687" h="2018904">
                <a:moveTo>
                  <a:pt x="0" y="0"/>
                </a:moveTo>
                <a:lnTo>
                  <a:pt x="2224688" y="0"/>
                </a:lnTo>
                <a:lnTo>
                  <a:pt x="2224688" y="2018903"/>
                </a:lnTo>
                <a:lnTo>
                  <a:pt x="0" y="2018903"/>
                </a:lnTo>
                <a:lnTo>
                  <a:pt x="0" y="0"/>
                </a:lnTo>
                <a:close/>
              </a:path>
            </a:pathLst>
          </a:custGeom>
          <a:blipFill>
            <a:blip r:embed="rId10"/>
            <a:stretch>
              <a:fillRect/>
            </a:stretch>
          </a:blipFill>
        </p:spPr>
        <p:txBody>
          <a:bodyPr/>
          <a:lstStyle/>
          <a:p>
            <a:endParaRPr lang="en-US"/>
          </a:p>
        </p:txBody>
      </p:sp>
      <p:sp>
        <p:nvSpPr>
          <p:cNvPr id="16" name="Freeform 16"/>
          <p:cNvSpPr/>
          <p:nvPr/>
        </p:nvSpPr>
        <p:spPr>
          <a:xfrm>
            <a:off x="15633166" y="8081782"/>
            <a:ext cx="2452617" cy="2345315"/>
          </a:xfrm>
          <a:custGeom>
            <a:avLst/>
            <a:gdLst/>
            <a:ahLst/>
            <a:cxnLst/>
            <a:rect l="l" t="t" r="r" b="b"/>
            <a:pathLst>
              <a:path w="2452617" h="2345315">
                <a:moveTo>
                  <a:pt x="0" y="0"/>
                </a:moveTo>
                <a:lnTo>
                  <a:pt x="2452617" y="0"/>
                </a:lnTo>
                <a:lnTo>
                  <a:pt x="2452617" y="2345315"/>
                </a:lnTo>
                <a:lnTo>
                  <a:pt x="0" y="2345315"/>
                </a:lnTo>
                <a:lnTo>
                  <a:pt x="0" y="0"/>
                </a:lnTo>
                <a:close/>
              </a:path>
            </a:pathLst>
          </a:custGeom>
          <a:blipFill>
            <a:blip r:embed="rId11"/>
            <a:stretch>
              <a:fillRect/>
            </a:stretch>
          </a:blipFill>
        </p:spPr>
        <p:txBody>
          <a:bodyPr/>
          <a:lstStyle/>
          <a:p>
            <a:endParaRPr lang="en-US"/>
          </a:p>
        </p:txBody>
      </p:sp>
      <p:sp>
        <p:nvSpPr>
          <p:cNvPr id="17" name="TextBox 17"/>
          <p:cNvSpPr txBox="1"/>
          <p:nvPr/>
        </p:nvSpPr>
        <p:spPr>
          <a:xfrm>
            <a:off x="531490" y="1213559"/>
            <a:ext cx="7149607" cy="954405"/>
          </a:xfrm>
          <a:prstGeom prst="rect">
            <a:avLst/>
          </a:prstGeom>
        </p:spPr>
        <p:txBody>
          <a:bodyPr lIns="0" tIns="0" rIns="0" bIns="0" rtlCol="0" anchor="t">
            <a:spAutoFit/>
          </a:bodyPr>
          <a:lstStyle/>
          <a:p>
            <a:pPr algn="ctr">
              <a:lnSpc>
                <a:spcPts val="7199"/>
              </a:lnSpc>
            </a:pPr>
            <a:r>
              <a:rPr lang="vi-VN" sz="7199" dirty="0">
                <a:solidFill>
                  <a:srgbClr val="6A7E78"/>
                </a:solidFill>
                <a:latin typeface="Lazydog Bold"/>
              </a:rPr>
              <a:t>Ghi nhớ</a:t>
            </a:r>
            <a:endParaRPr lang="en-US" sz="7199" dirty="0">
              <a:solidFill>
                <a:srgbClr val="6A7E78"/>
              </a:solidFill>
              <a:latin typeface="Lazydog Bold"/>
            </a:endParaRPr>
          </a:p>
        </p:txBody>
      </p:sp>
      <p:sp>
        <p:nvSpPr>
          <p:cNvPr id="19" name="TextBox 19"/>
          <p:cNvSpPr txBox="1"/>
          <p:nvPr/>
        </p:nvSpPr>
        <p:spPr>
          <a:xfrm>
            <a:off x="1385928" y="3169309"/>
            <a:ext cx="14768472" cy="5052537"/>
          </a:xfrm>
          <a:prstGeom prst="rect">
            <a:avLst/>
          </a:prstGeom>
        </p:spPr>
        <p:txBody>
          <a:bodyPr wrap="square" lIns="0" tIns="0" rIns="0" bIns="0" rtlCol="0" anchor="t">
            <a:spAutoFit/>
          </a:bodyPr>
          <a:lstStyle/>
          <a:p>
            <a:pPr marL="342900" indent="-342900" algn="just">
              <a:lnSpc>
                <a:spcPct val="114000"/>
              </a:lnSpc>
              <a:buFontTx/>
              <a:buChar char="-"/>
            </a:pPr>
            <a:r>
              <a:rPr lang="vi-VN" sz="4800" b="1" dirty="0">
                <a:latin typeface="Cambria" panose="02040503050406030204" pitchFamily="18" charset="0"/>
                <a:ea typeface="Cambria" panose="02040503050406030204" pitchFamily="18" charset="0"/>
              </a:rPr>
              <a:t>Trạng ngữ chỉ thời gian </a:t>
            </a:r>
            <a:r>
              <a:rPr lang="vi-VN" sz="4800" dirty="0">
                <a:latin typeface="Cambria" panose="02040503050406030204" pitchFamily="18" charset="0"/>
                <a:ea typeface="Cambria" panose="02040503050406030204" pitchFamily="18" charset="0"/>
              </a:rPr>
              <a:t>bổ sung thông tin về thời gian diễn ra sự việc nêu trong câu; trả lời cho câu hỏi có từ ngữ để hỏi: </a:t>
            </a:r>
            <a:r>
              <a:rPr lang="vi-VN" sz="4800" b="1" i="1" dirty="0">
                <a:latin typeface="Cambria" panose="02040503050406030204" pitchFamily="18" charset="0"/>
                <a:ea typeface="Cambria" panose="02040503050406030204" pitchFamily="18" charset="0"/>
              </a:rPr>
              <a:t>khi nào, bao giờ,....</a:t>
            </a:r>
          </a:p>
          <a:p>
            <a:pPr marL="342900" indent="-342900" algn="just">
              <a:lnSpc>
                <a:spcPct val="114000"/>
              </a:lnSpc>
              <a:buFontTx/>
              <a:buChar char="-"/>
            </a:pPr>
            <a:r>
              <a:rPr lang="vi-VN" sz="4800" b="1" dirty="0">
                <a:latin typeface="Cambria" panose="02040503050406030204" pitchFamily="18" charset="0"/>
                <a:ea typeface="Cambria" panose="02040503050406030204" pitchFamily="18" charset="0"/>
              </a:rPr>
              <a:t>Trạng ngữ chỉ nơi chốn </a:t>
            </a:r>
            <a:r>
              <a:rPr lang="vi-VN" sz="4800" dirty="0">
                <a:latin typeface="Cambria" panose="02040503050406030204" pitchFamily="18" charset="0"/>
                <a:ea typeface="Cambria" panose="02040503050406030204" pitchFamily="18" charset="0"/>
              </a:rPr>
              <a:t>bổ sung thông tin về địa điểm diễn ra sự việc nêu trong câu; trả lời cho câu hỏi có từ ngữ để hỏi: </a:t>
            </a:r>
            <a:r>
              <a:rPr lang="vi-VN" sz="4800" b="1" i="1" dirty="0">
                <a:latin typeface="Cambria" panose="02040503050406030204" pitchFamily="18" charset="0"/>
                <a:ea typeface="Cambria" panose="02040503050406030204" pitchFamily="18" charset="0"/>
              </a:rPr>
              <a:t>ở đâu, chỗ nào,...</a:t>
            </a:r>
            <a:endParaRPr lang="en-US" sz="4800" b="1" i="1" dirty="0">
              <a:latin typeface="Cambria" panose="02040503050406030204" pitchFamily="18" charset="0"/>
              <a:ea typeface="Cambria" panose="02040503050406030204" pitchFamily="18" charset="0"/>
            </a:endParaRPr>
          </a:p>
        </p:txBody>
      </p:sp>
      <p:sp>
        <p:nvSpPr>
          <p:cNvPr id="20" name="Freeform 20"/>
          <p:cNvSpPr/>
          <p:nvPr/>
        </p:nvSpPr>
        <p:spPr>
          <a:xfrm rot="1500695">
            <a:off x="-631442" y="8398400"/>
            <a:ext cx="4142661" cy="1712081"/>
          </a:xfrm>
          <a:custGeom>
            <a:avLst/>
            <a:gdLst/>
            <a:ahLst/>
            <a:cxnLst/>
            <a:rect l="l" t="t" r="r" b="b"/>
            <a:pathLst>
              <a:path w="4142661" h="1712081">
                <a:moveTo>
                  <a:pt x="0" y="0"/>
                </a:moveTo>
                <a:lnTo>
                  <a:pt x="4142661" y="0"/>
                </a:lnTo>
                <a:lnTo>
                  <a:pt x="4142661" y="1712081"/>
                </a:lnTo>
                <a:lnTo>
                  <a:pt x="0" y="17120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1" name="Freeform 2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par>
                                <p:cTn id="32" presetID="6"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in)">
                                      <p:cBhvr>
                                        <p:cTn id="34" dur="2000"/>
                                        <p:tgtEl>
                                          <p:spTgt spid="20"/>
                                        </p:tgtEl>
                                      </p:cBhvr>
                                    </p:animEffect>
                                  </p:childTnLst>
                                </p:cTn>
                              </p:par>
                              <p:par>
                                <p:cTn id="35" presetID="6"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152294" y="3181216"/>
            <a:ext cx="11983412" cy="3924567"/>
          </a:xfrm>
          <a:custGeom>
            <a:avLst/>
            <a:gdLst/>
            <a:ahLst/>
            <a:cxnLst/>
            <a:rect l="l" t="t" r="r" b="b"/>
            <a:pathLst>
              <a:path w="11983412" h="3924567">
                <a:moveTo>
                  <a:pt x="0" y="0"/>
                </a:moveTo>
                <a:lnTo>
                  <a:pt x="11983412" y="0"/>
                </a:lnTo>
                <a:lnTo>
                  <a:pt x="11983412" y="3924568"/>
                </a:lnTo>
                <a:lnTo>
                  <a:pt x="0" y="3924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11338">
            <a:off x="1404791" y="1458210"/>
            <a:ext cx="3173732" cy="2880162"/>
          </a:xfrm>
          <a:custGeom>
            <a:avLst/>
            <a:gdLst/>
            <a:ahLst/>
            <a:cxnLst/>
            <a:rect l="l" t="t" r="r" b="b"/>
            <a:pathLst>
              <a:path w="3173732" h="2880162">
                <a:moveTo>
                  <a:pt x="0" y="0"/>
                </a:moveTo>
                <a:lnTo>
                  <a:pt x="3173731" y="0"/>
                </a:lnTo>
                <a:lnTo>
                  <a:pt x="3173731" y="2880161"/>
                </a:lnTo>
                <a:lnTo>
                  <a:pt x="0" y="2880161"/>
                </a:lnTo>
                <a:lnTo>
                  <a:pt x="0" y="0"/>
                </a:lnTo>
                <a:close/>
              </a:path>
            </a:pathLst>
          </a:custGeom>
          <a:blipFill>
            <a:blip r:embed="rId6"/>
            <a:stretch>
              <a:fillRect/>
            </a:stretch>
          </a:blipFill>
        </p:spPr>
        <p:txBody>
          <a:bodyPr/>
          <a:lstStyle/>
          <a:p>
            <a:endParaRPr lang="en-US"/>
          </a:p>
        </p:txBody>
      </p:sp>
      <p:sp>
        <p:nvSpPr>
          <p:cNvPr id="5" name="Freeform 5"/>
          <p:cNvSpPr/>
          <p:nvPr/>
        </p:nvSpPr>
        <p:spPr>
          <a:xfrm rot="516238">
            <a:off x="14201320" y="5015988"/>
            <a:ext cx="2801638" cy="3458812"/>
          </a:xfrm>
          <a:custGeom>
            <a:avLst/>
            <a:gdLst/>
            <a:ahLst/>
            <a:cxnLst/>
            <a:rect l="l" t="t" r="r" b="b"/>
            <a:pathLst>
              <a:path w="2801638" h="3458812">
                <a:moveTo>
                  <a:pt x="0" y="0"/>
                </a:moveTo>
                <a:lnTo>
                  <a:pt x="2801638" y="0"/>
                </a:lnTo>
                <a:lnTo>
                  <a:pt x="2801638" y="3458812"/>
                </a:lnTo>
                <a:lnTo>
                  <a:pt x="0" y="3458812"/>
                </a:lnTo>
                <a:lnTo>
                  <a:pt x="0" y="0"/>
                </a:lnTo>
                <a:close/>
              </a:path>
            </a:pathLst>
          </a:custGeom>
          <a:blipFill>
            <a:blip r:embed="rId7"/>
            <a:stretch>
              <a:fillRect/>
            </a:stretch>
          </a:blipFill>
        </p:spPr>
        <p:txBody>
          <a:bodyPr/>
          <a:lstStyle/>
          <a:p>
            <a:endParaRPr lang="en-US"/>
          </a:p>
        </p:txBody>
      </p:sp>
      <p:sp>
        <p:nvSpPr>
          <p:cNvPr id="6" name="Freeform 6"/>
          <p:cNvSpPr/>
          <p:nvPr/>
        </p:nvSpPr>
        <p:spPr>
          <a:xfrm rot="-9298865">
            <a:off x="15206384" y="-2727785"/>
            <a:ext cx="5772485" cy="5772485"/>
          </a:xfrm>
          <a:custGeom>
            <a:avLst/>
            <a:gdLst/>
            <a:ahLst/>
            <a:cxnLst/>
            <a:rect l="l" t="t" r="r" b="b"/>
            <a:pathLst>
              <a:path w="5772485" h="5772485">
                <a:moveTo>
                  <a:pt x="0" y="0"/>
                </a:moveTo>
                <a:lnTo>
                  <a:pt x="5772484" y="0"/>
                </a:lnTo>
                <a:lnTo>
                  <a:pt x="5772484" y="5772484"/>
                </a:lnTo>
                <a:lnTo>
                  <a:pt x="0" y="57724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944067">
            <a:off x="15149975" y="277437"/>
            <a:ext cx="2453364" cy="2946983"/>
          </a:xfrm>
          <a:custGeom>
            <a:avLst/>
            <a:gdLst/>
            <a:ahLst/>
            <a:cxnLst/>
            <a:rect l="l" t="t" r="r" b="b"/>
            <a:pathLst>
              <a:path w="2453364" h="2946983">
                <a:moveTo>
                  <a:pt x="0" y="0"/>
                </a:moveTo>
                <a:lnTo>
                  <a:pt x="2453363" y="0"/>
                </a:lnTo>
                <a:lnTo>
                  <a:pt x="2453363" y="2946984"/>
                </a:lnTo>
                <a:lnTo>
                  <a:pt x="0" y="2946984"/>
                </a:lnTo>
                <a:lnTo>
                  <a:pt x="0" y="0"/>
                </a:lnTo>
                <a:close/>
              </a:path>
            </a:pathLst>
          </a:custGeom>
          <a:blipFill>
            <a:blip r:embed="rId10"/>
            <a:stretch>
              <a:fillRect/>
            </a:stretch>
          </a:blipFill>
        </p:spPr>
        <p:txBody>
          <a:bodyPr/>
          <a:lstStyle/>
          <a:p>
            <a:endParaRPr lang="en-US"/>
          </a:p>
        </p:txBody>
      </p:sp>
      <p:sp>
        <p:nvSpPr>
          <p:cNvPr id="8" name="Freeform 8"/>
          <p:cNvSpPr/>
          <p:nvPr/>
        </p:nvSpPr>
        <p:spPr>
          <a:xfrm rot="-6485021">
            <a:off x="-1572024" y="7209450"/>
            <a:ext cx="5772485" cy="5772485"/>
          </a:xfrm>
          <a:custGeom>
            <a:avLst/>
            <a:gdLst/>
            <a:ahLst/>
            <a:cxnLst/>
            <a:rect l="l" t="t" r="r" b="b"/>
            <a:pathLst>
              <a:path w="5772485" h="5772485">
                <a:moveTo>
                  <a:pt x="0" y="0"/>
                </a:moveTo>
                <a:lnTo>
                  <a:pt x="5772485" y="0"/>
                </a:lnTo>
                <a:lnTo>
                  <a:pt x="5772485" y="5772485"/>
                </a:lnTo>
                <a:lnTo>
                  <a:pt x="0" y="577248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898692" y="6810064"/>
            <a:ext cx="2636055" cy="2448236"/>
          </a:xfrm>
          <a:custGeom>
            <a:avLst/>
            <a:gdLst/>
            <a:ahLst/>
            <a:cxnLst/>
            <a:rect l="l" t="t" r="r" b="b"/>
            <a:pathLst>
              <a:path w="2636055" h="2448236">
                <a:moveTo>
                  <a:pt x="0" y="0"/>
                </a:moveTo>
                <a:lnTo>
                  <a:pt x="2636056" y="0"/>
                </a:lnTo>
                <a:lnTo>
                  <a:pt x="2636056" y="2448236"/>
                </a:lnTo>
                <a:lnTo>
                  <a:pt x="0" y="2448236"/>
                </a:lnTo>
                <a:lnTo>
                  <a:pt x="0" y="0"/>
                </a:lnTo>
                <a:close/>
              </a:path>
            </a:pathLst>
          </a:custGeom>
          <a:blipFill>
            <a:blip r:embed="rId13"/>
            <a:stretch>
              <a:fillRect/>
            </a:stretch>
          </a:blipFill>
        </p:spPr>
        <p:txBody>
          <a:bodyPr/>
          <a:lstStyle/>
          <a:p>
            <a:endParaRPr lang="en-US"/>
          </a:p>
        </p:txBody>
      </p:sp>
      <p:sp>
        <p:nvSpPr>
          <p:cNvPr id="10" name="Freeform 10"/>
          <p:cNvSpPr/>
          <p:nvPr/>
        </p:nvSpPr>
        <p:spPr>
          <a:xfrm rot="5735027" flipH="1">
            <a:off x="15395029" y="6983601"/>
            <a:ext cx="4509939" cy="4509939"/>
          </a:xfrm>
          <a:custGeom>
            <a:avLst/>
            <a:gdLst/>
            <a:ahLst/>
            <a:cxnLst/>
            <a:rect l="l" t="t" r="r" b="b"/>
            <a:pathLst>
              <a:path w="4509939" h="4509939">
                <a:moveTo>
                  <a:pt x="4509940" y="0"/>
                </a:moveTo>
                <a:lnTo>
                  <a:pt x="0" y="0"/>
                </a:lnTo>
                <a:lnTo>
                  <a:pt x="0" y="4509940"/>
                </a:lnTo>
                <a:lnTo>
                  <a:pt x="4509940" y="4509940"/>
                </a:lnTo>
                <a:lnTo>
                  <a:pt x="450994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10477921" flipH="1">
            <a:off x="-1645124" y="-2762190"/>
            <a:ext cx="4509939" cy="4509939"/>
          </a:xfrm>
          <a:custGeom>
            <a:avLst/>
            <a:gdLst/>
            <a:ahLst/>
            <a:cxnLst/>
            <a:rect l="l" t="t" r="r" b="b"/>
            <a:pathLst>
              <a:path w="4509939" h="4509939">
                <a:moveTo>
                  <a:pt x="4509940" y="0"/>
                </a:moveTo>
                <a:lnTo>
                  <a:pt x="0" y="0"/>
                </a:lnTo>
                <a:lnTo>
                  <a:pt x="0" y="4509939"/>
                </a:lnTo>
                <a:lnTo>
                  <a:pt x="4509940" y="4509939"/>
                </a:lnTo>
                <a:lnTo>
                  <a:pt x="450994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8021545" y="1028700"/>
            <a:ext cx="3110820" cy="2745299"/>
          </a:xfrm>
          <a:custGeom>
            <a:avLst/>
            <a:gdLst/>
            <a:ahLst/>
            <a:cxnLst/>
            <a:rect l="l" t="t" r="r" b="b"/>
            <a:pathLst>
              <a:path w="3110820" h="2745299">
                <a:moveTo>
                  <a:pt x="0" y="0"/>
                </a:moveTo>
                <a:lnTo>
                  <a:pt x="3110820" y="0"/>
                </a:lnTo>
                <a:lnTo>
                  <a:pt x="3110820" y="2745299"/>
                </a:lnTo>
                <a:lnTo>
                  <a:pt x="0" y="2745299"/>
                </a:lnTo>
                <a:lnTo>
                  <a:pt x="0" y="0"/>
                </a:lnTo>
                <a:close/>
              </a:path>
            </a:pathLst>
          </a:custGeom>
          <a:blipFill>
            <a:blip r:embed="rId18"/>
            <a:stretch>
              <a:fillRect/>
            </a:stretch>
          </a:blipFill>
        </p:spPr>
        <p:txBody>
          <a:bodyPr/>
          <a:lstStyle/>
          <a:p>
            <a:endParaRPr lang="en-US"/>
          </a:p>
        </p:txBody>
      </p:sp>
      <p:sp>
        <p:nvSpPr>
          <p:cNvPr id="13" name="Freeform 13"/>
          <p:cNvSpPr/>
          <p:nvPr/>
        </p:nvSpPr>
        <p:spPr>
          <a:xfrm>
            <a:off x="7603315" y="6464490"/>
            <a:ext cx="3081371" cy="2946561"/>
          </a:xfrm>
          <a:custGeom>
            <a:avLst/>
            <a:gdLst/>
            <a:ahLst/>
            <a:cxnLst/>
            <a:rect l="l" t="t" r="r" b="b"/>
            <a:pathLst>
              <a:path w="3081371" h="2946561">
                <a:moveTo>
                  <a:pt x="0" y="0"/>
                </a:moveTo>
                <a:lnTo>
                  <a:pt x="3081370" y="0"/>
                </a:lnTo>
                <a:lnTo>
                  <a:pt x="3081370" y="2946561"/>
                </a:lnTo>
                <a:lnTo>
                  <a:pt x="0" y="2946561"/>
                </a:lnTo>
                <a:lnTo>
                  <a:pt x="0" y="0"/>
                </a:lnTo>
                <a:close/>
              </a:path>
            </a:pathLst>
          </a:custGeom>
          <a:blipFill>
            <a:blip r:embed="rId19"/>
            <a:stretch>
              <a:fillRect/>
            </a:stretch>
          </a:blipFill>
        </p:spPr>
        <p:txBody>
          <a:bodyPr/>
          <a:lstStyle/>
          <a:p>
            <a:endParaRPr lang="en-US"/>
          </a:p>
        </p:txBody>
      </p:sp>
      <p:sp>
        <p:nvSpPr>
          <p:cNvPr id="14" name="TextBox 14"/>
          <p:cNvSpPr txBox="1"/>
          <p:nvPr/>
        </p:nvSpPr>
        <p:spPr>
          <a:xfrm>
            <a:off x="4247178" y="4242170"/>
            <a:ext cx="10009385" cy="1684569"/>
          </a:xfrm>
          <a:prstGeom prst="rect">
            <a:avLst/>
          </a:prstGeom>
        </p:spPr>
        <p:txBody>
          <a:bodyPr lIns="0" tIns="0" rIns="0" bIns="0" rtlCol="0" anchor="t">
            <a:spAutoFit/>
          </a:bodyPr>
          <a:lstStyle/>
          <a:p>
            <a:pPr algn="ctr">
              <a:lnSpc>
                <a:spcPts val="12699"/>
              </a:lnSpc>
            </a:pPr>
            <a:r>
              <a:rPr lang="en-US" sz="12699" dirty="0">
                <a:solidFill>
                  <a:srgbClr val="6A7E78"/>
                </a:solidFill>
                <a:latin typeface="UTM American Sans"/>
              </a:rPr>
              <a:t>LUYỆN TẬP</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570896"/>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4480265" y="26561"/>
            <a:ext cx="8905238" cy="2916465"/>
          </a:xfrm>
          <a:custGeom>
            <a:avLst/>
            <a:gdLst/>
            <a:ahLst/>
            <a:cxnLst/>
            <a:rect l="l" t="t" r="r" b="b"/>
            <a:pathLst>
              <a:path w="8905238" h="2916465">
                <a:moveTo>
                  <a:pt x="0" y="0"/>
                </a:moveTo>
                <a:lnTo>
                  <a:pt x="8905238" y="0"/>
                </a:lnTo>
                <a:lnTo>
                  <a:pt x="8905238" y="2916465"/>
                </a:lnTo>
                <a:lnTo>
                  <a:pt x="0" y="29164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611669" y="3238499"/>
            <a:ext cx="15670802" cy="6888739"/>
          </a:xfrm>
          <a:custGeom>
            <a:avLst/>
            <a:gdLst/>
            <a:ahLst/>
            <a:cxnLst/>
            <a:rect l="l" t="t" r="r" b="b"/>
            <a:pathLst>
              <a:path w="5054549" h="4330064">
                <a:moveTo>
                  <a:pt x="0" y="0"/>
                </a:moveTo>
                <a:lnTo>
                  <a:pt x="5054549" y="0"/>
                </a:lnTo>
                <a:lnTo>
                  <a:pt x="5054549" y="4330064"/>
                </a:lnTo>
                <a:lnTo>
                  <a:pt x="0" y="43300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869256">
            <a:off x="14422226" y="-407312"/>
            <a:ext cx="4361353" cy="3679891"/>
          </a:xfrm>
          <a:custGeom>
            <a:avLst/>
            <a:gdLst/>
            <a:ahLst/>
            <a:cxnLst/>
            <a:rect l="l" t="t" r="r" b="b"/>
            <a:pathLst>
              <a:path w="4361353" h="3679891">
                <a:moveTo>
                  <a:pt x="0" y="0"/>
                </a:moveTo>
                <a:lnTo>
                  <a:pt x="4361353" y="0"/>
                </a:lnTo>
                <a:lnTo>
                  <a:pt x="4361353" y="3679891"/>
                </a:lnTo>
                <a:lnTo>
                  <a:pt x="0" y="3679891"/>
                </a:lnTo>
                <a:lnTo>
                  <a:pt x="0" y="0"/>
                </a:lnTo>
                <a:close/>
              </a:path>
            </a:pathLst>
          </a:custGeom>
          <a:blipFill>
            <a:blip r:embed="rId8"/>
            <a:stretch>
              <a:fillRect/>
            </a:stretch>
          </a:blipFill>
        </p:spPr>
        <p:txBody>
          <a:bodyPr/>
          <a:lstStyle/>
          <a:p>
            <a:endParaRPr lang="en-US"/>
          </a:p>
        </p:txBody>
      </p:sp>
      <p:sp>
        <p:nvSpPr>
          <p:cNvPr id="11" name="Freeform 11"/>
          <p:cNvSpPr/>
          <p:nvPr/>
        </p:nvSpPr>
        <p:spPr>
          <a:xfrm>
            <a:off x="-471382" y="7121992"/>
            <a:ext cx="3248729" cy="3357860"/>
          </a:xfrm>
          <a:custGeom>
            <a:avLst/>
            <a:gdLst/>
            <a:ahLst/>
            <a:cxnLst/>
            <a:rect l="l" t="t" r="r" b="b"/>
            <a:pathLst>
              <a:path w="3248729" h="3357860">
                <a:moveTo>
                  <a:pt x="0" y="0"/>
                </a:moveTo>
                <a:lnTo>
                  <a:pt x="3248729" y="0"/>
                </a:lnTo>
                <a:lnTo>
                  <a:pt x="3248729" y="3357860"/>
                </a:lnTo>
                <a:lnTo>
                  <a:pt x="0" y="3357860"/>
                </a:lnTo>
                <a:lnTo>
                  <a:pt x="0" y="0"/>
                </a:lnTo>
                <a:close/>
              </a:path>
            </a:pathLst>
          </a:custGeom>
          <a:blipFill>
            <a:blip r:embed="rId9"/>
            <a:stretch>
              <a:fillRect/>
            </a:stretch>
          </a:blipFill>
        </p:spPr>
        <p:txBody>
          <a:bodyPr/>
          <a:lstStyle/>
          <a:p>
            <a:endParaRPr lang="en-US"/>
          </a:p>
        </p:txBody>
      </p:sp>
      <p:sp>
        <p:nvSpPr>
          <p:cNvPr id="12" name="Freeform 12"/>
          <p:cNvSpPr/>
          <p:nvPr/>
        </p:nvSpPr>
        <p:spPr>
          <a:xfrm rot="-789047">
            <a:off x="1773338" y="1516364"/>
            <a:ext cx="1914447" cy="1941138"/>
          </a:xfrm>
          <a:custGeom>
            <a:avLst/>
            <a:gdLst/>
            <a:ahLst/>
            <a:cxnLst/>
            <a:rect l="l" t="t" r="r" b="b"/>
            <a:pathLst>
              <a:path w="1914447" h="1941138">
                <a:moveTo>
                  <a:pt x="0" y="0"/>
                </a:moveTo>
                <a:lnTo>
                  <a:pt x="1914447" y="0"/>
                </a:lnTo>
                <a:lnTo>
                  <a:pt x="1914447" y="1941138"/>
                </a:lnTo>
                <a:lnTo>
                  <a:pt x="0" y="1941138"/>
                </a:lnTo>
                <a:lnTo>
                  <a:pt x="0" y="0"/>
                </a:lnTo>
                <a:close/>
              </a:path>
            </a:pathLst>
          </a:custGeom>
          <a:blipFill>
            <a:blip r:embed="rId10"/>
            <a:stretch>
              <a:fillRect/>
            </a:stretch>
          </a:blipFill>
        </p:spPr>
        <p:txBody>
          <a:bodyPr/>
          <a:lstStyle/>
          <a:p>
            <a:endParaRPr lang="en-US"/>
          </a:p>
        </p:txBody>
      </p:sp>
      <p:sp>
        <p:nvSpPr>
          <p:cNvPr id="13" name="Freeform 13"/>
          <p:cNvSpPr/>
          <p:nvPr/>
        </p:nvSpPr>
        <p:spPr>
          <a:xfrm rot="960116">
            <a:off x="16044157" y="7309821"/>
            <a:ext cx="1639525" cy="1969399"/>
          </a:xfrm>
          <a:custGeom>
            <a:avLst/>
            <a:gdLst/>
            <a:ahLst/>
            <a:cxnLst/>
            <a:rect l="l" t="t" r="r" b="b"/>
            <a:pathLst>
              <a:path w="1639525" h="1969399">
                <a:moveTo>
                  <a:pt x="0" y="0"/>
                </a:moveTo>
                <a:lnTo>
                  <a:pt x="1639525" y="0"/>
                </a:lnTo>
                <a:lnTo>
                  <a:pt x="1639525" y="1969399"/>
                </a:lnTo>
                <a:lnTo>
                  <a:pt x="0" y="1969399"/>
                </a:lnTo>
                <a:lnTo>
                  <a:pt x="0" y="0"/>
                </a:lnTo>
                <a:close/>
              </a:path>
            </a:pathLst>
          </a:custGeom>
          <a:blipFill>
            <a:blip r:embed="rId11"/>
            <a:stretch>
              <a:fillRect/>
            </a:stretch>
          </a:blipFill>
        </p:spPr>
        <p:txBody>
          <a:bodyPr/>
          <a:lstStyle/>
          <a:p>
            <a:endParaRPr lang="en-US"/>
          </a:p>
        </p:txBody>
      </p:sp>
      <p:sp>
        <p:nvSpPr>
          <p:cNvPr id="14" name="TextBox 14"/>
          <p:cNvSpPr txBox="1"/>
          <p:nvPr/>
        </p:nvSpPr>
        <p:spPr>
          <a:xfrm>
            <a:off x="4529265" y="559037"/>
            <a:ext cx="8718926" cy="1720856"/>
          </a:xfrm>
          <a:prstGeom prst="rect">
            <a:avLst/>
          </a:prstGeom>
        </p:spPr>
        <p:txBody>
          <a:bodyPr lIns="0" tIns="0" rIns="0" bIns="0" rtlCol="0" anchor="t">
            <a:spAutoFit/>
          </a:bodyPr>
          <a:lstStyle/>
          <a:p>
            <a:pPr algn="ctr">
              <a:lnSpc>
                <a:spcPts val="7199"/>
              </a:lnSpc>
            </a:pPr>
            <a:r>
              <a:rPr lang="vi-VN" sz="3600" dirty="0">
                <a:latin typeface="Cambria" panose="02040503050406030204" pitchFamily="18" charset="0"/>
                <a:ea typeface="Cambria" panose="02040503050406030204" pitchFamily="18" charset="0"/>
              </a:rPr>
              <a:t>Bài 3: Tìm trạng ngữ của mỗi câu trong đoạn văn dưới đây và xếp vào nhóm thích hợp:</a:t>
            </a:r>
            <a:endParaRPr lang="en-US" sz="3600" dirty="0">
              <a:latin typeface="Cambria" panose="02040503050406030204" pitchFamily="18" charset="0"/>
              <a:ea typeface="Cambria" panose="02040503050406030204" pitchFamily="18" charset="0"/>
            </a:endParaRPr>
          </a:p>
        </p:txBody>
      </p:sp>
      <p:sp>
        <p:nvSpPr>
          <p:cNvPr id="21" name="Rectangle 20"/>
          <p:cNvSpPr/>
          <p:nvPr/>
        </p:nvSpPr>
        <p:spPr>
          <a:xfrm>
            <a:off x="2777346" y="4840226"/>
            <a:ext cx="3775853" cy="724069"/>
          </a:xfrm>
          <a:prstGeom prst="rect">
            <a:avLst/>
          </a:prstGeom>
          <a:solidFill>
            <a:srgbClr val="FFFF0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90317" y="5663873"/>
            <a:ext cx="3610484" cy="748865"/>
          </a:xfrm>
          <a:prstGeom prst="rect">
            <a:avLst/>
          </a:prstGeom>
          <a:solidFill>
            <a:srgbClr val="FFFF0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3553635" y="6320833"/>
            <a:ext cx="1305365" cy="801158"/>
          </a:xfrm>
          <a:prstGeom prst="rect">
            <a:avLst/>
          </a:prstGeom>
          <a:solidFill>
            <a:srgbClr val="FFFF0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935516" y="7132153"/>
            <a:ext cx="2465242" cy="676550"/>
          </a:xfrm>
          <a:prstGeom prst="rect">
            <a:avLst/>
          </a:prstGeom>
          <a:solidFill>
            <a:srgbClr val="FFFF0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29265" y="7870820"/>
            <a:ext cx="4861531" cy="798335"/>
          </a:xfrm>
          <a:prstGeom prst="rect">
            <a:avLst/>
          </a:prstGeom>
          <a:solidFill>
            <a:srgbClr val="FFFF00">
              <a:alpha val="38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5"/>
          <p:cNvSpPr txBox="1"/>
          <p:nvPr/>
        </p:nvSpPr>
        <p:spPr>
          <a:xfrm>
            <a:off x="3131625" y="4806357"/>
            <a:ext cx="11514206" cy="4631268"/>
          </a:xfrm>
          <a:prstGeom prst="rect">
            <a:avLst/>
          </a:prstGeom>
        </p:spPr>
        <p:txBody>
          <a:bodyPr wrap="square" lIns="0" tIns="0" rIns="0" bIns="0" rtlCol="0" anchor="t">
            <a:spAutoFit/>
          </a:bodyPr>
          <a:lstStyle/>
          <a:p>
            <a:pPr algn="just">
              <a:lnSpc>
                <a:spcPct val="114000"/>
              </a:lnSpc>
            </a:pPr>
            <a:r>
              <a:rPr lang="vi-VN" sz="4400" dirty="0">
                <a:latin typeface="Cambria" panose="02040503050406030204" pitchFamily="18" charset="0"/>
                <a:ea typeface="Cambria" panose="02040503050406030204" pitchFamily="18" charset="0"/>
              </a:rPr>
              <a:t>Ở góc vườn, bà tôi mới trồng một cây cam. Tháng Chạp, cam chín vàng tươi. Những quả cam tròn, mọng nước, trông thật đẹp mắt. Vào ngày Tết, bà thường cắt cam bày lên bàn thờ tổ tiên. Khắp gian phòng, hương cam thoang thoảng nhẹ bay.</a:t>
            </a:r>
            <a:endParaRPr lang="en-US" sz="44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2" grpId="0" animBg="1"/>
      <p:bldP spid="23" grpId="0" animBg="1"/>
      <p:bldP spid="24" grpId="0" animBg="1"/>
      <p:bldP spid="25"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
        <p:nvSpPr>
          <p:cNvPr id="2" name="Freeform 2"/>
          <p:cNvSpPr/>
          <p:nvPr/>
        </p:nvSpPr>
        <p:spPr>
          <a:xfrm>
            <a:off x="0" y="-1415253"/>
            <a:ext cx="18288000" cy="13117505"/>
          </a:xfrm>
          <a:custGeom>
            <a:avLst/>
            <a:gdLst/>
            <a:ahLst/>
            <a:cxnLst/>
            <a:rect l="l" t="t" r="r" b="b"/>
            <a:pathLst>
              <a:path w="18288000" h="13117505">
                <a:moveTo>
                  <a:pt x="0" y="0"/>
                </a:moveTo>
                <a:lnTo>
                  <a:pt x="18288000" y="0"/>
                </a:lnTo>
                <a:lnTo>
                  <a:pt x="18288000" y="13117506"/>
                </a:lnTo>
                <a:lnTo>
                  <a:pt x="0" y="13117506"/>
                </a:lnTo>
                <a:lnTo>
                  <a:pt x="0" y="0"/>
                </a:lnTo>
                <a:close/>
              </a:path>
            </a:pathLst>
          </a:custGeom>
          <a:blipFill>
            <a:blip r:embed="rId2">
              <a:extLst>
                <a:ext uri="{96DAC541-7B7A-43D3-8B79-37D633B846F1}">
                  <asvg:svgBlip xmlns:asvg="http://schemas.microsoft.com/office/drawing/2016/SVG/main" r:embed="rId3"/>
                </a:ext>
              </a:extLst>
            </a:blip>
            <a:stretch>
              <a:fillRect l="-9832" r="-31154"/>
            </a:stretch>
          </a:blipFill>
        </p:spPr>
        <p:txBody>
          <a:bodyPr/>
          <a:lstStyle/>
          <a:p>
            <a:endParaRPr lang="en-US"/>
          </a:p>
        </p:txBody>
      </p:sp>
      <p:sp>
        <p:nvSpPr>
          <p:cNvPr id="3" name="Freeform 3"/>
          <p:cNvSpPr/>
          <p:nvPr/>
        </p:nvSpPr>
        <p:spPr>
          <a:xfrm>
            <a:off x="3883501" y="927469"/>
            <a:ext cx="10929619" cy="2770008"/>
          </a:xfrm>
          <a:custGeom>
            <a:avLst/>
            <a:gdLst/>
            <a:ahLst/>
            <a:cxnLst/>
            <a:rect l="l" t="t" r="r" b="b"/>
            <a:pathLst>
              <a:path w="8905238" h="2916465">
                <a:moveTo>
                  <a:pt x="0" y="0"/>
                </a:moveTo>
                <a:lnTo>
                  <a:pt x="8905238" y="0"/>
                </a:lnTo>
                <a:lnTo>
                  <a:pt x="8905238" y="2916465"/>
                </a:lnTo>
                <a:lnTo>
                  <a:pt x="0" y="29164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869256">
            <a:off x="14422226" y="-407312"/>
            <a:ext cx="4361353" cy="3679891"/>
          </a:xfrm>
          <a:custGeom>
            <a:avLst/>
            <a:gdLst/>
            <a:ahLst/>
            <a:cxnLst/>
            <a:rect l="l" t="t" r="r" b="b"/>
            <a:pathLst>
              <a:path w="4361353" h="3679891">
                <a:moveTo>
                  <a:pt x="0" y="0"/>
                </a:moveTo>
                <a:lnTo>
                  <a:pt x="4361353" y="0"/>
                </a:lnTo>
                <a:lnTo>
                  <a:pt x="4361353" y="3679891"/>
                </a:lnTo>
                <a:lnTo>
                  <a:pt x="0" y="3679891"/>
                </a:lnTo>
                <a:lnTo>
                  <a:pt x="0" y="0"/>
                </a:lnTo>
                <a:close/>
              </a:path>
            </a:pathLst>
          </a:custGeom>
          <a:blipFill>
            <a:blip r:embed="rId6"/>
            <a:stretch>
              <a:fillRect/>
            </a:stretch>
          </a:blipFill>
        </p:spPr>
        <p:txBody>
          <a:bodyPr/>
          <a:lstStyle/>
          <a:p>
            <a:endParaRPr lang="en-US"/>
          </a:p>
        </p:txBody>
      </p:sp>
      <p:sp>
        <p:nvSpPr>
          <p:cNvPr id="11" name="Freeform 11"/>
          <p:cNvSpPr/>
          <p:nvPr/>
        </p:nvSpPr>
        <p:spPr>
          <a:xfrm>
            <a:off x="-471382" y="7121992"/>
            <a:ext cx="3248729" cy="3357860"/>
          </a:xfrm>
          <a:custGeom>
            <a:avLst/>
            <a:gdLst/>
            <a:ahLst/>
            <a:cxnLst/>
            <a:rect l="l" t="t" r="r" b="b"/>
            <a:pathLst>
              <a:path w="3248729" h="3357860">
                <a:moveTo>
                  <a:pt x="0" y="0"/>
                </a:moveTo>
                <a:lnTo>
                  <a:pt x="3248729" y="0"/>
                </a:lnTo>
                <a:lnTo>
                  <a:pt x="3248729" y="3357860"/>
                </a:lnTo>
                <a:lnTo>
                  <a:pt x="0" y="3357860"/>
                </a:lnTo>
                <a:lnTo>
                  <a:pt x="0" y="0"/>
                </a:lnTo>
                <a:close/>
              </a:path>
            </a:pathLst>
          </a:custGeom>
          <a:blipFill>
            <a:blip r:embed="rId7"/>
            <a:stretch>
              <a:fillRect/>
            </a:stretch>
          </a:blipFill>
        </p:spPr>
        <p:txBody>
          <a:bodyPr/>
          <a:lstStyle/>
          <a:p>
            <a:endParaRPr lang="en-US"/>
          </a:p>
        </p:txBody>
      </p:sp>
      <p:sp>
        <p:nvSpPr>
          <p:cNvPr id="12" name="Freeform 12"/>
          <p:cNvSpPr/>
          <p:nvPr/>
        </p:nvSpPr>
        <p:spPr>
          <a:xfrm rot="-789047">
            <a:off x="1773338" y="1516364"/>
            <a:ext cx="1914447" cy="1941138"/>
          </a:xfrm>
          <a:custGeom>
            <a:avLst/>
            <a:gdLst/>
            <a:ahLst/>
            <a:cxnLst/>
            <a:rect l="l" t="t" r="r" b="b"/>
            <a:pathLst>
              <a:path w="1914447" h="1941138">
                <a:moveTo>
                  <a:pt x="0" y="0"/>
                </a:moveTo>
                <a:lnTo>
                  <a:pt x="1914447" y="0"/>
                </a:lnTo>
                <a:lnTo>
                  <a:pt x="1914447" y="1941138"/>
                </a:lnTo>
                <a:lnTo>
                  <a:pt x="0" y="1941138"/>
                </a:lnTo>
                <a:lnTo>
                  <a:pt x="0" y="0"/>
                </a:lnTo>
                <a:close/>
              </a:path>
            </a:pathLst>
          </a:custGeom>
          <a:blipFill>
            <a:blip r:embed="rId8"/>
            <a:stretch>
              <a:fillRect/>
            </a:stretch>
          </a:blipFill>
        </p:spPr>
        <p:txBody>
          <a:bodyPr/>
          <a:lstStyle/>
          <a:p>
            <a:endParaRPr lang="en-US"/>
          </a:p>
        </p:txBody>
      </p:sp>
      <p:sp>
        <p:nvSpPr>
          <p:cNvPr id="13" name="Freeform 13"/>
          <p:cNvSpPr/>
          <p:nvPr/>
        </p:nvSpPr>
        <p:spPr>
          <a:xfrm rot="960116">
            <a:off x="16044157" y="7309821"/>
            <a:ext cx="1639525" cy="1969399"/>
          </a:xfrm>
          <a:custGeom>
            <a:avLst/>
            <a:gdLst/>
            <a:ahLst/>
            <a:cxnLst/>
            <a:rect l="l" t="t" r="r" b="b"/>
            <a:pathLst>
              <a:path w="1639525" h="1969399">
                <a:moveTo>
                  <a:pt x="0" y="0"/>
                </a:moveTo>
                <a:lnTo>
                  <a:pt x="1639525" y="0"/>
                </a:lnTo>
                <a:lnTo>
                  <a:pt x="1639525" y="1969399"/>
                </a:lnTo>
                <a:lnTo>
                  <a:pt x="0" y="1969399"/>
                </a:lnTo>
                <a:lnTo>
                  <a:pt x="0" y="0"/>
                </a:lnTo>
                <a:close/>
              </a:path>
            </a:pathLst>
          </a:custGeom>
          <a:blipFill>
            <a:blip r:embed="rId9"/>
            <a:stretch>
              <a:fillRect/>
            </a:stretch>
          </a:blipFill>
        </p:spPr>
        <p:txBody>
          <a:bodyPr/>
          <a:lstStyle/>
          <a:p>
            <a:endParaRPr lang="en-US"/>
          </a:p>
        </p:txBody>
      </p:sp>
      <p:sp>
        <p:nvSpPr>
          <p:cNvPr id="14" name="TextBox 14"/>
          <p:cNvSpPr txBox="1"/>
          <p:nvPr/>
        </p:nvSpPr>
        <p:spPr>
          <a:xfrm>
            <a:off x="4384510" y="1065474"/>
            <a:ext cx="9575279" cy="2215991"/>
          </a:xfrm>
          <a:prstGeom prst="rect">
            <a:avLst/>
          </a:prstGeom>
        </p:spPr>
        <p:txBody>
          <a:bodyPr wrap="square" lIns="0" tIns="0" rIns="0" bIns="0" rtlCol="0" anchor="t">
            <a:spAutoFit/>
          </a:bodyPr>
          <a:lstStyle/>
          <a:p>
            <a:pPr algn="ctr"/>
            <a:r>
              <a:rPr lang="vi-VN" sz="4800" dirty="0">
                <a:latin typeface="Cambria" panose="02040503050406030204" pitchFamily="18" charset="0"/>
                <a:ea typeface="Cambria" panose="02040503050406030204" pitchFamily="18" charset="0"/>
              </a:rPr>
              <a:t>Bài 4: Tìm trạng ngữ chỉ thời gian hoặc nơi chốn thay cho ô vuông mỗi câu dưới đây:</a:t>
            </a:r>
            <a:endParaRPr lang="en-US" sz="4800" dirty="0">
              <a:latin typeface="Cambria" panose="02040503050406030204" pitchFamily="18" charset="0"/>
              <a:ea typeface="Cambria" panose="02040503050406030204" pitchFamily="18" charset="0"/>
            </a:endParaRPr>
          </a:p>
        </p:txBody>
      </p:sp>
      <p:sp>
        <p:nvSpPr>
          <p:cNvPr id="21" name="TextBox 20"/>
          <p:cNvSpPr txBox="1"/>
          <p:nvPr/>
        </p:nvSpPr>
        <p:spPr>
          <a:xfrm>
            <a:off x="1676400" y="4609804"/>
            <a:ext cx="14935200" cy="830997"/>
          </a:xfrm>
          <a:prstGeom prst="rect">
            <a:avLst/>
          </a:prstGeom>
          <a:noFill/>
        </p:spPr>
        <p:txBody>
          <a:bodyPr wrap="square" rtlCol="0">
            <a:spAutoFit/>
          </a:bodyPr>
          <a:lstStyle/>
          <a:p>
            <a:r>
              <a:rPr lang="vi-VN" sz="4800" dirty="0">
                <a:latin typeface="Cambria" panose="02040503050406030204" pitchFamily="18" charset="0"/>
                <a:ea typeface="Cambria" panose="02040503050406030204" pitchFamily="18" charset="0"/>
              </a:rPr>
              <a:t>a. ........................................................., bầy chim hót líu lo.</a:t>
            </a:r>
            <a:endParaRPr lang="en-US" sz="4800" dirty="0">
              <a:latin typeface="Cambria" panose="02040503050406030204" pitchFamily="18" charset="0"/>
              <a:ea typeface="Cambria" panose="02040503050406030204" pitchFamily="18" charset="0"/>
            </a:endParaRPr>
          </a:p>
        </p:txBody>
      </p:sp>
      <p:sp>
        <p:nvSpPr>
          <p:cNvPr id="22" name="TextBox 21"/>
          <p:cNvSpPr txBox="1"/>
          <p:nvPr/>
        </p:nvSpPr>
        <p:spPr>
          <a:xfrm>
            <a:off x="1676400" y="6009289"/>
            <a:ext cx="14935200" cy="830997"/>
          </a:xfrm>
          <a:prstGeom prst="rect">
            <a:avLst/>
          </a:prstGeom>
          <a:noFill/>
        </p:spPr>
        <p:txBody>
          <a:bodyPr wrap="square" rtlCol="0">
            <a:spAutoFit/>
          </a:bodyPr>
          <a:lstStyle/>
          <a:p>
            <a:r>
              <a:rPr lang="vi-VN" sz="4800" dirty="0">
                <a:latin typeface="Cambria" panose="02040503050406030204" pitchFamily="18" charset="0"/>
                <a:ea typeface="Cambria" panose="02040503050406030204" pitchFamily="18" charset="0"/>
              </a:rPr>
              <a:t>b.  ........................................................., hoa phượng nở đỏ rực.</a:t>
            </a:r>
            <a:endParaRPr lang="en-US" sz="4800" dirty="0">
              <a:latin typeface="Cambria" panose="02040503050406030204" pitchFamily="18" charset="0"/>
              <a:ea typeface="Cambria" panose="02040503050406030204" pitchFamily="18" charset="0"/>
            </a:endParaRPr>
          </a:p>
        </p:txBody>
      </p:sp>
      <p:sp>
        <p:nvSpPr>
          <p:cNvPr id="23" name="TextBox 22"/>
          <p:cNvSpPr txBox="1"/>
          <p:nvPr/>
        </p:nvSpPr>
        <p:spPr>
          <a:xfrm>
            <a:off x="1659596" y="7307543"/>
            <a:ext cx="14935200" cy="1705980"/>
          </a:xfrm>
          <a:prstGeom prst="rect">
            <a:avLst/>
          </a:prstGeom>
          <a:noFill/>
        </p:spPr>
        <p:txBody>
          <a:bodyPr wrap="square" rtlCol="0">
            <a:spAutoFit/>
          </a:bodyPr>
          <a:lstStyle/>
          <a:p>
            <a:pPr>
              <a:lnSpc>
                <a:spcPct val="114000"/>
              </a:lnSpc>
            </a:pPr>
            <a:r>
              <a:rPr lang="vi-VN" sz="4800" dirty="0">
                <a:latin typeface="Cambria" panose="02040503050406030204" pitchFamily="18" charset="0"/>
                <a:ea typeface="Cambria" panose="02040503050406030204" pitchFamily="18" charset="0"/>
              </a:rPr>
              <a:t>c.  ........................................................., đoàn thuyền nối đuôi nhau ra khơi.</a:t>
            </a:r>
            <a:endParaRPr lang="en-US" sz="4800" dirty="0">
              <a:latin typeface="Cambria" panose="02040503050406030204" pitchFamily="18" charset="0"/>
              <a:ea typeface="Cambria" panose="02040503050406030204" pitchFamily="18" charset="0"/>
            </a:endParaRPr>
          </a:p>
        </p:txBody>
      </p:sp>
      <p:sp>
        <p:nvSpPr>
          <p:cNvPr id="24" name="TextBox 23"/>
          <p:cNvSpPr txBox="1"/>
          <p:nvPr/>
        </p:nvSpPr>
        <p:spPr>
          <a:xfrm>
            <a:off x="3048000" y="4265965"/>
            <a:ext cx="7010400" cy="1107996"/>
          </a:xfrm>
          <a:prstGeom prst="rect">
            <a:avLst/>
          </a:prstGeom>
          <a:noFill/>
        </p:spPr>
        <p:txBody>
          <a:bodyPr wrap="square" rtlCol="0">
            <a:spAutoFit/>
          </a:bodyPr>
          <a:lstStyle/>
          <a:p>
            <a:r>
              <a:rPr lang="vi-VN" sz="6600" b="1" i="1" dirty="0">
                <a:solidFill>
                  <a:srgbClr val="C00000"/>
                </a:solidFill>
                <a:latin typeface="Cambria" panose="02040503050406030204" pitchFamily="18" charset="0"/>
                <a:ea typeface="Cambria" panose="02040503050406030204" pitchFamily="18" charset="0"/>
              </a:rPr>
              <a:t>Trên cành cây</a:t>
            </a:r>
            <a:endParaRPr lang="en-US" sz="6600" b="1" i="1" dirty="0">
              <a:solidFill>
                <a:srgbClr val="C00000"/>
              </a:solidFill>
              <a:latin typeface="Cambria" panose="02040503050406030204" pitchFamily="18" charset="0"/>
              <a:ea typeface="Cambria" panose="02040503050406030204" pitchFamily="18" charset="0"/>
            </a:endParaRPr>
          </a:p>
        </p:txBody>
      </p:sp>
      <p:sp>
        <p:nvSpPr>
          <p:cNvPr id="25" name="TextBox 24"/>
          <p:cNvSpPr txBox="1"/>
          <p:nvPr/>
        </p:nvSpPr>
        <p:spPr>
          <a:xfrm>
            <a:off x="3276600" y="5635704"/>
            <a:ext cx="7010400" cy="1107996"/>
          </a:xfrm>
          <a:prstGeom prst="rect">
            <a:avLst/>
          </a:prstGeom>
          <a:noFill/>
        </p:spPr>
        <p:txBody>
          <a:bodyPr wrap="square" rtlCol="0">
            <a:spAutoFit/>
          </a:bodyPr>
          <a:lstStyle/>
          <a:p>
            <a:r>
              <a:rPr lang="vi-VN" sz="6600" b="1" i="1" dirty="0">
                <a:solidFill>
                  <a:srgbClr val="C00000"/>
                </a:solidFill>
                <a:latin typeface="Cambria" panose="02040503050406030204" pitchFamily="18" charset="0"/>
                <a:ea typeface="Cambria" panose="02040503050406030204" pitchFamily="18" charset="0"/>
              </a:rPr>
              <a:t>Vào mùa hè</a:t>
            </a:r>
            <a:endParaRPr lang="en-US" sz="6600" b="1" i="1" dirty="0">
              <a:solidFill>
                <a:srgbClr val="C00000"/>
              </a:solidFill>
              <a:latin typeface="Cambria" panose="02040503050406030204" pitchFamily="18" charset="0"/>
              <a:ea typeface="Cambria" panose="02040503050406030204" pitchFamily="18" charset="0"/>
            </a:endParaRPr>
          </a:p>
        </p:txBody>
      </p:sp>
      <p:sp>
        <p:nvSpPr>
          <p:cNvPr id="26" name="TextBox 25"/>
          <p:cNvSpPr txBox="1"/>
          <p:nvPr/>
        </p:nvSpPr>
        <p:spPr>
          <a:xfrm>
            <a:off x="2785453" y="6980068"/>
            <a:ext cx="7010400" cy="1107996"/>
          </a:xfrm>
          <a:prstGeom prst="rect">
            <a:avLst/>
          </a:prstGeom>
          <a:noFill/>
        </p:spPr>
        <p:txBody>
          <a:bodyPr wrap="square" rtlCol="0">
            <a:spAutoFit/>
          </a:bodyPr>
          <a:lstStyle/>
          <a:p>
            <a:r>
              <a:rPr lang="vi-VN" sz="6600" b="1" i="1" dirty="0">
                <a:solidFill>
                  <a:srgbClr val="C00000"/>
                </a:solidFill>
                <a:latin typeface="Cambria" panose="02040503050406030204" pitchFamily="18" charset="0"/>
                <a:ea typeface="Cambria" panose="02040503050406030204" pitchFamily="18" charset="0"/>
              </a:rPr>
              <a:t>Trên bến tàu</a:t>
            </a:r>
            <a:endParaRPr lang="en-US" sz="6600" b="1" i="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9543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heel(1)">
                                      <p:cBhvr>
                                        <p:cTn id="59" dur="20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heel(1)">
                                      <p:cBhvr>
                                        <p:cTn id="64" dur="20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heel(1)">
                                      <p:cBhvr>
                                        <p:cTn id="6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376</Words>
  <Application>Microsoft Office PowerPoint</Application>
  <PresentationFormat>Custom</PresentationFormat>
  <Paragraphs>28</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UTM American Sans</vt:lpstr>
      <vt:lpstr>Calibri</vt:lpstr>
      <vt:lpstr>Arial</vt:lpstr>
      <vt:lpstr>Cambria</vt:lpstr>
      <vt:lpstr>Lazydog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MANG NON</dc:title>
  <dc:creator>admin</dc:creator>
  <cp:lastModifiedBy>Thu Trang</cp:lastModifiedBy>
  <cp:revision>29</cp:revision>
  <dcterms:created xsi:type="dcterms:W3CDTF">2006-08-16T00:00:00Z</dcterms:created>
  <dcterms:modified xsi:type="dcterms:W3CDTF">2024-04-04T07:17:10Z</dcterms:modified>
  <dc:identifier>DAF7Xioabsk</dc:identifier>
</cp:coreProperties>
</file>