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9" r:id="rId3"/>
    <p:sldId id="297" r:id="rId4"/>
    <p:sldId id="298" r:id="rId5"/>
    <p:sldId id="301" r:id="rId6"/>
    <p:sldId id="305" r:id="rId7"/>
    <p:sldId id="270" r:id="rId8"/>
    <p:sldId id="309" r:id="rId9"/>
    <p:sldId id="310" r:id="rId10"/>
    <p:sldId id="311" r:id="rId11"/>
    <p:sldId id="313" r:id="rId12"/>
    <p:sldId id="314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55C509DE-F73F-4B96-80DC-B15D70AD73B4}"/>
    <pc:docChg chg="delSld delMainMaster">
      <pc:chgData name="Ngọc Đỗ" userId="2f07f5d2c440dd9f" providerId="LiveId" clId="{55C509DE-F73F-4B96-80DC-B15D70AD73B4}" dt="2024-05-02T03:56:50.614" v="10" actId="47"/>
      <pc:docMkLst>
        <pc:docMk/>
      </pc:docMkLst>
      <pc:sldChg chg="del">
        <pc:chgData name="Ngọc Đỗ" userId="2f07f5d2c440dd9f" providerId="LiveId" clId="{55C509DE-F73F-4B96-80DC-B15D70AD73B4}" dt="2024-05-02T03:56:24.454" v="0" actId="47"/>
        <pc:sldMkLst>
          <pc:docMk/>
          <pc:sldMk cId="3564516066" sldId="257"/>
        </pc:sldMkLst>
      </pc:sldChg>
      <pc:sldChg chg="del">
        <pc:chgData name="Ngọc Đỗ" userId="2f07f5d2c440dd9f" providerId="LiveId" clId="{55C509DE-F73F-4B96-80DC-B15D70AD73B4}" dt="2024-05-02T03:56:24.954" v="1" actId="47"/>
        <pc:sldMkLst>
          <pc:docMk/>
          <pc:sldMk cId="2619485837" sldId="260"/>
        </pc:sldMkLst>
      </pc:sldChg>
      <pc:sldChg chg="del">
        <pc:chgData name="Ngọc Đỗ" userId="2f07f5d2c440dd9f" providerId="LiveId" clId="{55C509DE-F73F-4B96-80DC-B15D70AD73B4}" dt="2024-05-02T03:56:25.375" v="2" actId="47"/>
        <pc:sldMkLst>
          <pc:docMk/>
          <pc:sldMk cId="3849727619" sldId="261"/>
        </pc:sldMkLst>
      </pc:sldChg>
      <pc:sldChg chg="del">
        <pc:chgData name="Ngọc Đỗ" userId="2f07f5d2c440dd9f" providerId="LiveId" clId="{55C509DE-F73F-4B96-80DC-B15D70AD73B4}" dt="2024-05-02T03:56:29.785" v="5" actId="47"/>
        <pc:sldMkLst>
          <pc:docMk/>
          <pc:sldMk cId="400122782" sldId="262"/>
        </pc:sldMkLst>
      </pc:sldChg>
      <pc:sldChg chg="del">
        <pc:chgData name="Ngọc Đỗ" userId="2f07f5d2c440dd9f" providerId="LiveId" clId="{55C509DE-F73F-4B96-80DC-B15D70AD73B4}" dt="2024-05-02T03:56:37.341" v="6" actId="47"/>
        <pc:sldMkLst>
          <pc:docMk/>
          <pc:sldMk cId="3925720386" sldId="264"/>
        </pc:sldMkLst>
      </pc:sldChg>
      <pc:sldChg chg="del">
        <pc:chgData name="Ngọc Đỗ" userId="2f07f5d2c440dd9f" providerId="LiveId" clId="{55C509DE-F73F-4B96-80DC-B15D70AD73B4}" dt="2024-05-02T03:56:37.732" v="7" actId="47"/>
        <pc:sldMkLst>
          <pc:docMk/>
          <pc:sldMk cId="489763474" sldId="283"/>
        </pc:sldMkLst>
      </pc:sldChg>
      <pc:sldChg chg="del">
        <pc:chgData name="Ngọc Đỗ" userId="2f07f5d2c440dd9f" providerId="LiveId" clId="{55C509DE-F73F-4B96-80DC-B15D70AD73B4}" dt="2024-05-02T03:56:38.883" v="8" actId="47"/>
        <pc:sldMkLst>
          <pc:docMk/>
          <pc:sldMk cId="3820878525" sldId="288"/>
        </pc:sldMkLst>
      </pc:sldChg>
      <pc:sldChg chg="del">
        <pc:chgData name="Ngọc Đỗ" userId="2f07f5d2c440dd9f" providerId="LiveId" clId="{55C509DE-F73F-4B96-80DC-B15D70AD73B4}" dt="2024-05-02T03:56:25.732" v="3" actId="47"/>
        <pc:sldMkLst>
          <pc:docMk/>
          <pc:sldMk cId="2229699809" sldId="293"/>
        </pc:sldMkLst>
      </pc:sldChg>
      <pc:sldChg chg="del">
        <pc:chgData name="Ngọc Đỗ" userId="2f07f5d2c440dd9f" providerId="LiveId" clId="{55C509DE-F73F-4B96-80DC-B15D70AD73B4}" dt="2024-05-02T03:56:26.113" v="4" actId="47"/>
        <pc:sldMkLst>
          <pc:docMk/>
          <pc:sldMk cId="4083950338" sldId="294"/>
        </pc:sldMkLst>
      </pc:sldChg>
      <pc:sldChg chg="del">
        <pc:chgData name="Ngọc Đỗ" userId="2f07f5d2c440dd9f" providerId="LiveId" clId="{55C509DE-F73F-4B96-80DC-B15D70AD73B4}" dt="2024-05-02T03:56:50.614" v="10" actId="47"/>
        <pc:sldMkLst>
          <pc:docMk/>
          <pc:sldMk cId="3965485314" sldId="312"/>
        </pc:sldMkLst>
      </pc:sldChg>
      <pc:sldChg chg="del">
        <pc:chgData name="Ngọc Đỗ" userId="2f07f5d2c440dd9f" providerId="LiveId" clId="{55C509DE-F73F-4B96-80DC-B15D70AD73B4}" dt="2024-05-02T03:56:40.401" v="9" actId="47"/>
        <pc:sldMkLst>
          <pc:docMk/>
          <pc:sldMk cId="2770323218" sldId="4410"/>
        </pc:sldMkLst>
      </pc:sldChg>
      <pc:sldMasterChg chg="del delSldLayout">
        <pc:chgData name="Ngọc Đỗ" userId="2f07f5d2c440dd9f" providerId="LiveId" clId="{55C509DE-F73F-4B96-80DC-B15D70AD73B4}" dt="2024-05-02T03:56:40.401" v="9" actId="47"/>
        <pc:sldMasterMkLst>
          <pc:docMk/>
          <pc:sldMasterMk cId="1078118178" sldId="2147483672"/>
        </pc:sldMasterMkLst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414312395" sldId="2147483673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3588020773" sldId="2147483674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3734291700" sldId="2147483675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3290149881" sldId="2147483676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2535118804" sldId="2147483677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1283825929" sldId="2147483678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2557886004" sldId="2147483679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2490646408" sldId="2147483680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4222727827" sldId="2147483681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1774284060" sldId="2147483682"/>
          </pc:sldLayoutMkLst>
        </pc:sldLayoutChg>
        <pc:sldLayoutChg chg="del">
          <pc:chgData name="Ngọc Đỗ" userId="2f07f5d2c440dd9f" providerId="LiveId" clId="{55C509DE-F73F-4B96-80DC-B15D70AD73B4}" dt="2024-05-02T03:56:40.401" v="9" actId="47"/>
          <pc:sldLayoutMkLst>
            <pc:docMk/>
            <pc:sldMasterMk cId="1078118178" sldId="2147483672"/>
            <pc:sldLayoutMk cId="2693331204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AB5D6-D153-4B61-AAD1-E36FB51A980E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CF438-9FA1-4500-93DB-53B5CE57C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62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96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58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36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25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68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07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66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02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39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02/05/2024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148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DEF4A3-032F-5537-E19B-9056B210AA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88" y="-3944949"/>
            <a:ext cx="1327805" cy="1327805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0ED7A23-B306-A7FF-22B8-3DCB3263831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483" y="331313"/>
            <a:ext cx="1384365" cy="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7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piliapp.com/random/coin/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.piliapp.com/random/coi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781235" y="523783"/>
            <a:ext cx="7463244" cy="4545367"/>
          </a:xfrm>
          <a:custGeom>
            <a:avLst/>
            <a:gdLst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  <a:gd name="connsiteX0" fmla="*/ 0 w 7463244"/>
              <a:gd name="connsiteY0" fmla="*/ 453263 h 4545367"/>
              <a:gd name="connsiteX1" fmla="*/ 401516 w 7463244"/>
              <a:gd name="connsiteY1" fmla="*/ 0 h 4545367"/>
              <a:gd name="connsiteX2" fmla="*/ 7061727 w 7463244"/>
              <a:gd name="connsiteY2" fmla="*/ 0 h 4545367"/>
              <a:gd name="connsiteX3" fmla="*/ 7463244 w 7463244"/>
              <a:gd name="connsiteY3" fmla="*/ 453263 h 4545367"/>
              <a:gd name="connsiteX4" fmla="*/ 7463244 w 7463244"/>
              <a:gd name="connsiteY4" fmla="*/ 4092103 h 4545367"/>
              <a:gd name="connsiteX5" fmla="*/ 7061727 w 7463244"/>
              <a:gd name="connsiteY5" fmla="*/ 4545367 h 4545367"/>
              <a:gd name="connsiteX6" fmla="*/ 401516 w 7463244"/>
              <a:gd name="connsiteY6" fmla="*/ 4545367 h 4545367"/>
              <a:gd name="connsiteX7" fmla="*/ 0 w 7463244"/>
              <a:gd name="connsiteY7" fmla="*/ 4092103 h 4545367"/>
              <a:gd name="connsiteX8" fmla="*/ 0 w 7463244"/>
              <a:gd name="connsiteY8" fmla="*/ 453263 h 454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3244" h="4545367" fill="none" extrusionOk="0">
                <a:moveTo>
                  <a:pt x="0" y="453263"/>
                </a:moveTo>
                <a:cubicBezTo>
                  <a:pt x="1637" y="247825"/>
                  <a:pt x="206959" y="46775"/>
                  <a:pt x="401516" y="0"/>
                </a:cubicBezTo>
                <a:cubicBezTo>
                  <a:pt x="3038182" y="80246"/>
                  <a:pt x="5210233" y="366892"/>
                  <a:pt x="7061727" y="0"/>
                </a:cubicBezTo>
                <a:cubicBezTo>
                  <a:pt x="7277727" y="-40046"/>
                  <a:pt x="7370980" y="173605"/>
                  <a:pt x="7463244" y="453263"/>
                </a:cubicBezTo>
                <a:cubicBezTo>
                  <a:pt x="7674171" y="2068143"/>
                  <a:pt x="7358790" y="3640312"/>
                  <a:pt x="7463244" y="4092103"/>
                </a:cubicBezTo>
                <a:cubicBezTo>
                  <a:pt x="7475774" y="4276648"/>
                  <a:pt x="7253254" y="4508181"/>
                  <a:pt x="7061727" y="4545367"/>
                </a:cubicBezTo>
                <a:cubicBezTo>
                  <a:pt x="4087577" y="4615646"/>
                  <a:pt x="2939200" y="4696351"/>
                  <a:pt x="401516" y="4545367"/>
                </a:cubicBezTo>
                <a:cubicBezTo>
                  <a:pt x="251641" y="4537105"/>
                  <a:pt x="-87802" y="4360864"/>
                  <a:pt x="0" y="4092103"/>
                </a:cubicBezTo>
                <a:cubicBezTo>
                  <a:pt x="85345" y="2286103"/>
                  <a:pt x="-43058" y="956170"/>
                  <a:pt x="0" y="453263"/>
                </a:cubicBezTo>
                <a:close/>
              </a:path>
              <a:path w="7463244" h="4545367" stroke="0" extrusionOk="0">
                <a:moveTo>
                  <a:pt x="0" y="453263"/>
                </a:moveTo>
                <a:cubicBezTo>
                  <a:pt x="6070" y="236848"/>
                  <a:pt x="190725" y="-8930"/>
                  <a:pt x="401516" y="0"/>
                </a:cubicBezTo>
                <a:cubicBezTo>
                  <a:pt x="2518125" y="-479254"/>
                  <a:pt x="5642212" y="367805"/>
                  <a:pt x="7061727" y="0"/>
                </a:cubicBezTo>
                <a:cubicBezTo>
                  <a:pt x="7197000" y="-3231"/>
                  <a:pt x="7524748" y="201188"/>
                  <a:pt x="7463244" y="453263"/>
                </a:cubicBezTo>
                <a:cubicBezTo>
                  <a:pt x="7634019" y="1297543"/>
                  <a:pt x="7699315" y="2968547"/>
                  <a:pt x="7463244" y="4092103"/>
                </a:cubicBezTo>
                <a:cubicBezTo>
                  <a:pt x="7470727" y="4301276"/>
                  <a:pt x="7227852" y="4526925"/>
                  <a:pt x="7061727" y="4545367"/>
                </a:cubicBezTo>
                <a:cubicBezTo>
                  <a:pt x="4846237" y="3924734"/>
                  <a:pt x="2223114" y="5082520"/>
                  <a:pt x="401516" y="4545367"/>
                </a:cubicBezTo>
                <a:cubicBezTo>
                  <a:pt x="187798" y="4578091"/>
                  <a:pt x="-18777" y="4305963"/>
                  <a:pt x="0" y="4092103"/>
                </a:cubicBezTo>
                <a:cubicBezTo>
                  <a:pt x="27414" y="2361099"/>
                  <a:pt x="45749" y="988134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50449" y="213752"/>
                  <a:pt x="220997" y="1320"/>
                  <a:pt x="401516" y="0"/>
                </a:cubicBezTo>
                <a:cubicBezTo>
                  <a:pt x="3725585" y="226942"/>
                  <a:pt x="4792860" y="300461"/>
                  <a:pt x="7061727" y="0"/>
                </a:cubicBezTo>
                <a:cubicBezTo>
                  <a:pt x="7268312" y="-49509"/>
                  <a:pt x="7436318" y="148058"/>
                  <a:pt x="7463244" y="453263"/>
                </a:cubicBezTo>
                <a:cubicBezTo>
                  <a:pt x="7526177" y="1978229"/>
                  <a:pt x="7552347" y="3585756"/>
                  <a:pt x="7463244" y="4092103"/>
                </a:cubicBezTo>
                <a:cubicBezTo>
                  <a:pt x="7447102" y="4333150"/>
                  <a:pt x="7212989" y="4497279"/>
                  <a:pt x="7061727" y="4545367"/>
                </a:cubicBezTo>
                <a:cubicBezTo>
                  <a:pt x="4646794" y="4637990"/>
                  <a:pt x="1725331" y="4406003"/>
                  <a:pt x="401516" y="4545367"/>
                </a:cubicBezTo>
                <a:cubicBezTo>
                  <a:pt x="118345" y="4508392"/>
                  <a:pt x="-93983" y="4300701"/>
                  <a:pt x="0" y="4092103"/>
                </a:cubicBezTo>
                <a:cubicBezTo>
                  <a:pt x="-49038" y="2435876"/>
                  <a:pt x="-43120" y="971939"/>
                  <a:pt x="0" y="453263"/>
                </a:cubicBezTo>
                <a:close/>
              </a:path>
              <a:path w="7463244" h="4545367" fill="none" stroke="0" extrusionOk="0">
                <a:moveTo>
                  <a:pt x="0" y="453263"/>
                </a:moveTo>
                <a:cubicBezTo>
                  <a:pt x="28163" y="251444"/>
                  <a:pt x="200229" y="39550"/>
                  <a:pt x="401516" y="0"/>
                </a:cubicBezTo>
                <a:cubicBezTo>
                  <a:pt x="3558585" y="260870"/>
                  <a:pt x="4996607" y="344772"/>
                  <a:pt x="7061727" y="0"/>
                </a:cubicBezTo>
                <a:cubicBezTo>
                  <a:pt x="7250469" y="-46411"/>
                  <a:pt x="7400166" y="154517"/>
                  <a:pt x="7463244" y="453263"/>
                </a:cubicBezTo>
                <a:cubicBezTo>
                  <a:pt x="7662891" y="1976313"/>
                  <a:pt x="7449805" y="3538130"/>
                  <a:pt x="7463244" y="4092103"/>
                </a:cubicBezTo>
                <a:cubicBezTo>
                  <a:pt x="7438434" y="4313031"/>
                  <a:pt x="7231923" y="4508585"/>
                  <a:pt x="7061727" y="4545367"/>
                </a:cubicBezTo>
                <a:cubicBezTo>
                  <a:pt x="3994520" y="4537680"/>
                  <a:pt x="2819932" y="4702160"/>
                  <a:pt x="401516" y="4545367"/>
                </a:cubicBezTo>
                <a:cubicBezTo>
                  <a:pt x="210570" y="4536821"/>
                  <a:pt x="-60781" y="4347212"/>
                  <a:pt x="0" y="4092103"/>
                </a:cubicBezTo>
                <a:cubicBezTo>
                  <a:pt x="20743" y="2453714"/>
                  <a:pt x="-48337" y="1042423"/>
                  <a:pt x="0" y="453263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2137B83-4001-32BB-3A3E-53F7C42A6461}"/>
              </a:ext>
            </a:extLst>
          </p:cNvPr>
          <p:cNvSpPr txBox="1"/>
          <p:nvPr/>
        </p:nvSpPr>
        <p:spPr>
          <a:xfrm>
            <a:off x="1253160" y="726484"/>
            <a:ext cx="661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AEBE8-4E5E-4704-0B00-C3894CD3A775}"/>
              </a:ext>
            </a:extLst>
          </p:cNvPr>
          <p:cNvSpPr txBox="1"/>
          <p:nvPr/>
        </p:nvSpPr>
        <p:spPr>
          <a:xfrm>
            <a:off x="3141790" y="4099654"/>
            <a:ext cx="2503136" cy="646331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2134793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 w="14605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  <a:sym typeface="Arial"/>
              </a:rPr>
              <a:t>1 TIẾT</a:t>
            </a:r>
            <a:endParaRPr kumimoji="0" lang="en-US" sz="3600" b="0" i="0" u="none" strike="noStrike" kern="0" cap="none" spc="0" normalizeH="0" baseline="0" noProof="0" dirty="0">
              <a:ln w="14605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140D3-2B71-2A4D-1A1E-D3F843305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20" y="1471746"/>
            <a:ext cx="1828959" cy="1304657"/>
          </a:xfrm>
          <a:prstGeom prst="rect">
            <a:avLst/>
          </a:prstGeom>
        </p:spPr>
      </p:pic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FD0DB7C-6785-5F37-A5C4-6E87461F0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1912" y="180484"/>
            <a:ext cx="1227076" cy="1227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EBA92-1194-B0AC-063E-99C7C571F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576" y="2527881"/>
            <a:ext cx="6413548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24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312791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286" y="420474"/>
            <a:ext cx="1019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Trò chơi “Quay kim trên vòng tròn”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BA099-4C1D-1C5F-1750-2F6CCDBB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1314450"/>
            <a:ext cx="4648200" cy="4895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CD0C7F-EF24-919E-B79E-7E1D348CDC32}"/>
              </a:ext>
            </a:extLst>
          </p:cNvPr>
          <p:cNvSpPr txBox="1"/>
          <p:nvPr/>
        </p:nvSpPr>
        <p:spPr>
          <a:xfrm>
            <a:off x="5238750" y="2609850"/>
            <a:ext cx="643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lần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r>
              <a:rPr lang="en-US" sz="3600" dirty="0"/>
              <a:t> </a:t>
            </a:r>
            <a:r>
              <a:rPr lang="en-US" sz="3600" dirty="0" err="1"/>
              <a:t>dừng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ở </a:t>
            </a:r>
            <a:r>
              <a:rPr lang="en-US" sz="3600" dirty="0" err="1"/>
              <a:t>phần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tròn</a:t>
            </a:r>
            <a:r>
              <a:rPr lang="en-US" sz="3600" dirty="0"/>
              <a:t>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xanh</a:t>
            </a:r>
            <a:r>
              <a:rPr lang="en-US" sz="3600" dirty="0"/>
              <a:t>;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đỏ</a:t>
            </a:r>
            <a:r>
              <a:rPr lang="en-US" sz="3600" dirty="0"/>
              <a:t>; </a:t>
            </a:r>
            <a:r>
              <a:rPr lang="en-US" sz="3600" dirty="0" err="1"/>
              <a:t>màu</a:t>
            </a:r>
            <a:r>
              <a:rPr lang="en-US" sz="3600" dirty="0"/>
              <a:t> </a:t>
            </a:r>
            <a:r>
              <a:rPr lang="en-US" sz="3600" dirty="0" err="1"/>
              <a:t>vàng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531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55CBD-8CF1-3093-C370-3C3AED4978AF}"/>
              </a:ext>
            </a:extLst>
          </p:cNvPr>
          <p:cNvSpPr/>
          <p:nvPr/>
        </p:nvSpPr>
        <p:spPr>
          <a:xfrm>
            <a:off x="6229349" y="1356108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5 lần kim dừng ở phần hình tròn màu xanh.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06470D-9BBB-271D-4897-8A591CB9466D}"/>
              </a:ext>
            </a:extLst>
          </p:cNvPr>
          <p:cNvSpPr/>
          <p:nvPr/>
        </p:nvSpPr>
        <p:spPr>
          <a:xfrm>
            <a:off x="6305549" y="2965833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2 lần kim dừng ở phần hình tròn màu đỏ.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6D66E-45A2-5C18-41BF-8037CA44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4" y="1290637"/>
            <a:ext cx="4600575" cy="42931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930623-2F88-92AF-B934-327BA95C1F47}"/>
              </a:ext>
            </a:extLst>
          </p:cNvPr>
          <p:cNvSpPr/>
          <p:nvPr/>
        </p:nvSpPr>
        <p:spPr>
          <a:xfrm>
            <a:off x="6324599" y="4527933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Có 3 lần kim dừng ở phần hình tròn màu vàng.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72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312791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286" y="420474"/>
            <a:ext cx="1019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Thực hành: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Tung một đồng xu 20 lần liên tiếp. Sử dụng vạch kiểm để kiểm đến và hoàn thành bảng sau.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980BB-7348-0486-821D-CE8C53B18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2162175"/>
            <a:ext cx="10668000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D1313-C697-E955-0B7F-8443CD6C2F7E}"/>
              </a:ext>
            </a:extLst>
          </p:cNvPr>
          <p:cNvSpPr txBox="1"/>
          <p:nvPr/>
        </p:nvSpPr>
        <p:spPr>
          <a:xfrm>
            <a:off x="2105025" y="4857750"/>
            <a:ext cx="85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tung online </a:t>
            </a:r>
            <a:r>
              <a:rPr lang="en-US" sz="2400" dirty="0" err="1"/>
              <a:t>tại</a:t>
            </a:r>
            <a:r>
              <a:rPr lang="en-US" sz="2400" dirty="0"/>
              <a:t> link: </a:t>
            </a:r>
            <a:r>
              <a:rPr lang="en-US" sz="2400" dirty="0">
                <a:hlinkClick r:id="rId5"/>
              </a:rPr>
              <a:t>https://vi.piliapp.com/random/coin/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2244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472E7-0BC6-FFDE-E038-8B7135946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5" y="375831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0EB903-B6A0-6477-B9FC-86CD5A05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06AADA-481E-9CB1-5168-0086FA6542CD}"/>
              </a:ext>
            </a:extLst>
          </p:cNvPr>
          <p:cNvSpPr/>
          <p:nvPr/>
        </p:nvSpPr>
        <p:spPr>
          <a:xfrm>
            <a:off x="307759" y="573832"/>
            <a:ext cx="11576482" cy="5920273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E6022-051D-F296-7EFD-1A85998EDA5E}"/>
              </a:ext>
            </a:extLst>
          </p:cNvPr>
          <p:cNvSpPr txBox="1"/>
          <p:nvPr/>
        </p:nvSpPr>
        <p:spPr>
          <a:xfrm>
            <a:off x="822503" y="2262107"/>
            <a:ext cx="1035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Kiểm đếm được số lần lặp lại của một khả năng xảy ra (nhiều lần) của một sự kiện khi thực hiện (nhiều lần) thí nghiệm, trò chơi đơn giản.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51C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F67C3-2C4B-1AE5-018E-8B34076CF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0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30480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4888F-B473-DBDC-D700-6E9138351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85318"/>
            <a:ext cx="11163300" cy="3904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D2870-76B7-0300-87D9-784A71DC708A}"/>
              </a:ext>
            </a:extLst>
          </p:cNvPr>
          <p:cNvSpPr txBox="1"/>
          <p:nvPr/>
        </p:nvSpPr>
        <p:spPr>
          <a:xfrm>
            <a:off x="2105025" y="4857750"/>
            <a:ext cx="855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tung online </a:t>
            </a:r>
            <a:r>
              <a:rPr lang="en-US" sz="2400" dirty="0" err="1"/>
              <a:t>tại</a:t>
            </a:r>
            <a:r>
              <a:rPr lang="en-US" sz="2400" dirty="0"/>
              <a:t> link: </a:t>
            </a:r>
            <a:r>
              <a:rPr lang="en-US" sz="2400" dirty="0">
                <a:hlinkClick r:id="rId4"/>
              </a:rPr>
              <a:t>https://vi.piliapp.com/random/coin/</a:t>
            </a:r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96BE8D-C07C-FA2D-678C-C68D3EA28F77}"/>
              </a:ext>
            </a:extLst>
          </p:cNvPr>
          <p:cNvSpPr/>
          <p:nvPr/>
        </p:nvSpPr>
        <p:spPr>
          <a:xfrm>
            <a:off x="1466849" y="5524500"/>
            <a:ext cx="9439275" cy="8191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hia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quan sát được trong tranh.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03200"/>
            <a:ext cx="11409106" cy="639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A65341-4264-1282-8B89-C022D2496A75}"/>
              </a:ext>
            </a:extLst>
          </p:cNvPr>
          <p:cNvSpPr/>
          <p:nvPr/>
        </p:nvSpPr>
        <p:spPr>
          <a:xfrm>
            <a:off x="4009575" y="2156208"/>
            <a:ext cx="7658550" cy="2587242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Tung đồng xu (hành động ngẫu nhiên).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Sinh ra hiện tượng ngẫu nhiên: xuất hiện mặt sấp (S) hay mặt ngửa (N).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/>
              </a:rPr>
              <a:t>Kiểm đếm số lần xuất hiện mặt sấp (S).</a:t>
            </a:r>
          </a:p>
        </p:txBody>
      </p:sp>
      <p:pic>
        <p:nvPicPr>
          <p:cNvPr id="1026" name="Picture 2" descr="Coin toss - Free miscellaneous icons">
            <a:extLst>
              <a:ext uri="{FF2B5EF4-FFF2-40B4-BE49-F238E27FC236}">
                <a16:creationId xmlns:a16="http://schemas.microsoft.com/office/drawing/2014/main" id="{FF8B6957-F931-9BDF-DB71-9D449566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70485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8DA439-0FBA-A5B8-F5BA-65D8CAF7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841" y="1002681"/>
            <a:ext cx="734631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312791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286" y="420474"/>
            <a:ext cx="1019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</a:rPr>
              <a:t>T</a:t>
            </a:r>
            <a:r>
              <a:rPr lang="vi-VN" sz="3200" dirty="0">
                <a:solidFill>
                  <a:prstClr val="black"/>
                </a:solidFill>
              </a:rPr>
              <a:t>ung một đồng xu 5 lần liên tiếp, ta có kết quả như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F89904-EF5A-5029-2151-B5FDD106F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1063195"/>
            <a:ext cx="10548937" cy="4094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F2C695-0048-0904-5C0C-F34C5EA81CDB}"/>
              </a:ext>
            </a:extLst>
          </p:cNvPr>
          <p:cNvSpPr txBox="1"/>
          <p:nvPr/>
        </p:nvSpPr>
        <p:spPr>
          <a:xfrm>
            <a:off x="962025" y="5229225"/>
            <a:ext cx="1075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N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mặt</a:t>
            </a:r>
            <a:r>
              <a:rPr lang="en-US" sz="3200" dirty="0"/>
              <a:t> S </a:t>
            </a:r>
            <a:r>
              <a:rPr lang="en-US" sz="3200" dirty="0" err="1"/>
              <a:t>sau</a:t>
            </a:r>
            <a:r>
              <a:rPr lang="en-US" sz="3200" dirty="0"/>
              <a:t> 5 </a:t>
            </a:r>
            <a:r>
              <a:rPr lang="en-US" sz="3200" dirty="0" err="1"/>
              <a:t>lần</a:t>
            </a:r>
            <a:r>
              <a:rPr lang="en-US" sz="3200" dirty="0"/>
              <a:t> tung </a:t>
            </a:r>
            <a:r>
              <a:rPr lang="en-US" sz="3200" dirty="0" err="1"/>
              <a:t>đồng</a:t>
            </a:r>
            <a:r>
              <a:rPr lang="en-US" sz="3200" dirty="0"/>
              <a:t> xu.</a:t>
            </a:r>
          </a:p>
        </p:txBody>
      </p:sp>
    </p:spTree>
    <p:extLst>
      <p:ext uri="{BB962C8B-B14F-4D97-AF65-F5344CB8AC3E}">
        <p14:creationId xmlns:p14="http://schemas.microsoft.com/office/powerpoint/2010/main" val="1205496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66230B-EF37-6E6E-59C6-BE028E0BE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" y="1524000"/>
            <a:ext cx="5229225" cy="40957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55CBD-8CF1-3093-C370-3C3AED4978AF}"/>
              </a:ext>
            </a:extLst>
          </p:cNvPr>
          <p:cNvSpPr/>
          <p:nvPr/>
        </p:nvSpPr>
        <p:spPr>
          <a:xfrm>
            <a:off x="6286499" y="2156208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>
                <a:solidFill>
                  <a:srgbClr val="FF0000"/>
                </a:solidFill>
                <a:latin typeface="Calibri" panose="020F0502020204030204"/>
              </a:rPr>
              <a:t>Có 3 lần xuất hiện mặt N.</a:t>
            </a:r>
            <a:endParaRPr lang="vi-VN" sz="32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06470D-9BBB-271D-4897-8A591CB9466D}"/>
              </a:ext>
            </a:extLst>
          </p:cNvPr>
          <p:cNvSpPr/>
          <p:nvPr/>
        </p:nvSpPr>
        <p:spPr>
          <a:xfrm>
            <a:off x="6353174" y="3727833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>
                <a:solidFill>
                  <a:srgbClr val="FF0000"/>
                </a:solidFill>
                <a:latin typeface="Calibri" panose="020F0502020204030204"/>
              </a:rPr>
              <a:t>Có 2 lần xuất hiện mặt S.</a:t>
            </a:r>
            <a:endParaRPr lang="vi-VN" sz="3200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312791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286" y="420474"/>
            <a:ext cx="1019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Gieo một con xúc xắc 10 lần liên tiếp, ta có kết quả như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5AD1D-A2E4-48BA-E028-6889D2C4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" y="1073642"/>
            <a:ext cx="11110912" cy="3865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61C47-2176-CCE0-8681-2C09429BDF6B}"/>
              </a:ext>
            </a:extLst>
          </p:cNvPr>
          <p:cNvSpPr txBox="1"/>
          <p:nvPr/>
        </p:nvSpPr>
        <p:spPr>
          <a:xfrm>
            <a:off x="678211" y="5125824"/>
            <a:ext cx="10837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Hãy cho biết số lần xuất hiện mặt 1 chấm và số lần xuất hiện mặt 6 chấm sau 10 lần gieo xúc xắc.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1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30536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755CBD-8CF1-3093-C370-3C3AED4978AF}"/>
              </a:ext>
            </a:extLst>
          </p:cNvPr>
          <p:cNvSpPr/>
          <p:nvPr/>
        </p:nvSpPr>
        <p:spPr>
          <a:xfrm>
            <a:off x="6286499" y="2156208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>
                <a:solidFill>
                  <a:srgbClr val="FF0000"/>
                </a:solidFill>
                <a:latin typeface="Calibri" panose="020F0502020204030204"/>
              </a:rPr>
              <a:t>Có 3 lần xuất hiện mặt 1 chấm.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06470D-9BBB-271D-4897-8A591CB9466D}"/>
              </a:ext>
            </a:extLst>
          </p:cNvPr>
          <p:cNvSpPr/>
          <p:nvPr/>
        </p:nvSpPr>
        <p:spPr>
          <a:xfrm>
            <a:off x="6353174" y="3727833"/>
            <a:ext cx="5381625" cy="1168017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600" b="1">
                <a:solidFill>
                  <a:srgbClr val="FF0000"/>
                </a:solidFill>
                <a:latin typeface="Calibri" panose="020F0502020204030204"/>
              </a:rPr>
              <a:t>Có 1 lần xuất hiện mặt 6 chấm.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Trò chơi &quot;đỏ đen&quot; gieo xúc xắc và sự thật không ai ngờ đến">
            <a:extLst>
              <a:ext uri="{FF2B5EF4-FFF2-40B4-BE49-F238E27FC236}">
                <a16:creationId xmlns:a16="http://schemas.microsoft.com/office/drawing/2014/main" id="{24CFEBA4-6E4B-9F07-CD51-BEB5A4C2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66850"/>
            <a:ext cx="5248275" cy="39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04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346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UTM Cookies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19</cp:revision>
  <dcterms:created xsi:type="dcterms:W3CDTF">2024-03-24T02:31:12Z</dcterms:created>
  <dcterms:modified xsi:type="dcterms:W3CDTF">2024-05-02T03:56:56Z</dcterms:modified>
</cp:coreProperties>
</file>