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5" r:id="rId2"/>
    <p:sldId id="259" r:id="rId3"/>
    <p:sldId id="260" r:id="rId4"/>
    <p:sldId id="261" r:id="rId5"/>
    <p:sldId id="257" r:id="rId6"/>
    <p:sldId id="282" r:id="rId7"/>
    <p:sldId id="276" r:id="rId8"/>
    <p:sldId id="262" r:id="rId9"/>
    <p:sldId id="263" r:id="rId10"/>
    <p:sldId id="264" r:id="rId11"/>
    <p:sldId id="277" r:id="rId12"/>
    <p:sldId id="278" r:id="rId13"/>
    <p:sldId id="279" r:id="rId14"/>
    <p:sldId id="265" r:id="rId15"/>
    <p:sldId id="280" r:id="rId16"/>
    <p:sldId id="281"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FCE6"/>
    <a:srgbClr val="FF5050"/>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42" autoAdjust="0"/>
    <p:restoredTop sz="80136" autoAdjust="0"/>
  </p:normalViewPr>
  <p:slideViewPr>
    <p:cSldViewPr snapToGrid="0">
      <p:cViewPr varScale="1">
        <p:scale>
          <a:sx n="53" d="100"/>
          <a:sy n="53" d="100"/>
        </p:scale>
        <p:origin x="102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234DC6-C47A-4538-AE1B-77433F53837D}" type="datetimeFigureOut">
              <a:rPr lang="en-US" smtClean="0"/>
              <a:t>8/31/2024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5A0574-D422-41C8-8A37-20BF0E8107A8}" type="slidenum">
              <a:rPr lang="en-US" smtClean="0"/>
              <a:t>‹#›</a:t>
            </a:fld>
            <a:endParaRPr lang="en-US"/>
          </a:p>
        </p:txBody>
      </p:sp>
    </p:spTree>
    <p:extLst>
      <p:ext uri="{BB962C8B-B14F-4D97-AF65-F5344CB8AC3E}">
        <p14:creationId xmlns:p14="http://schemas.microsoft.com/office/powerpoint/2010/main" val="2804264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5A0574-D422-41C8-8A37-20BF0E8107A8}" type="slidenum">
              <a:rPr lang="en-US" smtClean="0"/>
              <a:t>4</a:t>
            </a:fld>
            <a:endParaRPr lang="en-US"/>
          </a:p>
        </p:txBody>
      </p:sp>
    </p:spTree>
    <p:extLst>
      <p:ext uri="{BB962C8B-B14F-4D97-AF65-F5344CB8AC3E}">
        <p14:creationId xmlns:p14="http://schemas.microsoft.com/office/powerpoint/2010/main" val="3282342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Times New Roman" panose="02020603050405020304" pitchFamily="18" charset="0"/>
                <a:ea typeface="Times New Roman" panose="02020603050405020304" pitchFamily="18" charset="0"/>
              </a:rPr>
              <a:t>Tìm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thêm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thành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cặp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đồng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nghĩa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biết</a:t>
            </a:r>
            <a:r>
              <a:rPr lang="en-US" sz="1800" dirty="0">
                <a:effectLst/>
                <a:latin typeface="Times New Roman" panose="02020603050405020304" pitchFamily="18" charset="0"/>
                <a:ea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185A0574-D422-41C8-8A37-20BF0E8107A8}" type="slidenum">
              <a:rPr lang="en-US" smtClean="0"/>
              <a:t>8</a:t>
            </a:fld>
            <a:endParaRPr lang="en-US"/>
          </a:p>
        </p:txBody>
      </p:sp>
    </p:spTree>
    <p:extLst>
      <p:ext uri="{BB962C8B-B14F-4D97-AF65-F5344CB8AC3E}">
        <p14:creationId xmlns:p14="http://schemas.microsoft.com/office/powerpoint/2010/main" val="1943907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Khi </a:t>
            </a:r>
            <a:r>
              <a:rPr lang="en-US" dirty="0" err="1"/>
              <a:t>chọn</a:t>
            </a:r>
            <a:r>
              <a:rPr lang="en-US" dirty="0"/>
              <a:t> </a:t>
            </a:r>
            <a:r>
              <a:rPr lang="en-US" dirty="0" err="1"/>
              <a:t>từ</a:t>
            </a:r>
            <a:r>
              <a:rPr lang="en-US" dirty="0"/>
              <a:t> </a:t>
            </a:r>
            <a:r>
              <a:rPr lang="en-US" dirty="0" err="1"/>
              <a:t>thích</a:t>
            </a:r>
            <a:r>
              <a:rPr lang="en-US" dirty="0"/>
              <a:t> </a:t>
            </a:r>
            <a:r>
              <a:rPr lang="en-US" dirty="0" err="1"/>
              <a:t>hợp</a:t>
            </a:r>
            <a:r>
              <a:rPr lang="en-US" dirty="0"/>
              <a:t> </a:t>
            </a:r>
            <a:r>
              <a:rPr lang="en-US" dirty="0" err="1"/>
              <a:t>trong</a:t>
            </a:r>
            <a:r>
              <a:rPr lang="en-US" dirty="0"/>
              <a:t> </a:t>
            </a:r>
            <a:r>
              <a:rPr lang="en-US" dirty="0" err="1"/>
              <a:t>câu</a:t>
            </a:r>
            <a:r>
              <a:rPr lang="en-US" dirty="0"/>
              <a:t> </a:t>
            </a:r>
            <a:r>
              <a:rPr lang="en-US" dirty="0" err="1"/>
              <a:t>văn</a:t>
            </a:r>
            <a:r>
              <a:rPr lang="en-US" dirty="0"/>
              <a:t> </a:t>
            </a:r>
            <a:r>
              <a:rPr lang="en-US" dirty="0" err="1"/>
              <a:t>cần</a:t>
            </a:r>
            <a:r>
              <a:rPr lang="en-US" dirty="0"/>
              <a:t> </a:t>
            </a:r>
            <a:r>
              <a:rPr lang="en-US" dirty="0" err="1"/>
              <a:t>lưu</a:t>
            </a:r>
            <a:r>
              <a:rPr lang="en-US" dirty="0"/>
              <a:t> ý </a:t>
            </a:r>
            <a:r>
              <a:rPr lang="en-US" dirty="0" err="1"/>
              <a:t>gì</a:t>
            </a:r>
            <a:r>
              <a:rPr lang="en-US" dirty="0"/>
              <a:t>? (</a:t>
            </a:r>
            <a:r>
              <a:rPr lang="en-US" dirty="0" err="1"/>
              <a:t>hiểu</a:t>
            </a:r>
            <a:r>
              <a:rPr lang="en-US" dirty="0"/>
              <a:t> </a:t>
            </a:r>
            <a:r>
              <a:rPr lang="en-US" dirty="0" err="1"/>
              <a:t>nghĩa</a:t>
            </a:r>
            <a:r>
              <a:rPr lang="en-US" dirty="0"/>
              <a:t> </a:t>
            </a:r>
            <a:r>
              <a:rPr lang="en-US" dirty="0" err="1"/>
              <a:t>của</a:t>
            </a:r>
            <a:r>
              <a:rPr lang="en-US" dirty="0"/>
              <a:t> </a:t>
            </a:r>
            <a:r>
              <a:rPr lang="en-US" dirty="0" err="1"/>
              <a:t>từ</a:t>
            </a:r>
            <a:r>
              <a:rPr lang="en-US" dirty="0"/>
              <a:t> </a:t>
            </a:r>
            <a:r>
              <a:rPr lang="en-US" dirty="0" err="1"/>
              <a:t>để</a:t>
            </a:r>
            <a:r>
              <a:rPr lang="en-US" dirty="0"/>
              <a:t> </a:t>
            </a:r>
            <a:r>
              <a:rPr lang="en-US" dirty="0" err="1"/>
              <a:t>lựa</a:t>
            </a:r>
            <a:r>
              <a:rPr lang="en-US" dirty="0"/>
              <a:t> </a:t>
            </a:r>
            <a:r>
              <a:rPr lang="en-US" dirty="0" err="1"/>
              <a:t>chọn</a:t>
            </a:r>
            <a:r>
              <a:rPr lang="en-US" dirty="0"/>
              <a:t> </a:t>
            </a:r>
            <a:r>
              <a:rPr lang="en-US" dirty="0" err="1"/>
              <a:t>từ</a:t>
            </a:r>
            <a:r>
              <a:rPr lang="en-US" dirty="0"/>
              <a:t> </a:t>
            </a:r>
            <a:r>
              <a:rPr lang="en-US" dirty="0" err="1"/>
              <a:t>đảm</a:t>
            </a:r>
            <a:r>
              <a:rPr lang="en-US" dirty="0"/>
              <a:t> </a:t>
            </a:r>
            <a:r>
              <a:rPr lang="en-US" dirty="0" err="1"/>
              <a:t>bảo</a:t>
            </a:r>
            <a:r>
              <a:rPr lang="en-US" dirty="0"/>
              <a:t> </a:t>
            </a:r>
            <a:r>
              <a:rPr lang="en-US" dirty="0" err="1"/>
              <a:t>độ</a:t>
            </a:r>
            <a:r>
              <a:rPr lang="en-US" dirty="0"/>
              <a:t> </a:t>
            </a:r>
            <a:r>
              <a:rPr lang="en-US" dirty="0" err="1"/>
              <a:t>chính</a:t>
            </a:r>
            <a:r>
              <a:rPr lang="en-US" dirty="0"/>
              <a:t> </a:t>
            </a:r>
            <a:r>
              <a:rPr lang="en-US" dirty="0" err="1"/>
              <a:t>xác</a:t>
            </a:r>
            <a:r>
              <a:rPr lang="en-US" dirty="0"/>
              <a:t>, </a:t>
            </a:r>
            <a:r>
              <a:rPr lang="en-US" dirty="0" err="1"/>
              <a:t>nêu</a:t>
            </a:r>
            <a:r>
              <a:rPr lang="en-US" dirty="0"/>
              <a:t> </a:t>
            </a:r>
            <a:r>
              <a:rPr lang="en-US" dirty="0" err="1"/>
              <a:t>đúng</a:t>
            </a:r>
            <a:r>
              <a:rPr lang="en-US" dirty="0"/>
              <a:t> </a:t>
            </a:r>
            <a:r>
              <a:rPr lang="en-US" dirty="0" err="1"/>
              <a:t>sự</a:t>
            </a:r>
            <a:r>
              <a:rPr lang="en-US" dirty="0"/>
              <a:t> </a:t>
            </a:r>
            <a:r>
              <a:rPr lang="en-US" dirty="0" err="1"/>
              <a:t>vật</a:t>
            </a:r>
            <a:r>
              <a:rPr lang="en-US" dirty="0"/>
              <a:t> </a:t>
            </a:r>
            <a:r>
              <a:rPr lang="en-US" dirty="0" err="1"/>
              <a:t>được</a:t>
            </a:r>
            <a:r>
              <a:rPr lang="en-US" dirty="0"/>
              <a:t> </a:t>
            </a:r>
            <a:r>
              <a:rPr lang="en-US" dirty="0" err="1"/>
              <a:t>nói</a:t>
            </a:r>
            <a:r>
              <a:rPr lang="en-US" dirty="0"/>
              <a:t> </a:t>
            </a:r>
            <a:r>
              <a:rPr lang="en-US" dirty="0" err="1"/>
              <a:t>đến</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Khô</a:t>
            </a:r>
            <a:r>
              <a:rPr lang="en-US" dirty="0"/>
              <a:t> </a:t>
            </a:r>
            <a:r>
              <a:rPr lang="en-US" dirty="0" err="1"/>
              <a:t>cằn</a:t>
            </a:r>
            <a:r>
              <a:rPr lang="en-US" dirty="0"/>
              <a:t> </a:t>
            </a:r>
            <a:r>
              <a:rPr lang="en-US" dirty="0" err="1"/>
              <a:t>có</a:t>
            </a:r>
            <a:r>
              <a:rPr lang="en-US" dirty="0"/>
              <a:t> </a:t>
            </a:r>
            <a:r>
              <a:rPr lang="en-US" dirty="0" err="1"/>
              <a:t>nghĩa</a:t>
            </a:r>
            <a:r>
              <a:rPr lang="en-US" dirty="0"/>
              <a:t> </a:t>
            </a:r>
            <a:r>
              <a:rPr lang="en-US" dirty="0" err="1"/>
              <a:t>là</a:t>
            </a:r>
            <a:r>
              <a:rPr lang="en-US" dirty="0"/>
              <a:t> </a:t>
            </a:r>
            <a:r>
              <a:rPr lang="en-US" dirty="0" err="1"/>
              <a:t>gì</a:t>
            </a:r>
            <a:r>
              <a:rPr lang="en-US" dirty="0"/>
              <a:t>? (</a:t>
            </a:r>
            <a:r>
              <a:rPr lang="en-US" b="0" i="0" dirty="0" err="1">
                <a:solidFill>
                  <a:srgbClr val="000000"/>
                </a:solidFill>
                <a:effectLst/>
                <a:highlight>
                  <a:srgbClr val="FFFFFF"/>
                </a:highlight>
                <a:latin typeface="Arial" panose="020B0604020202020204" pitchFamily="34" charset="0"/>
              </a:rPr>
              <a:t>nói</a:t>
            </a:r>
            <a:r>
              <a:rPr lang="en-US" b="0" i="0" dirty="0">
                <a:solidFill>
                  <a:srgbClr val="000000"/>
                </a:solidFill>
                <a:effectLst/>
                <a:highlight>
                  <a:srgbClr val="FFFFFF"/>
                </a:highlight>
                <a:latin typeface="Arial" panose="020B0604020202020204" pitchFamily="34" charset="0"/>
              </a:rPr>
              <a:t> </a:t>
            </a:r>
            <a:r>
              <a:rPr lang="en-US" b="0" i="0" dirty="0" err="1">
                <a:solidFill>
                  <a:srgbClr val="000000"/>
                </a:solidFill>
                <a:effectLst/>
                <a:highlight>
                  <a:srgbClr val="FFFFFF"/>
                </a:highlight>
                <a:latin typeface="Arial" panose="020B0604020202020204" pitchFamily="34" charset="0"/>
              </a:rPr>
              <a:t>về</a:t>
            </a:r>
            <a:r>
              <a:rPr lang="en-US" b="0" i="0" dirty="0">
                <a:solidFill>
                  <a:srgbClr val="000000"/>
                </a:solidFill>
                <a:effectLst/>
                <a:highlight>
                  <a:srgbClr val="FFFFFF"/>
                </a:highlight>
                <a:latin typeface="Arial" panose="020B0604020202020204" pitchFamily="34" charset="0"/>
              </a:rPr>
              <a:t> </a:t>
            </a:r>
            <a:r>
              <a:rPr lang="vi-VN" b="0" i="0" dirty="0">
                <a:solidFill>
                  <a:srgbClr val="000000"/>
                </a:solidFill>
                <a:effectLst/>
                <a:highlight>
                  <a:srgbClr val="FFFFFF"/>
                </a:highlight>
                <a:latin typeface="Arial" panose="020B0604020202020204" pitchFamily="34" charset="0"/>
              </a:rPr>
              <a:t>đất trồng cằn cỗi, ít màu, vì không được chăm sóc, tưới bón</a:t>
            </a:r>
            <a:r>
              <a:rPr lang="en-US" b="0" i="0" dirty="0">
                <a:solidFill>
                  <a:srgbClr val="000000"/>
                </a:solidFill>
                <a:effectLst/>
                <a:highlight>
                  <a:srgbClr val="FFFFFF"/>
                </a:highligh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Tìm</a:t>
            </a:r>
            <a:r>
              <a:rPr lang="en-US" dirty="0"/>
              <a:t> </a:t>
            </a:r>
            <a:r>
              <a:rPr lang="en-US" dirty="0" err="1"/>
              <a:t>từ</a:t>
            </a:r>
            <a:r>
              <a:rPr lang="en-US" dirty="0"/>
              <a:t> </a:t>
            </a:r>
            <a:r>
              <a:rPr lang="en-US" dirty="0" err="1"/>
              <a:t>đồng</a:t>
            </a:r>
            <a:r>
              <a:rPr lang="en-US" dirty="0"/>
              <a:t> </a:t>
            </a:r>
            <a:r>
              <a:rPr lang="en-US" dirty="0" err="1"/>
              <a:t>nghĩa</a:t>
            </a:r>
            <a:r>
              <a:rPr lang="en-US" dirty="0"/>
              <a:t> </a:t>
            </a:r>
            <a:r>
              <a:rPr lang="en-US" dirty="0" err="1"/>
              <a:t>với</a:t>
            </a:r>
            <a:r>
              <a:rPr lang="en-US" dirty="0"/>
              <a:t> </a:t>
            </a:r>
            <a:r>
              <a:rPr lang="en-US" dirty="0" err="1"/>
              <a:t>sức</a:t>
            </a:r>
            <a:r>
              <a:rPr lang="en-US" dirty="0"/>
              <a:t> </a:t>
            </a:r>
            <a:r>
              <a:rPr lang="en-US" dirty="0" err="1"/>
              <a:t>sống</a:t>
            </a:r>
            <a:r>
              <a:rPr lang="en-US" dirty="0"/>
              <a:t>. (</a:t>
            </a:r>
            <a:r>
              <a:rPr lang="en-US" dirty="0" err="1"/>
              <a:t>sinh</a:t>
            </a:r>
            <a:r>
              <a:rPr lang="en-US" dirty="0"/>
              <a:t> </a:t>
            </a:r>
            <a:r>
              <a:rPr lang="en-US" dirty="0" err="1"/>
              <a:t>khí</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Từ</a:t>
            </a:r>
            <a:r>
              <a:rPr lang="en-US" dirty="0"/>
              <a:t> </a:t>
            </a:r>
            <a:r>
              <a:rPr lang="en-US" dirty="0" err="1"/>
              <a:t>sức</a:t>
            </a:r>
            <a:r>
              <a:rPr lang="en-US" dirty="0"/>
              <a:t> </a:t>
            </a:r>
            <a:r>
              <a:rPr lang="en-US" dirty="0" err="1"/>
              <a:t>sống</a:t>
            </a:r>
            <a:r>
              <a:rPr lang="en-US" dirty="0"/>
              <a:t> </a:t>
            </a:r>
            <a:r>
              <a:rPr lang="en-US" dirty="0" err="1"/>
              <a:t>thuộc</a:t>
            </a:r>
            <a:r>
              <a:rPr lang="en-US" dirty="0"/>
              <a:t> </a:t>
            </a:r>
            <a:r>
              <a:rPr lang="en-US" dirty="0" err="1"/>
              <a:t>từ</a:t>
            </a:r>
            <a:r>
              <a:rPr lang="en-US" dirty="0"/>
              <a:t> </a:t>
            </a:r>
            <a:r>
              <a:rPr lang="en-US" dirty="0" err="1"/>
              <a:t>loại</a:t>
            </a:r>
            <a:r>
              <a:rPr lang="en-US" dirty="0"/>
              <a:t> </a:t>
            </a:r>
            <a:r>
              <a:rPr lang="en-US" dirty="0" err="1"/>
              <a:t>gì</a:t>
            </a:r>
            <a:r>
              <a:rPr lang="en-US" dirty="0"/>
              <a:t> </a:t>
            </a:r>
            <a:r>
              <a:rPr lang="en-US" dirty="0" err="1"/>
              <a:t>trong</a:t>
            </a:r>
            <a:r>
              <a:rPr lang="en-US" dirty="0"/>
              <a:t> </a:t>
            </a:r>
            <a:r>
              <a:rPr lang="en-US" dirty="0" err="1"/>
              <a:t>câu</a:t>
            </a:r>
            <a:r>
              <a:rPr lang="en-US" dirty="0"/>
              <a:t> </a:t>
            </a:r>
            <a:r>
              <a:rPr lang="en-US" dirty="0" err="1"/>
              <a:t>văn</a:t>
            </a:r>
            <a:r>
              <a:rPr lang="en-US" dirty="0"/>
              <a:t>? (</a:t>
            </a:r>
            <a:r>
              <a:rPr lang="en-US" dirty="0" err="1"/>
              <a:t>danh</a:t>
            </a:r>
            <a:r>
              <a:rPr lang="en-US" dirty="0"/>
              <a:t> </a:t>
            </a:r>
            <a:r>
              <a:rPr lang="en-US" dirty="0" err="1"/>
              <a:t>từ</a:t>
            </a:r>
            <a:r>
              <a:rPr lang="en-US" dirty="0"/>
              <a:t>)</a:t>
            </a:r>
          </a:p>
        </p:txBody>
      </p:sp>
      <p:sp>
        <p:nvSpPr>
          <p:cNvPr id="4" name="Slide Number Placeholder 3"/>
          <p:cNvSpPr>
            <a:spLocks noGrp="1"/>
          </p:cNvSpPr>
          <p:nvPr>
            <p:ph type="sldNum" sz="quarter" idx="5"/>
          </p:nvPr>
        </p:nvSpPr>
        <p:spPr/>
        <p:txBody>
          <a:bodyPr/>
          <a:lstStyle/>
          <a:p>
            <a:fld id="{185A0574-D422-41C8-8A37-20BF0E8107A8}" type="slidenum">
              <a:rPr lang="en-US" smtClean="0"/>
              <a:t>13</a:t>
            </a:fld>
            <a:endParaRPr lang="en-US"/>
          </a:p>
        </p:txBody>
      </p:sp>
    </p:spTree>
    <p:extLst>
      <p:ext uri="{BB962C8B-B14F-4D97-AF65-F5344CB8AC3E}">
        <p14:creationId xmlns:p14="http://schemas.microsoft.com/office/powerpoint/2010/main" val="2362520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Khi </a:t>
            </a:r>
            <a:r>
              <a:rPr lang="en-US" dirty="0" err="1"/>
              <a:t>viết</a:t>
            </a:r>
            <a:r>
              <a:rPr lang="en-US" dirty="0"/>
              <a:t> </a:t>
            </a:r>
            <a:r>
              <a:rPr lang="en-US" dirty="0" err="1"/>
              <a:t>đoạn</a:t>
            </a:r>
            <a:r>
              <a:rPr lang="en-US" dirty="0"/>
              <a:t> </a:t>
            </a:r>
            <a:r>
              <a:rPr lang="en-US" dirty="0" err="1"/>
              <a:t>văn</a:t>
            </a:r>
            <a:r>
              <a:rPr lang="en-US" dirty="0"/>
              <a:t> </a:t>
            </a:r>
            <a:r>
              <a:rPr lang="en-US" dirty="0" err="1"/>
              <a:t>tả</a:t>
            </a:r>
            <a:r>
              <a:rPr lang="en-US" dirty="0"/>
              <a:t> </a:t>
            </a:r>
            <a:r>
              <a:rPr lang="en-US" dirty="0" err="1"/>
              <a:t>cảnh</a:t>
            </a:r>
            <a:r>
              <a:rPr lang="en-US" dirty="0"/>
              <a:t> </a:t>
            </a:r>
            <a:r>
              <a:rPr lang="en-US" dirty="0" err="1"/>
              <a:t>đẹp</a:t>
            </a:r>
            <a:r>
              <a:rPr lang="en-US" dirty="0"/>
              <a:t> </a:t>
            </a:r>
            <a:r>
              <a:rPr lang="en-US" dirty="0" err="1"/>
              <a:t>thiên</a:t>
            </a:r>
            <a:r>
              <a:rPr lang="en-US" dirty="0"/>
              <a:t> </a:t>
            </a:r>
            <a:r>
              <a:rPr lang="en-US" dirty="0" err="1"/>
              <a:t>nhiên</a:t>
            </a:r>
            <a:r>
              <a:rPr lang="en-US" dirty="0"/>
              <a:t> </a:t>
            </a:r>
            <a:r>
              <a:rPr lang="en-US" dirty="0" err="1"/>
              <a:t>cần</a:t>
            </a:r>
            <a:r>
              <a:rPr lang="en-US" dirty="0"/>
              <a:t> </a:t>
            </a:r>
            <a:r>
              <a:rPr lang="en-US" dirty="0" err="1"/>
              <a:t>lưu</a:t>
            </a:r>
            <a:r>
              <a:rPr lang="en-US" dirty="0"/>
              <a:t> ý </a:t>
            </a:r>
            <a:r>
              <a:rPr lang="en-US" dirty="0" err="1"/>
              <a:t>gì</a:t>
            </a:r>
            <a:r>
              <a:rPr lang="en-US" dirty="0"/>
              <a:t>? (</a:t>
            </a:r>
            <a:r>
              <a:rPr lang="en-US" dirty="0" err="1"/>
              <a:t>cần</a:t>
            </a:r>
            <a:r>
              <a:rPr lang="en-US" dirty="0"/>
              <a:t> </a:t>
            </a:r>
            <a:r>
              <a:rPr lang="en-US" dirty="0" err="1"/>
              <a:t>lựa</a:t>
            </a:r>
            <a:r>
              <a:rPr lang="en-US" dirty="0"/>
              <a:t> </a:t>
            </a:r>
            <a:r>
              <a:rPr lang="en-US" dirty="0" err="1"/>
              <a:t>chọn</a:t>
            </a:r>
            <a:r>
              <a:rPr lang="en-US" dirty="0"/>
              <a:t> </a:t>
            </a:r>
            <a:r>
              <a:rPr lang="en-US" dirty="0" err="1"/>
              <a:t>các</a:t>
            </a:r>
            <a:r>
              <a:rPr lang="en-US" dirty="0"/>
              <a:t> </a:t>
            </a:r>
            <a:r>
              <a:rPr lang="en-US" dirty="0" err="1"/>
              <a:t>sự</a:t>
            </a:r>
            <a:r>
              <a:rPr lang="en-US" dirty="0"/>
              <a:t> </a:t>
            </a:r>
            <a:r>
              <a:rPr lang="en-US" dirty="0" err="1"/>
              <a:t>vật</a:t>
            </a:r>
            <a:r>
              <a:rPr lang="en-US" dirty="0"/>
              <a:t> </a:t>
            </a:r>
            <a:r>
              <a:rPr lang="en-US" dirty="0" err="1"/>
              <a:t>tiêu</a:t>
            </a:r>
            <a:r>
              <a:rPr lang="en-US" dirty="0"/>
              <a:t> </a:t>
            </a:r>
            <a:r>
              <a:rPr lang="en-US" dirty="0" err="1"/>
              <a:t>biểu</a:t>
            </a:r>
            <a:r>
              <a:rPr lang="en-US" dirty="0"/>
              <a:t> </a:t>
            </a:r>
            <a:r>
              <a:rPr lang="en-US" dirty="0" err="1"/>
              <a:t>để</a:t>
            </a:r>
            <a:r>
              <a:rPr lang="en-US" dirty="0"/>
              <a:t> </a:t>
            </a:r>
            <a:r>
              <a:rPr lang="en-US" dirty="0" err="1"/>
              <a:t>miêu</a:t>
            </a:r>
            <a:r>
              <a:rPr lang="en-US" dirty="0"/>
              <a:t> </a:t>
            </a:r>
            <a:r>
              <a:rPr lang="en-US" dirty="0" err="1"/>
              <a:t>tả</a:t>
            </a:r>
            <a:r>
              <a:rPr lang="en-US" dirty="0"/>
              <a:t>, </a:t>
            </a:r>
            <a:r>
              <a:rPr lang="en-US" dirty="0" err="1"/>
              <a:t>chú</a:t>
            </a:r>
            <a:r>
              <a:rPr lang="en-US" dirty="0"/>
              <a:t> ý </a:t>
            </a:r>
            <a:r>
              <a:rPr lang="en-US" dirty="0" err="1"/>
              <a:t>sử</a:t>
            </a:r>
            <a:r>
              <a:rPr lang="en-US" dirty="0"/>
              <a:t> </a:t>
            </a:r>
            <a:r>
              <a:rPr lang="en-US" dirty="0" err="1"/>
              <a:t>dụng</a:t>
            </a:r>
            <a:r>
              <a:rPr lang="en-US" dirty="0"/>
              <a:t> </a:t>
            </a:r>
            <a:r>
              <a:rPr lang="en-US" dirty="0" err="1"/>
              <a:t>biện</a:t>
            </a:r>
            <a:r>
              <a:rPr lang="en-US" dirty="0"/>
              <a:t> </a:t>
            </a:r>
            <a:r>
              <a:rPr lang="en-US" dirty="0" err="1"/>
              <a:t>pháp</a:t>
            </a:r>
            <a:r>
              <a:rPr lang="en-US" dirty="0"/>
              <a:t> </a:t>
            </a:r>
            <a:r>
              <a:rPr lang="en-US" dirty="0" err="1"/>
              <a:t>nghệ</a:t>
            </a:r>
            <a:r>
              <a:rPr lang="en-US" dirty="0"/>
              <a:t> </a:t>
            </a:r>
            <a:r>
              <a:rPr lang="en-US" dirty="0" err="1"/>
              <a:t>thuật</a:t>
            </a:r>
            <a:r>
              <a:rPr lang="en-US" dirty="0"/>
              <a:t> so </a:t>
            </a:r>
            <a:r>
              <a:rPr lang="en-US" dirty="0" err="1"/>
              <a:t>sánh</a:t>
            </a:r>
            <a:r>
              <a:rPr lang="en-US" dirty="0"/>
              <a:t>, </a:t>
            </a:r>
            <a:r>
              <a:rPr lang="en-US" dirty="0" err="1"/>
              <a:t>nhân</a:t>
            </a:r>
            <a:r>
              <a:rPr lang="en-US" dirty="0"/>
              <a:t> </a:t>
            </a:r>
            <a:r>
              <a:rPr lang="en-US" dirty="0" err="1"/>
              <a:t>hóa</a:t>
            </a:r>
            <a:r>
              <a:rPr lang="en-US" dirty="0"/>
              <a:t>) </a:t>
            </a:r>
          </a:p>
        </p:txBody>
      </p:sp>
      <p:sp>
        <p:nvSpPr>
          <p:cNvPr id="4" name="Slide Number Placeholder 3"/>
          <p:cNvSpPr>
            <a:spLocks noGrp="1"/>
          </p:cNvSpPr>
          <p:nvPr>
            <p:ph type="sldNum" sz="quarter" idx="5"/>
          </p:nvPr>
        </p:nvSpPr>
        <p:spPr/>
        <p:txBody>
          <a:bodyPr/>
          <a:lstStyle/>
          <a:p>
            <a:fld id="{185A0574-D422-41C8-8A37-20BF0E8107A8}" type="slidenum">
              <a:rPr lang="en-US" smtClean="0"/>
              <a:t>14</a:t>
            </a:fld>
            <a:endParaRPr lang="en-US"/>
          </a:p>
        </p:txBody>
      </p:sp>
    </p:spTree>
    <p:extLst>
      <p:ext uri="{BB962C8B-B14F-4D97-AF65-F5344CB8AC3E}">
        <p14:creationId xmlns:p14="http://schemas.microsoft.com/office/powerpoint/2010/main" val="1838253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2024/8/31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4.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6.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2A14CC4D-E094-008F-FC81-9E6FEB9942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3150" y="883679"/>
            <a:ext cx="7200000" cy="5547841"/>
          </a:xfrm>
          <a:prstGeom prst="rect">
            <a:avLst/>
          </a:prstGeom>
        </p:spPr>
      </p:pic>
    </p:spTree>
    <p:extLst>
      <p:ext uri="{BB962C8B-B14F-4D97-AF65-F5344CB8AC3E}">
        <p14:creationId xmlns:p14="http://schemas.microsoft.com/office/powerpoint/2010/main" val="68604564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Cambria" panose="02040503050406030204" pitchFamily="18" charset="0"/>
                <a:ea typeface="Cambria" panose="02040503050406030204" pitchFamily="18" charset="0"/>
              </a:rPr>
              <a:t>Đồng nghĩa với </a:t>
            </a:r>
            <a:r>
              <a:rPr lang="vi-VN" sz="3200" b="1" i="1" dirty="0">
                <a:solidFill>
                  <a:srgbClr val="002060"/>
                </a:solidFill>
                <a:latin typeface="Cambria" panose="02040503050406030204" pitchFamily="18" charset="0"/>
                <a:ea typeface="Cambria" panose="02040503050406030204" pitchFamily="18" charset="0"/>
              </a:rPr>
              <a:t>nho nhỏ</a:t>
            </a: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r>
              <a:rPr lang="vi-VN" sz="4400" i="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nhỏ bé</a:t>
            </a:r>
            <a:endParaRPr lang="en-US" sz="4400" dirty="0">
              <a:solidFill>
                <a:srgbClr val="FF0000"/>
              </a:solidFill>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1876425" cy="769441"/>
          </a:xfrm>
          <a:prstGeom prst="rect">
            <a:avLst/>
          </a:prstGeom>
          <a:noFill/>
        </p:spPr>
        <p:txBody>
          <a:bodyPr wrap="square" rtlCol="0">
            <a:spAutoFit/>
          </a:bodyPr>
          <a:lstStyle/>
          <a:p>
            <a:r>
              <a:rPr lang="vi-VN"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bé nhỏ</a:t>
            </a:r>
            <a:endParaRPr lang="en-US" sz="4400" dirty="0">
              <a:solidFill>
                <a:srgbClr val="FF0000"/>
              </a:solidFill>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1876425" cy="769441"/>
          </a:xfrm>
          <a:prstGeom prst="rect">
            <a:avLst/>
          </a:prstGeom>
          <a:noFill/>
        </p:spPr>
        <p:txBody>
          <a:bodyPr wrap="square" rtlCol="0">
            <a:spAutoFit/>
          </a:bodyPr>
          <a:lstStyle/>
          <a:p>
            <a:r>
              <a:rPr lang="en-US"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be </a:t>
            </a:r>
            <a:r>
              <a:rPr lang="en-US" sz="4400" i="1" kern="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bé</a:t>
            </a:r>
            <a:endParaRPr lang="en-US" sz="4400" dirty="0">
              <a:solidFill>
                <a:srgbClr val="FF0000"/>
              </a:solidFill>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id="{7E5C7563-DE79-6515-7472-30C7FFB6970C}"/>
              </a:ext>
            </a:extLst>
          </p:cNvPr>
          <p:cNvSpPr txBox="1"/>
          <p:nvPr/>
        </p:nvSpPr>
        <p:spPr>
          <a:xfrm>
            <a:off x="2047875" y="5295900"/>
            <a:ext cx="8258175" cy="707886"/>
          </a:xfrm>
          <a:prstGeom prst="rect">
            <a:avLst/>
          </a:prstGeom>
          <a:noFill/>
        </p:spPr>
        <p:txBody>
          <a:bodyPr wrap="square" rtlCol="0">
            <a:spAutoFit/>
          </a:bodyPr>
          <a:lstStyle/>
          <a:p>
            <a:pPr algn="ctr"/>
            <a:r>
              <a:rPr lang="en-US" sz="4000" b="1" i="0" u="none" strike="noStrike" dirty="0" err="1">
                <a:solidFill>
                  <a:srgbClr val="00B050"/>
                </a:solidFill>
                <a:effectLst/>
                <a:latin typeface="Cambria" panose="02040503050406030204" pitchFamily="18" charset="0"/>
                <a:ea typeface="Cambria" panose="02040503050406030204" pitchFamily="18" charset="0"/>
              </a:rPr>
              <a:t>nho</a:t>
            </a:r>
            <a:r>
              <a:rPr lang="en-US" sz="4000" b="1" i="0" u="none" strike="noStrike" dirty="0">
                <a:solidFill>
                  <a:srgbClr val="00B050"/>
                </a:solidFill>
                <a:effectLst/>
                <a:latin typeface="Cambria" panose="02040503050406030204" pitchFamily="18" charset="0"/>
                <a:ea typeface="Cambria" panose="02040503050406030204" pitchFamily="18" charset="0"/>
              </a:rPr>
              <a:t> </a:t>
            </a:r>
            <a:r>
              <a:rPr lang="en-US" sz="4000" b="1" i="0" u="none" strike="noStrike" dirty="0" err="1">
                <a:solidFill>
                  <a:srgbClr val="00B050"/>
                </a:solidFill>
                <a:effectLst/>
                <a:latin typeface="Cambria" panose="02040503050406030204" pitchFamily="18" charset="0"/>
                <a:ea typeface="Cambria" panose="02040503050406030204" pitchFamily="18" charset="0"/>
              </a:rPr>
              <a:t>nhỏ</a:t>
            </a:r>
            <a:r>
              <a:rPr lang="en-US" sz="4000" b="1" i="0" u="none" strike="noStrike" dirty="0">
                <a:solidFill>
                  <a:srgbClr val="00B050"/>
                </a:solidFill>
                <a:effectLst/>
                <a:latin typeface="Cambria" panose="02040503050406030204" pitchFamily="18" charset="0"/>
                <a:ea typeface="Cambria" panose="02040503050406030204" pitchFamily="18" charset="0"/>
              </a:rPr>
              <a:t>: </a:t>
            </a:r>
            <a:r>
              <a:rPr lang="en-US" sz="4000" b="1" i="0" u="none" strike="noStrike" dirty="0" err="1">
                <a:solidFill>
                  <a:srgbClr val="00B050"/>
                </a:solidFill>
                <a:effectLst/>
                <a:latin typeface="Cambria" panose="02040503050406030204" pitchFamily="18" charset="0"/>
                <a:ea typeface="Cambria" panose="02040503050406030204" pitchFamily="18" charset="0"/>
              </a:rPr>
              <a:t>nghĩa</a:t>
            </a:r>
            <a:r>
              <a:rPr lang="en-US" sz="4000" b="1" i="0" u="none" strike="noStrike" dirty="0">
                <a:solidFill>
                  <a:srgbClr val="00B050"/>
                </a:solidFill>
                <a:effectLst/>
                <a:latin typeface="Cambria" panose="02040503050406030204" pitchFamily="18" charset="0"/>
                <a:ea typeface="Cambria" panose="02040503050406030204" pitchFamily="18" charset="0"/>
              </a:rPr>
              <a:t> </a:t>
            </a:r>
            <a:r>
              <a:rPr lang="en-US" sz="4000" b="1" i="0" u="none" strike="noStrike" dirty="0" err="1">
                <a:solidFill>
                  <a:srgbClr val="00B050"/>
                </a:solidFill>
                <a:effectLst/>
                <a:latin typeface="Cambria" panose="02040503050406030204" pitchFamily="18" charset="0"/>
                <a:ea typeface="Cambria" panose="02040503050406030204" pitchFamily="18" charset="0"/>
              </a:rPr>
              <a:t>là</a:t>
            </a:r>
            <a:r>
              <a:rPr lang="en-US" sz="4000" b="1" i="0" u="none" strike="noStrike" dirty="0">
                <a:solidFill>
                  <a:srgbClr val="00B050"/>
                </a:solidFill>
                <a:effectLst/>
                <a:latin typeface="Cambria" panose="02040503050406030204" pitchFamily="18" charset="0"/>
                <a:ea typeface="Cambria" panose="02040503050406030204" pitchFamily="18" charset="0"/>
              </a:rPr>
              <a:t> nhỏ</a:t>
            </a:r>
            <a:endParaRPr lang="en-US" sz="4000" b="1" dirty="0">
              <a:solidFill>
                <a:srgbClr val="00B050"/>
              </a:solidFill>
              <a:latin typeface="Cambria" panose="02040503050406030204" pitchFamily="18" charset="0"/>
              <a:ea typeface="Cambria" panose="020405030504060302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Đồng nghĩa với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trông</a:t>
            </a:r>
            <a:endParaRPr kumimoji="0" lang="vi-VN"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nhìn</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xem</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coi</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5310010B-3928-11FF-9C48-2773CE955241}"/>
              </a:ext>
            </a:extLst>
          </p:cNvPr>
          <p:cNvSpPr txBox="1"/>
          <p:nvPr/>
        </p:nvSpPr>
        <p:spPr>
          <a:xfrm>
            <a:off x="1789043" y="5261977"/>
            <a:ext cx="8048211" cy="1077218"/>
          </a:xfrm>
          <a:prstGeom prst="rect">
            <a:avLst/>
          </a:prstGeom>
          <a:noFill/>
        </p:spPr>
        <p:txBody>
          <a:bodyPr wrap="square">
            <a:spAutoFit/>
          </a:bodyPr>
          <a:lstStyle/>
          <a:p>
            <a:pPr algn="just"/>
            <a:r>
              <a:rPr lang="en-US" sz="3200" b="1" i="0" u="none" strike="noStrike" dirty="0" err="1">
                <a:solidFill>
                  <a:srgbClr val="00B050"/>
                </a:solidFill>
                <a:effectLst/>
                <a:latin typeface="Cambria" panose="02040503050406030204" pitchFamily="18" charset="0"/>
                <a:ea typeface="Cambria" panose="02040503050406030204" pitchFamily="18" charset="0"/>
              </a:rPr>
              <a:t>trông</a:t>
            </a:r>
            <a:r>
              <a:rPr lang="en-US" sz="3200" b="1" i="0" u="none" strike="noStrike" dirty="0">
                <a:solidFill>
                  <a:srgbClr val="00B050"/>
                </a:solidFill>
                <a:effectLst/>
                <a:latin typeface="Cambria" panose="02040503050406030204" pitchFamily="18" charset="0"/>
                <a:ea typeface="Cambria" panose="02040503050406030204" pitchFamily="18" charset="0"/>
              </a:rPr>
              <a:t> : </a:t>
            </a:r>
            <a:r>
              <a:rPr lang="en-US" sz="3200" b="1" i="0" u="none" strike="noStrike" dirty="0" err="1">
                <a:solidFill>
                  <a:srgbClr val="00B050"/>
                </a:solidFill>
                <a:effectLst/>
                <a:latin typeface="Cambria" panose="02040503050406030204" pitchFamily="18" charset="0"/>
                <a:ea typeface="Cambria" panose="02040503050406030204" pitchFamily="18" charset="0"/>
              </a:rPr>
              <a:t>nghĩa</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là</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hoạt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động</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dùng</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mắt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quan</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sát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và</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thu</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nhận</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hình</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ảnh</a:t>
            </a:r>
            <a:endParaRPr lang="en-US" sz="3200" b="1" dirty="0">
              <a:solidFill>
                <a:srgbClr val="00B05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9559112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Đồng nghĩa với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mênh</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mông</a:t>
            </a:r>
            <a:endParaRPr kumimoji="0" lang="vi-VN"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bao la</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24669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bát</a:t>
            </a:r>
            <a:r>
              <a:rPr kumimoji="0" lang="en-US" sz="4400" b="0" i="1" u="none" strike="noStrike" kern="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0" i="1" u="none" strike="noStrike" kern="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ngát</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356235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thênh</a:t>
            </a:r>
            <a:r>
              <a:rPr kumimoji="0" lang="en-US" sz="4400" b="0" i="1" u="none" strike="noStrike" kern="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thang</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BB362D3A-D44E-8E23-1E79-3604AFAF6163}"/>
              </a:ext>
            </a:extLst>
          </p:cNvPr>
          <p:cNvSpPr txBox="1"/>
          <p:nvPr/>
        </p:nvSpPr>
        <p:spPr>
          <a:xfrm>
            <a:off x="1789043" y="5261977"/>
            <a:ext cx="8048211" cy="584775"/>
          </a:xfrm>
          <a:prstGeom prst="rect">
            <a:avLst/>
          </a:prstGeom>
          <a:noFill/>
        </p:spPr>
        <p:txBody>
          <a:bodyPr wrap="square">
            <a:spAutoFit/>
          </a:bodyPr>
          <a:lstStyle/>
          <a:p>
            <a:pPr algn="ct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mênh</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mông</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dùng</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để</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biểu</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thị</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độ</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rộng</a:t>
            </a:r>
            <a:endParaRPr lang="en-US" sz="3200" b="1" dirty="0">
              <a:solidFill>
                <a:srgbClr val="00B05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3520427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77C70-66D5-1500-5018-72644011882F}"/>
              </a:ext>
            </a:extLst>
          </p:cNvPr>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3. </a:t>
            </a:r>
            <a:r>
              <a:rPr lang="vi-VN" sz="3200" b="1" dirty="0">
                <a:solidFill>
                  <a:srgbClr val="002060"/>
                </a:solidFill>
                <a:latin typeface="Cambria" panose="02040503050406030204" pitchFamily="18" charset="0"/>
                <a:ea typeface="Cambria" panose="02040503050406030204" pitchFamily="18" charset="0"/>
              </a:rPr>
              <a:t>Chọn từ thích hợp trong ngoặc đơn để hoàn thành đoạn văn.</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Rectangle: Rounded Corners 5">
            <a:extLst>
              <a:ext uri="{FF2B5EF4-FFF2-40B4-BE49-F238E27FC236}">
                <a16:creationId xmlns:a16="http://schemas.microsoft.com/office/drawing/2014/main" id="{2838F94A-D5C5-1B93-6F7B-CAD3B7F566D4}"/>
              </a:ext>
            </a:extLst>
          </p:cNvPr>
          <p:cNvSpPr/>
          <p:nvPr/>
        </p:nvSpPr>
        <p:spPr>
          <a:xfrm>
            <a:off x="828676" y="1628776"/>
            <a:ext cx="7477124" cy="4486274"/>
          </a:xfrm>
          <a:prstGeom prst="roundRect">
            <a:avLst/>
          </a:prstGeom>
          <a:solidFill>
            <a:srgbClr val="C8FCE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Mưa mùa xuân xôn xao, phơi phới. Những hạt mưa </a:t>
            </a:r>
            <a:r>
              <a:rPr lang="vi-VN" sz="2400" baseline="30000" dirty="0">
                <a:solidFill>
                  <a:srgbClr val="002060"/>
                </a:solidFill>
                <a:latin typeface="Cambria" panose="02040503050406030204" pitchFamily="18" charset="0"/>
                <a:ea typeface="Cambria" panose="02040503050406030204" pitchFamily="18" charset="0"/>
              </a:rPr>
              <a:t>(1)</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bé mọn, bé con, bé nhỏ</a:t>
            </a:r>
            <a:r>
              <a:rPr lang="vi-VN" sz="2400" dirty="0">
                <a:solidFill>
                  <a:srgbClr val="002060"/>
                </a:solidFill>
                <a:latin typeface="Cambria" panose="02040503050406030204" pitchFamily="18" charset="0"/>
                <a:ea typeface="Cambria" panose="02040503050406030204" pitchFamily="18" charset="0"/>
              </a:rPr>
              <a:t>), mềm mại, rơi như nhảy nhót. Hạt nọ tiếp hạt kia dan xuống mặt dắt. Mặt đất đã </a:t>
            </a:r>
            <a:r>
              <a:rPr lang="vi-VN" sz="2400" baseline="30000" dirty="0">
                <a:solidFill>
                  <a:srgbClr val="002060"/>
                </a:solidFill>
                <a:latin typeface="Cambria" panose="02040503050406030204" pitchFamily="18" charset="0"/>
                <a:ea typeface="Cambria" panose="02040503050406030204" pitchFamily="18" charset="0"/>
              </a:rPr>
              <a:t>(2)</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khô cằn, khô khan, khô khốc</a:t>
            </a:r>
            <a:r>
              <a:rPr lang="vi-VN" sz="2400" dirty="0">
                <a:solidFill>
                  <a:srgbClr val="002060"/>
                </a:solidFill>
                <a:latin typeface="Cambria" panose="02040503050406030204" pitchFamily="18" charset="0"/>
                <a:ea typeface="Cambria" panose="02040503050406030204" pitchFamily="18" charset="0"/>
              </a:rPr>
              <a:t>) bằng thức dậy, âu yếm đón lấy những giọt mưa ấm áp, </a:t>
            </a:r>
            <a:r>
              <a:rPr lang="vi-VN" sz="2400" baseline="30000" dirty="0">
                <a:solidFill>
                  <a:srgbClr val="002060"/>
                </a:solidFill>
                <a:latin typeface="Cambria" panose="02040503050406030204" pitchFamily="18" charset="0"/>
                <a:ea typeface="Cambria" panose="02040503050406030204" pitchFamily="18" charset="0"/>
              </a:rPr>
              <a:t>(3)</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trong sáng, trong lành, trong xanh</a:t>
            </a:r>
            <a:r>
              <a:rPr lang="vi-VN" sz="2400" dirty="0">
                <a:solidFill>
                  <a:srgbClr val="002060"/>
                </a:solidFill>
                <a:latin typeface="Cambria" panose="02040503050406030204" pitchFamily="18" charset="0"/>
                <a:ea typeface="Cambria" panose="02040503050406030204" pitchFamily="18" charset="0"/>
              </a:rPr>
              <a:t>). Mặt đất lại </a:t>
            </a:r>
            <a:r>
              <a:rPr lang="vi-VN" sz="2400" baseline="30000" dirty="0">
                <a:solidFill>
                  <a:srgbClr val="002060"/>
                </a:solidFill>
                <a:latin typeface="Cambria" panose="02040503050406030204" pitchFamily="18" charset="0"/>
                <a:ea typeface="Cambria" panose="02040503050406030204" pitchFamily="18" charset="0"/>
              </a:rPr>
              <a:t>(4)</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dịu mềm, dịu nhẹ, dịu ngọt</a:t>
            </a:r>
            <a:r>
              <a:rPr lang="vi-VN" sz="2400" dirty="0">
                <a:solidFill>
                  <a:srgbClr val="002060"/>
                </a:solidFill>
                <a:latin typeface="Cambria" panose="02040503050406030204" pitchFamily="18" charset="0"/>
                <a:ea typeface="Cambria" panose="02040503050406030204" pitchFamily="18" charset="0"/>
              </a:rPr>
              <a:t>), lại cần mẫn tiếp nhựa sống cho cây cỏ. Mưa mùa xuân đã mang lại cho cây </a:t>
            </a:r>
            <a:r>
              <a:rPr lang="vi-VN" sz="2400" baseline="30000" dirty="0">
                <a:solidFill>
                  <a:srgbClr val="002060"/>
                </a:solidFill>
                <a:latin typeface="Cambria" panose="02040503050406030204" pitchFamily="18" charset="0"/>
                <a:ea typeface="Cambria" panose="02040503050406030204" pitchFamily="18" charset="0"/>
              </a:rPr>
              <a:t>(5)</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sức lực, sức vóc, sức sống</a:t>
            </a:r>
            <a:r>
              <a:rPr lang="vi-VN" sz="2400" dirty="0">
                <a:solidFill>
                  <a:srgbClr val="002060"/>
                </a:solidFill>
                <a:latin typeface="Cambria" panose="02040503050406030204" pitchFamily="18" charset="0"/>
                <a:ea typeface="Cambria" panose="02040503050406030204" pitchFamily="18" charset="0"/>
              </a:rPr>
              <a:t>) tràn đầy. Và cây trả nghĩa cho mưa bằng cả mùa hoa thơm trái ngọt.</a:t>
            </a:r>
          </a:p>
          <a:p>
            <a:pPr algn="r"/>
            <a:r>
              <a:rPr lang="vi-VN" sz="2400" dirty="0">
                <a:solidFill>
                  <a:srgbClr val="002060"/>
                </a:solidFill>
                <a:latin typeface="Cambria" panose="02040503050406030204" pitchFamily="18" charset="0"/>
                <a:ea typeface="Cambria" panose="02040503050406030204" pitchFamily="18" charset="0"/>
              </a:rPr>
              <a:t>(</a:t>
            </a:r>
            <a:r>
              <a:rPr lang="vi-VN" sz="2400" i="1" dirty="0">
                <a:solidFill>
                  <a:srgbClr val="002060"/>
                </a:solidFill>
                <a:latin typeface="Cambria" panose="02040503050406030204" pitchFamily="18" charset="0"/>
                <a:ea typeface="Cambria" panose="02040503050406030204" pitchFamily="18" charset="0"/>
              </a:rPr>
              <a:t>Theo</a:t>
            </a:r>
            <a:r>
              <a:rPr lang="vi-VN" sz="2400" dirty="0">
                <a:solidFill>
                  <a:srgbClr val="002060"/>
                </a:solidFill>
                <a:latin typeface="Cambria" panose="02040503050406030204" pitchFamily="18" charset="0"/>
                <a:ea typeface="Cambria" panose="02040503050406030204" pitchFamily="18" charset="0"/>
              </a:rPr>
              <a:t> Nguyễn Thị Thu Trang)</a:t>
            </a:r>
          </a:p>
        </p:txBody>
      </p:sp>
      <p:pic>
        <p:nvPicPr>
          <p:cNvPr id="3" name="Picture 2">
            <a:extLst>
              <a:ext uri="{FF2B5EF4-FFF2-40B4-BE49-F238E27FC236}">
                <a16:creationId xmlns:a16="http://schemas.microsoft.com/office/drawing/2014/main" id="{4E6BEE88-11D1-9E86-3E62-EA2E23193F96}"/>
              </a:ext>
            </a:extLst>
          </p:cNvPr>
          <p:cNvPicPr>
            <a:picLocks noChangeAspect="1"/>
          </p:cNvPicPr>
          <p:nvPr/>
        </p:nvPicPr>
        <p:blipFill>
          <a:blip r:embed="rId3"/>
          <a:stretch>
            <a:fillRect/>
          </a:stretch>
        </p:blipFill>
        <p:spPr>
          <a:xfrm>
            <a:off x="8577262" y="1604962"/>
            <a:ext cx="2695575" cy="4543425"/>
          </a:xfrm>
          <a:prstGeom prst="rect">
            <a:avLst/>
          </a:prstGeom>
        </p:spPr>
      </p:pic>
      <p:cxnSp>
        <p:nvCxnSpPr>
          <p:cNvPr id="7" name="Straight Connector 6">
            <a:extLst>
              <a:ext uri="{FF2B5EF4-FFF2-40B4-BE49-F238E27FC236}">
                <a16:creationId xmlns:a16="http://schemas.microsoft.com/office/drawing/2014/main" id="{F73062DB-A99F-B61A-A648-72BAADD872E5}"/>
              </a:ext>
            </a:extLst>
          </p:cNvPr>
          <p:cNvCxnSpPr>
            <a:cxnSpLocks/>
          </p:cNvCxnSpPr>
          <p:nvPr/>
        </p:nvCxnSpPr>
        <p:spPr>
          <a:xfrm>
            <a:off x="4419600" y="2590800"/>
            <a:ext cx="876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E757A1C-EC1B-364A-87BF-BF33DAF94CDB}"/>
              </a:ext>
            </a:extLst>
          </p:cNvPr>
          <p:cNvCxnSpPr>
            <a:cxnSpLocks/>
          </p:cNvCxnSpPr>
          <p:nvPr/>
        </p:nvCxnSpPr>
        <p:spPr>
          <a:xfrm>
            <a:off x="3276600" y="3305175"/>
            <a:ext cx="1047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DABB78-D511-A881-7ADC-77BC09D6797C}"/>
              </a:ext>
            </a:extLst>
          </p:cNvPr>
          <p:cNvCxnSpPr>
            <a:cxnSpLocks/>
          </p:cNvCxnSpPr>
          <p:nvPr/>
        </p:nvCxnSpPr>
        <p:spPr>
          <a:xfrm>
            <a:off x="3724275" y="4038600"/>
            <a:ext cx="1333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F28F153-0D11-3DFC-461D-C72CEC97A90C}"/>
              </a:ext>
            </a:extLst>
          </p:cNvPr>
          <p:cNvCxnSpPr>
            <a:cxnSpLocks/>
          </p:cNvCxnSpPr>
          <p:nvPr/>
        </p:nvCxnSpPr>
        <p:spPr>
          <a:xfrm>
            <a:off x="2047875" y="4400550"/>
            <a:ext cx="1114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B82114F-1CF1-9234-F938-9F08B91EE8EE}"/>
              </a:ext>
            </a:extLst>
          </p:cNvPr>
          <p:cNvCxnSpPr>
            <a:cxnSpLocks/>
          </p:cNvCxnSpPr>
          <p:nvPr/>
        </p:nvCxnSpPr>
        <p:spPr>
          <a:xfrm>
            <a:off x="4676775" y="5124450"/>
            <a:ext cx="10763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89430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par>
                                <p:cTn id="25" presetID="16" presetClass="entr" presetSubtype="21"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8FCCEC-DFE1-15B8-F001-CDACE496D457}"/>
              </a:ext>
            </a:extLst>
          </p:cNvPr>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4.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 (4 – 5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về</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một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cảnh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đẹp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có</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dụng</a:t>
            </a:r>
            <a:r>
              <a:rPr lang="en-US" sz="3200" b="1" dirty="0">
                <a:solidFill>
                  <a:srgbClr val="002060"/>
                </a:solidFill>
                <a:latin typeface="Cambria" panose="02040503050406030204" pitchFamily="18" charset="0"/>
                <a:ea typeface="Cambria" panose="02040503050406030204" pitchFamily="18" charset="0"/>
              </a:rPr>
              <a:t> 2 – 3 </a:t>
            </a:r>
            <a:r>
              <a:rPr lang="en-US" sz="3200" b="1" dirty="0" err="1">
                <a:solidFill>
                  <a:srgbClr val="002060"/>
                </a:solidFill>
                <a:latin typeface="Cambria" panose="02040503050406030204" pitchFamily="18" charset="0"/>
                <a:ea typeface="Cambria" panose="02040503050406030204" pitchFamily="18" charset="0"/>
              </a:rPr>
              <a:t>từ</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đồng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nghĩa</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A8A7489E-545D-E682-2300-B9B68C2C34C3}"/>
              </a:ext>
            </a:extLst>
          </p:cNvPr>
          <p:cNvSpPr/>
          <p:nvPr/>
        </p:nvSpPr>
        <p:spPr>
          <a:xfrm>
            <a:off x="1619250" y="1809750"/>
            <a:ext cx="9477375" cy="41243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002060"/>
                </a:solidFill>
                <a:latin typeface="Cambria" panose="02040503050406030204" pitchFamily="18" charset="0"/>
                <a:ea typeface="Cambria" panose="02040503050406030204" pitchFamily="18" charset="0"/>
              </a:rPr>
              <a:t>Ví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a:t>
            </a:r>
            <a:r>
              <a:rPr lang="en-US" sz="3200" b="1"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Một buổi sáng, em thức dậy ngắm nhìn những bông hoa vươn mình bừng tỉnh đón ánh nắng mặt trời. Nắng xuyên qua kẽ lá, làm thủng những chồi lộc xanh biếc. Đâu đó, những chú chim vành khuyên cất tiếng hót cao vời vợi, líu lo hát vang lanh lảnh. Cứ vậy, dàn đồng ca nắng và chim đua nhau, chen chúc gọi mời ngày mới đến.</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49EE2328-B88F-0544-F72D-BBDB65A72B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1898" y="533149"/>
            <a:ext cx="7193903" cy="5791702"/>
          </a:xfrm>
          <a:prstGeom prst="rect">
            <a:avLst/>
          </a:prstGeom>
        </p:spPr>
      </p:pic>
    </p:spTree>
    <p:extLst>
      <p:ext uri="{BB962C8B-B14F-4D97-AF65-F5344CB8AC3E}">
        <p14:creationId xmlns:p14="http://schemas.microsoft.com/office/powerpoint/2010/main" val="369547818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838F94A-D5C5-1B93-6F7B-CAD3B7F566D4}"/>
              </a:ext>
            </a:extLst>
          </p:cNvPr>
          <p:cNvSpPr/>
          <p:nvPr/>
        </p:nvSpPr>
        <p:spPr>
          <a:xfrm>
            <a:off x="1619250" y="1809750"/>
            <a:ext cx="8334375" cy="29432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002060"/>
                </a:solidFill>
                <a:latin typeface="Cambria" panose="02040503050406030204" pitchFamily="18" charset="0"/>
                <a:ea typeface="Cambria" panose="02040503050406030204" pitchFamily="18" charset="0"/>
              </a:rPr>
              <a:t>Trong câu văn dưới đây, từ nào đồng nghĩa với nhau?</a:t>
            </a:r>
          </a:p>
          <a:p>
            <a:pPr lvl="0" algn="just"/>
            <a:r>
              <a:rPr lang="en-US" sz="3600" dirty="0">
                <a:solidFill>
                  <a:srgbClr val="00206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Cánh đồng làng em rộng bát ngát, trải dài bao la vô tận, gợi một cảm giác xanh ngợp tới chân trời.</a:t>
            </a:r>
          </a:p>
        </p:txBody>
      </p:sp>
      <p:cxnSp>
        <p:nvCxnSpPr>
          <p:cNvPr id="9" name="Straight Connector 8">
            <a:extLst>
              <a:ext uri="{FF2B5EF4-FFF2-40B4-BE49-F238E27FC236}">
                <a16:creationId xmlns:a16="http://schemas.microsoft.com/office/drawing/2014/main" id="{F9D87210-E641-5C37-8ECC-937F2D95B976}"/>
              </a:ext>
            </a:extLst>
          </p:cNvPr>
          <p:cNvCxnSpPr/>
          <p:nvPr/>
        </p:nvCxnSpPr>
        <p:spPr>
          <a:xfrm>
            <a:off x="7229475" y="3514725"/>
            <a:ext cx="15621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F6B951B-BC5E-4ADA-9ECF-8C68BC57BF9D}"/>
              </a:ext>
            </a:extLst>
          </p:cNvPr>
          <p:cNvCxnSpPr>
            <a:cxnSpLocks/>
          </p:cNvCxnSpPr>
          <p:nvPr/>
        </p:nvCxnSpPr>
        <p:spPr>
          <a:xfrm>
            <a:off x="2581275" y="4086225"/>
            <a:ext cx="1152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39831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8599544" y="4077202"/>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4"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5661" t="61007" r="221" b="7766"/>
          <a:stretch>
            <a:fillRect/>
          </a:stretch>
        </p:blipFill>
        <p:spPr>
          <a:xfrm>
            <a:off x="9512967" y="2866590"/>
            <a:ext cx="2679032" cy="3678354"/>
          </a:xfrm>
          <a:prstGeom prst="rect">
            <a:avLst/>
          </a:prstGeom>
        </p:spPr>
      </p:pic>
      <p:pic>
        <p:nvPicPr>
          <p:cNvPr id="6"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pic>
        <p:nvPicPr>
          <p:cNvPr id="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8345" y="323239"/>
            <a:ext cx="1940673" cy="1940673"/>
          </a:xfrm>
          <a:prstGeom prst="rect">
            <a:avLst/>
          </a:prstGeom>
        </p:spPr>
      </p:pic>
      <p:pic>
        <p:nvPicPr>
          <p:cNvPr id="10" name="Picture 9"/>
          <p:cNvPicPr>
            <a:picLocks noChangeAspect="1"/>
          </p:cNvPicPr>
          <p:nvPr/>
        </p:nvPicPr>
        <p:blipFill>
          <a:blip r:embed="rId9"/>
          <a:stretch>
            <a:fillRect/>
          </a:stretch>
        </p:blipFill>
        <p:spPr>
          <a:xfrm>
            <a:off x="2540137" y="1655671"/>
            <a:ext cx="7365649" cy="312621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10022463" y="4787735"/>
            <a:ext cx="2380088" cy="2515867"/>
          </a:xfrm>
          <a:prstGeom prst="rect">
            <a:avLst/>
          </a:prstGeom>
        </p:spPr>
      </p:pic>
      <p:pic>
        <p:nvPicPr>
          <p:cNvPr id="4"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04" y="201799"/>
            <a:ext cx="1940673" cy="1940673"/>
          </a:xfrm>
          <a:prstGeom prst="rect">
            <a:avLst/>
          </a:prstGeom>
        </p:spPr>
      </p:pic>
      <p:pic>
        <p:nvPicPr>
          <p:cNvPr id="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6805" y="200985"/>
            <a:ext cx="1466109" cy="1466109"/>
          </a:xfrm>
          <a:prstGeom prst="rect">
            <a:avLst/>
          </a:prstGeom>
        </p:spPr>
      </p:pic>
      <p:pic>
        <p:nvPicPr>
          <p:cNvPr id="12" name="Picture 11">
            <a:extLst>
              <a:ext uri="{FF2B5EF4-FFF2-40B4-BE49-F238E27FC236}">
                <a16:creationId xmlns:a16="http://schemas.microsoft.com/office/drawing/2014/main" id="{8D2C70C4-BEF1-9978-570D-527092D93F1D}"/>
              </a:ext>
            </a:extLst>
          </p:cNvPr>
          <p:cNvPicPr>
            <a:picLocks noChangeAspect="1"/>
          </p:cNvPicPr>
          <p:nvPr/>
        </p:nvPicPr>
        <p:blipFill>
          <a:blip r:embed="rId5"/>
          <a:stretch>
            <a:fillRect/>
          </a:stretch>
        </p:blipFill>
        <p:spPr>
          <a:xfrm>
            <a:off x="3928684" y="846859"/>
            <a:ext cx="4334632" cy="2402032"/>
          </a:xfrm>
          <a:prstGeom prst="rect">
            <a:avLst/>
          </a:prstGeom>
        </p:spPr>
      </p:pic>
      <p:pic>
        <p:nvPicPr>
          <p:cNvPr id="13" name="Picture 12">
            <a:extLst>
              <a:ext uri="{FF2B5EF4-FFF2-40B4-BE49-F238E27FC236}">
                <a16:creationId xmlns:a16="http://schemas.microsoft.com/office/drawing/2014/main" id="{97F81AC0-F57D-D5A3-722D-76D3F6776CCA}"/>
              </a:ext>
            </a:extLst>
          </p:cNvPr>
          <p:cNvPicPr>
            <a:picLocks noChangeAspect="1"/>
          </p:cNvPicPr>
          <p:nvPr/>
        </p:nvPicPr>
        <p:blipFill>
          <a:blip r:embed="rId6"/>
          <a:stretch>
            <a:fillRect/>
          </a:stretch>
        </p:blipFill>
        <p:spPr>
          <a:xfrm>
            <a:off x="1261092" y="2305298"/>
            <a:ext cx="9193565" cy="3066554"/>
          </a:xfrm>
          <a:prstGeom prst="rect">
            <a:avLst/>
          </a:prstGeom>
        </p:spPr>
      </p:pic>
      <p:pic>
        <p:nvPicPr>
          <p:cNvPr id="14" name="图片 7">
            <a:extLst>
              <a:ext uri="{FF2B5EF4-FFF2-40B4-BE49-F238E27FC236}">
                <a16:creationId xmlns:a16="http://schemas.microsoft.com/office/drawing/2014/main" id="{15FBA92A-F361-896A-133E-500D7D5CDC4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5964"/>
          <a:stretch>
            <a:fillRect/>
          </a:stretch>
        </p:blipFill>
        <p:spPr>
          <a:xfrm>
            <a:off x="-553239" y="1257299"/>
            <a:ext cx="2811919" cy="65873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1D4EF8B-599A-5385-9FFA-87BCF72D968A}"/>
              </a:ext>
            </a:extLst>
          </p:cNvPr>
          <p:cNvGrpSpPr/>
          <p:nvPr/>
        </p:nvGrpSpPr>
        <p:grpSpPr>
          <a:xfrm>
            <a:off x="1819276" y="287445"/>
            <a:ext cx="8810624" cy="954107"/>
            <a:chOff x="823518" y="2837309"/>
            <a:chExt cx="4079933" cy="954107"/>
          </a:xfrm>
        </p:grpSpPr>
        <p:sp>
          <p:nvSpPr>
            <p:cNvPr id="15" name="Rectangle: Rounded Corners 3">
              <a:extLst>
                <a:ext uri="{FF2B5EF4-FFF2-40B4-BE49-F238E27FC236}">
                  <a16:creationId xmlns:a16="http://schemas.microsoft.com/office/drawing/2014/main" id="{40A169BF-C94F-3975-AE3F-DCA7BA5A0666}"/>
                </a:ext>
              </a:extLst>
            </p:cNvPr>
            <p:cNvSpPr/>
            <p:nvPr/>
          </p:nvSpPr>
          <p:spPr>
            <a:xfrm>
              <a:off x="823518" y="2910696"/>
              <a:ext cx="4079933" cy="829983"/>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6CD7A19-73A9-BFE7-636B-59F9CC9E3E5C}"/>
                </a:ext>
              </a:extLst>
            </p:cNvPr>
            <p:cNvSpPr txBox="1"/>
            <p:nvPr/>
          </p:nvSpPr>
          <p:spPr>
            <a:xfrm>
              <a:off x="1027334" y="2837309"/>
              <a:ext cx="3617857"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Tìm</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và</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nối</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các</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từ</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có</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ý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nghĩa</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tương</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đồng</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ở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cột</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với</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các</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từ</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ở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cột</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B</a:t>
              </a:r>
            </a:p>
          </p:txBody>
        </p:sp>
      </p:grpSp>
      <p:pic>
        <p:nvPicPr>
          <p:cNvPr id="31" name="Picture 30">
            <a:extLst>
              <a:ext uri="{FF2B5EF4-FFF2-40B4-BE49-F238E27FC236}">
                <a16:creationId xmlns:a16="http://schemas.microsoft.com/office/drawing/2014/main" id="{370F4C85-79C5-5EE0-8F86-BA1A2001A6E5}"/>
              </a:ext>
            </a:extLst>
          </p:cNvPr>
          <p:cNvPicPr>
            <a:picLocks noChangeAspect="1"/>
          </p:cNvPicPr>
          <p:nvPr/>
        </p:nvPicPr>
        <p:blipFill>
          <a:blip r:embed="rId2"/>
          <a:stretch>
            <a:fillRect/>
          </a:stretch>
        </p:blipFill>
        <p:spPr>
          <a:xfrm>
            <a:off x="1266824" y="1724024"/>
            <a:ext cx="3382241" cy="4200525"/>
          </a:xfrm>
          <a:prstGeom prst="rect">
            <a:avLst/>
          </a:prstGeom>
        </p:spPr>
      </p:pic>
      <p:pic>
        <p:nvPicPr>
          <p:cNvPr id="33" name="Picture 32">
            <a:extLst>
              <a:ext uri="{FF2B5EF4-FFF2-40B4-BE49-F238E27FC236}">
                <a16:creationId xmlns:a16="http://schemas.microsoft.com/office/drawing/2014/main" id="{3B0BA195-D35D-4573-1C6E-84CB06F94B2F}"/>
              </a:ext>
            </a:extLst>
          </p:cNvPr>
          <p:cNvPicPr>
            <a:picLocks noChangeAspect="1"/>
          </p:cNvPicPr>
          <p:nvPr/>
        </p:nvPicPr>
        <p:blipFill>
          <a:blip r:embed="rId3"/>
          <a:stretch>
            <a:fillRect/>
          </a:stretch>
        </p:blipFill>
        <p:spPr>
          <a:xfrm>
            <a:off x="8020050" y="1814512"/>
            <a:ext cx="2819400" cy="4044653"/>
          </a:xfrm>
          <a:prstGeom prst="rect">
            <a:avLst/>
          </a:prstGeom>
        </p:spPr>
      </p:pic>
      <p:cxnSp>
        <p:nvCxnSpPr>
          <p:cNvPr id="35" name="Straight Connector 34">
            <a:extLst>
              <a:ext uri="{FF2B5EF4-FFF2-40B4-BE49-F238E27FC236}">
                <a16:creationId xmlns:a16="http://schemas.microsoft.com/office/drawing/2014/main" id="{486B2830-DB0C-49D9-FC53-E39C2E121BC3}"/>
              </a:ext>
            </a:extLst>
          </p:cNvPr>
          <p:cNvCxnSpPr>
            <a:cxnSpLocks/>
          </p:cNvCxnSpPr>
          <p:nvPr/>
        </p:nvCxnSpPr>
        <p:spPr>
          <a:xfrm>
            <a:off x="4495800" y="2981325"/>
            <a:ext cx="3714750" cy="9715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1304132-D9E8-50B7-17C3-66AAB7A3F3AB}"/>
              </a:ext>
            </a:extLst>
          </p:cNvPr>
          <p:cNvCxnSpPr>
            <a:cxnSpLocks/>
          </p:cNvCxnSpPr>
          <p:nvPr/>
        </p:nvCxnSpPr>
        <p:spPr>
          <a:xfrm>
            <a:off x="4533900" y="3695700"/>
            <a:ext cx="3733800" cy="1714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F3B2F3D-367B-0AAD-930D-BDA14F5651BC}"/>
              </a:ext>
            </a:extLst>
          </p:cNvPr>
          <p:cNvCxnSpPr>
            <a:cxnSpLocks/>
          </p:cNvCxnSpPr>
          <p:nvPr/>
        </p:nvCxnSpPr>
        <p:spPr>
          <a:xfrm flipV="1">
            <a:off x="4533900" y="3152775"/>
            <a:ext cx="3676650" cy="14287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B7F59B5-BD86-AF7C-0059-12B356269696}"/>
              </a:ext>
            </a:extLst>
          </p:cNvPr>
          <p:cNvCxnSpPr>
            <a:cxnSpLocks/>
          </p:cNvCxnSpPr>
          <p:nvPr/>
        </p:nvCxnSpPr>
        <p:spPr>
          <a:xfrm flipV="1">
            <a:off x="4514850" y="4648200"/>
            <a:ext cx="3724275" cy="771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5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left)">
                                      <p:cBhvr>
                                        <p:cTn id="28" dur="500"/>
                                        <p:tgtEl>
                                          <p:spTgt spid="5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942975"/>
            <a:ext cx="7837866" cy="1538131"/>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4639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Theo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em</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từ</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có</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nghĩa</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tương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đồng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giống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nhau</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như</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vậy</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được</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gọi</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là</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từ</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gì</a:t>
              </a:r>
              <a:r>
                <a:rPr lang="en-US" sz="3200" b="1" dirty="0">
                  <a:solidFill>
                    <a:prstClr val="black">
                      <a:lumMod val="95000"/>
                      <a:lumOff val="5000"/>
                    </a:prstClr>
                  </a:solidFill>
                  <a:latin typeface="Cambria" panose="02040503050406030204" pitchFamily="18" charset="0"/>
                </a:rPr>
                <a:t>?</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endParaRP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27" name="图片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16" name="Picture 15">
            <a:extLst>
              <a:ext uri="{FF2B5EF4-FFF2-40B4-BE49-F238E27FC236}">
                <a16:creationId xmlns:a16="http://schemas.microsoft.com/office/drawing/2014/main" id="{D759E399-C1A1-2AD0-F49D-C18827B743B1}"/>
              </a:ext>
            </a:extLst>
          </p:cNvPr>
          <p:cNvPicPr>
            <a:picLocks noChangeAspect="1"/>
          </p:cNvPicPr>
          <p:nvPr/>
        </p:nvPicPr>
        <p:blipFill>
          <a:blip r:embed="rId10"/>
          <a:stretch>
            <a:fillRect/>
          </a:stretch>
        </p:blipFill>
        <p:spPr>
          <a:xfrm>
            <a:off x="1370228" y="1079681"/>
            <a:ext cx="5279594" cy="1688738"/>
          </a:xfrm>
          <a:prstGeom prst="rect">
            <a:avLst/>
          </a:prstGeom>
        </p:spPr>
      </p:pic>
      <p:pic>
        <p:nvPicPr>
          <p:cNvPr id="20" name="Picture 19">
            <a:extLst>
              <a:ext uri="{FF2B5EF4-FFF2-40B4-BE49-F238E27FC236}">
                <a16:creationId xmlns:a16="http://schemas.microsoft.com/office/drawing/2014/main" id="{7DF76940-DA2F-1A28-DB13-3C685DF4A39B}"/>
              </a:ext>
            </a:extLst>
          </p:cNvPr>
          <p:cNvPicPr>
            <a:picLocks noChangeAspect="1"/>
          </p:cNvPicPr>
          <p:nvPr/>
        </p:nvPicPr>
        <p:blipFill>
          <a:blip r:embed="rId11"/>
          <a:stretch>
            <a:fillRect/>
          </a:stretch>
        </p:blipFill>
        <p:spPr>
          <a:xfrm>
            <a:off x="3451141" y="2359085"/>
            <a:ext cx="7785267" cy="153022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8304" y="-32084"/>
            <a:ext cx="1940673" cy="1940673"/>
          </a:xfrm>
          <a:prstGeom prst="rect">
            <a:avLst/>
          </a:prstGeom>
        </p:spPr>
      </p:pic>
      <p:pic>
        <p:nvPicPr>
          <p:cNvPr id="27"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7654" y="4561705"/>
            <a:ext cx="1466109" cy="1466109"/>
          </a:xfrm>
          <a:prstGeom prst="rect">
            <a:avLst/>
          </a:prstGeom>
        </p:spPr>
      </p:pic>
      <p:pic>
        <p:nvPicPr>
          <p:cNvPr id="4" name="Picture 3">
            <a:extLst>
              <a:ext uri="{FF2B5EF4-FFF2-40B4-BE49-F238E27FC236}">
                <a16:creationId xmlns:a16="http://schemas.microsoft.com/office/drawing/2014/main" id="{913DC3CC-21B3-8563-201B-F8A0C6EE85CD}"/>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2748490" y="196033"/>
            <a:ext cx="7107144" cy="1268305"/>
          </a:xfrm>
          <a:prstGeom prst="rect">
            <a:avLst/>
          </a:prstGeom>
        </p:spPr>
      </p:pic>
      <p:sp>
        <p:nvSpPr>
          <p:cNvPr id="7" name="TextBox 6">
            <a:extLst>
              <a:ext uri="{FF2B5EF4-FFF2-40B4-BE49-F238E27FC236}">
                <a16:creationId xmlns:a16="http://schemas.microsoft.com/office/drawing/2014/main" id="{F29E3C7A-EF84-5C9D-3F37-C67C5C247833}"/>
              </a:ext>
            </a:extLst>
          </p:cNvPr>
          <p:cNvSpPr txBox="1"/>
          <p:nvPr/>
        </p:nvSpPr>
        <p:spPr>
          <a:xfrm>
            <a:off x="658131" y="1705617"/>
            <a:ext cx="10851674" cy="3724096"/>
          </a:xfrm>
          <a:prstGeom prst="rect">
            <a:avLst/>
          </a:prstGeom>
          <a:solidFill>
            <a:schemeClr val="bg1"/>
          </a:solidFill>
        </p:spPr>
        <p:txBody>
          <a:bodyPr wrap="square" rtlCol="0">
            <a:spAutoFit/>
          </a:bodyPr>
          <a:lstStyle/>
          <a:p>
            <a:pPr>
              <a:spcBef>
                <a:spcPts val="600"/>
              </a:spcBef>
              <a:spcAft>
                <a:spcPts val="600"/>
              </a:spcAft>
            </a:pPr>
            <a:r>
              <a:rPr lang="vi-VN" sz="3600" dirty="0">
                <a:solidFill>
                  <a:schemeClr val="tx1">
                    <a:lumMod val="95000"/>
                    <a:lumOff val="5000"/>
                  </a:schemeClr>
                </a:solidFill>
                <a:latin typeface="UTM American Sans" panose="02040603050506020204" pitchFamily="18"/>
              </a:rPr>
              <a:t>- Củng cố lại kiến thức về  từ đồng nghĩa; biết sử dụng các từ đồng nghĩa trong những tình huống cụ thể.</a:t>
            </a:r>
          </a:p>
          <a:p>
            <a:pPr>
              <a:spcBef>
                <a:spcPts val="600"/>
              </a:spcBef>
              <a:spcAft>
                <a:spcPts val="600"/>
              </a:spcAft>
            </a:pPr>
            <a:r>
              <a:rPr lang="vi-VN" sz="3600" dirty="0">
                <a:solidFill>
                  <a:schemeClr val="tx1">
                    <a:lumMod val="95000"/>
                    <a:lumOff val="5000"/>
                  </a:schemeClr>
                </a:solidFill>
                <a:latin typeface="UTM American Sans" panose="02040603050506020204" pitchFamily="18"/>
              </a:rPr>
              <a:t>- Biết cách viết mở bài và kết bài cho bài văn tả phong cảnh.</a:t>
            </a:r>
          </a:p>
          <a:p>
            <a:pPr>
              <a:spcBef>
                <a:spcPts val="600"/>
              </a:spcBef>
              <a:spcAft>
                <a:spcPts val="600"/>
              </a:spcAft>
            </a:pPr>
            <a:r>
              <a:rPr lang="vi-VN" sz="3600" dirty="0">
                <a:solidFill>
                  <a:schemeClr val="tx1">
                    <a:lumMod val="95000"/>
                    <a:lumOff val="5000"/>
                  </a:schemeClr>
                </a:solidFill>
                <a:latin typeface="UTM American Sans" panose="02040603050506020204" pitchFamily="18"/>
              </a:rPr>
              <a:t>- Vận dụng được: viết mở bài và kết bài cho bài văn tả phong cảnh.</a:t>
            </a:r>
            <a:endParaRPr lang="en-VN" sz="3600" dirty="0">
              <a:solidFill>
                <a:schemeClr val="tx1">
                  <a:lumMod val="95000"/>
                  <a:lumOff val="5000"/>
                </a:schemeClr>
              </a:solidFill>
              <a:latin typeface="UTM American Sans" panose="02040603050506020204" pitchFamily="18"/>
            </a:endParaRPr>
          </a:p>
        </p:txBody>
      </p:sp>
    </p:spTree>
    <p:extLst>
      <p:ext uri="{BB962C8B-B14F-4D97-AF65-F5344CB8AC3E}">
        <p14:creationId xmlns:p14="http://schemas.microsoft.com/office/powerpoint/2010/main" val="204454933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AC19C77F-4C83-B0CC-9154-F661CE1041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2967" y="1121004"/>
            <a:ext cx="8315665" cy="6425741"/>
          </a:xfrm>
          <a:prstGeom prst="rect">
            <a:avLst/>
          </a:prstGeom>
        </p:spPr>
      </p:pic>
    </p:spTree>
    <p:extLst>
      <p:ext uri="{BB962C8B-B14F-4D97-AF65-F5344CB8AC3E}">
        <p14:creationId xmlns:p14="http://schemas.microsoft.com/office/powerpoint/2010/main" val="18600090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954107"/>
          </a:xfrm>
          <a:prstGeom prst="rect">
            <a:avLst/>
          </a:prstGeom>
          <a:noFill/>
        </p:spPr>
        <p:txBody>
          <a:bodyPr wrap="square" rtlCol="0">
            <a:spAutoFit/>
          </a:bodyPr>
          <a:lstStyle/>
          <a:p>
            <a:pPr algn="just"/>
            <a:r>
              <a:rPr lang="en-US" sz="2800" b="1" dirty="0">
                <a:solidFill>
                  <a:srgbClr val="002060"/>
                </a:solidFill>
                <a:latin typeface="Cambria" panose="02040503050406030204" pitchFamily="18" charset="0"/>
                <a:ea typeface="Cambria" panose="02040503050406030204" pitchFamily="18" charset="0"/>
              </a:rPr>
              <a:t>1. </a:t>
            </a:r>
            <a:r>
              <a:rPr lang="vi-VN" sz="2800" b="1" dirty="0">
                <a:solidFill>
                  <a:srgbClr val="002060"/>
                </a:solidFill>
                <a:latin typeface="Cambria" panose="02040503050406030204" pitchFamily="18" charset="0"/>
                <a:ea typeface="Cambria" panose="02040503050406030204" pitchFamily="18" charset="0"/>
              </a:rPr>
              <a:t>Chọn từ thích hợp thay cho bông hoa trong mỗi thành ngữ dưới đây: </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0792CD5C-216F-D087-C6ED-08B3EB01B063}"/>
              </a:ext>
            </a:extLst>
          </p:cNvPr>
          <p:cNvSpPr txBox="1"/>
          <p:nvPr/>
        </p:nvSpPr>
        <p:spPr>
          <a:xfrm>
            <a:off x="874413" y="1229265"/>
            <a:ext cx="10260311" cy="523220"/>
          </a:xfrm>
          <a:prstGeom prst="rect">
            <a:avLst/>
          </a:prstGeom>
          <a:noFill/>
        </p:spPr>
        <p:txBody>
          <a:bodyPr wrap="square" rtlCol="0">
            <a:spAutoFit/>
          </a:bodyPr>
          <a:lstStyle/>
          <a:p>
            <a:pPr algn="just"/>
            <a:r>
              <a:rPr lang="en-US" sz="2800" b="1" i="1" dirty="0">
                <a:solidFill>
                  <a:srgbClr val="FF0000"/>
                </a:solidFill>
                <a:latin typeface="Cambria" panose="02040503050406030204" pitchFamily="18" charset="0"/>
                <a:ea typeface="Cambria" panose="02040503050406030204" pitchFamily="18" charset="0"/>
              </a:rPr>
              <a:t>G: </a:t>
            </a:r>
            <a:r>
              <a:rPr lang="en-US" sz="2800" b="1" i="1" dirty="0" err="1">
                <a:solidFill>
                  <a:srgbClr val="002060"/>
                </a:solidFill>
                <a:latin typeface="Cambria" panose="02040503050406030204" pitchFamily="18" charset="0"/>
                <a:ea typeface="Cambria" panose="02040503050406030204" pitchFamily="18" charset="0"/>
              </a:rPr>
              <a:t>Từ</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cần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tìm</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đồng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nghĩa</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với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từ</a:t>
            </a:r>
            <a:r>
              <a:rPr lang="en-US" sz="2800" b="1" i="1" dirty="0">
                <a:solidFill>
                  <a:srgbClr val="002060"/>
                </a:solidFill>
                <a:latin typeface="Cambria" panose="02040503050406030204" pitchFamily="18" charset="0"/>
                <a:ea typeface="Cambria" panose="02040503050406030204" pitchFamily="18" charset="0"/>
              </a:rPr>
              <a:t> in </a:t>
            </a:r>
            <a:r>
              <a:rPr lang="en-US" sz="2800" b="1" i="1" dirty="0" err="1">
                <a:solidFill>
                  <a:srgbClr val="002060"/>
                </a:solidFill>
                <a:latin typeface="Cambria" panose="02040503050406030204" pitchFamily="18" charset="0"/>
                <a:ea typeface="Cambria" panose="02040503050406030204" pitchFamily="18" charset="0"/>
              </a:rPr>
              <a:t>đậm</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trong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mỗi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thành</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ngữ</a:t>
            </a:r>
            <a:r>
              <a:rPr lang="en-US" sz="2800" b="1" i="1" dirty="0">
                <a:solidFill>
                  <a:srgbClr val="002060"/>
                </a:solidFill>
                <a:latin typeface="Cambria" panose="02040503050406030204" pitchFamily="18" charset="0"/>
                <a:ea typeface="Cambria" panose="02040503050406030204" pitchFamily="18" charset="0"/>
              </a:rPr>
              <a:t> </a:t>
            </a:r>
          </a:p>
        </p:txBody>
      </p:sp>
      <p:pic>
        <p:nvPicPr>
          <p:cNvPr id="6" name="Picture 5">
            <a:extLst>
              <a:ext uri="{FF2B5EF4-FFF2-40B4-BE49-F238E27FC236}">
                <a16:creationId xmlns:a16="http://schemas.microsoft.com/office/drawing/2014/main" id="{032E418B-0DD7-54A5-FA1B-95FC208EB428}"/>
              </a:ext>
            </a:extLst>
          </p:cNvPr>
          <p:cNvPicPr>
            <a:picLocks noChangeAspect="1"/>
          </p:cNvPicPr>
          <p:nvPr/>
        </p:nvPicPr>
        <p:blipFill>
          <a:blip r:embed="rId4"/>
          <a:stretch>
            <a:fillRect/>
          </a:stretch>
        </p:blipFill>
        <p:spPr>
          <a:xfrm>
            <a:off x="2066925" y="1838324"/>
            <a:ext cx="7183622" cy="1095375"/>
          </a:xfrm>
          <a:prstGeom prst="rect">
            <a:avLst/>
          </a:prstGeom>
        </p:spPr>
      </p:pic>
      <p:sp>
        <p:nvSpPr>
          <p:cNvPr id="8" name="TextBox 7">
            <a:extLst>
              <a:ext uri="{FF2B5EF4-FFF2-40B4-BE49-F238E27FC236}">
                <a16:creationId xmlns:a16="http://schemas.microsoft.com/office/drawing/2014/main" id="{3A302A52-4F5C-351E-F86C-0B83F60C204F}"/>
              </a:ext>
            </a:extLst>
          </p:cNvPr>
          <p:cNvSpPr txBox="1"/>
          <p:nvPr/>
        </p:nvSpPr>
        <p:spPr>
          <a:xfrm>
            <a:off x="514350" y="3238500"/>
            <a:ext cx="10239375" cy="2462213"/>
          </a:xfrm>
          <a:prstGeom prst="rect">
            <a:avLst/>
          </a:prstGeom>
          <a:noFill/>
        </p:spPr>
        <p:txBody>
          <a:bodyPr wrap="square" rtlCol="0">
            <a:spAutoFit/>
          </a:bodyPr>
          <a:lstStyle/>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Ngày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lành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tháng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tốt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 Năm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lần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bảy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lượt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 Sóng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yên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biển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lặng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Cầu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được</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ước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thấy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 Đao </a:t>
            </a:r>
            <a:r>
              <a:rPr lang="en-US"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búa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lớn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 Đi đến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nơi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về đến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chốn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grpSp>
        <p:nvGrpSpPr>
          <p:cNvPr id="9" name="Group 8">
            <a:extLst>
              <a:ext uri="{FF2B5EF4-FFF2-40B4-BE49-F238E27FC236}">
                <a16:creationId xmlns:a16="http://schemas.microsoft.com/office/drawing/2014/main" id="{070950DD-A49E-EDA9-2989-8D10E4589D7E}"/>
              </a:ext>
            </a:extLst>
          </p:cNvPr>
          <p:cNvGrpSpPr/>
          <p:nvPr/>
        </p:nvGrpSpPr>
        <p:grpSpPr>
          <a:xfrm>
            <a:off x="1803999" y="3323162"/>
            <a:ext cx="622182" cy="561482"/>
            <a:chOff x="-558201" y="4281177"/>
            <a:chExt cx="622182" cy="561482"/>
          </a:xfrm>
        </p:grpSpPr>
        <p:sp>
          <p:nvSpPr>
            <p:cNvPr id="10" name="Rectangle: Rounded Corners 9">
              <a:extLst>
                <a:ext uri="{FF2B5EF4-FFF2-40B4-BE49-F238E27FC236}">
                  <a16:creationId xmlns:a16="http://schemas.microsoft.com/office/drawing/2014/main" id="{41AF3903-70B2-B409-F870-AFDDE6DC74C2}"/>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F07AA15-53DA-99C9-F5C5-314E4114C72F}"/>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12" name="Group 11">
            <a:extLst>
              <a:ext uri="{FF2B5EF4-FFF2-40B4-BE49-F238E27FC236}">
                <a16:creationId xmlns:a16="http://schemas.microsoft.com/office/drawing/2014/main" id="{6BE968C1-F572-DC71-3B7E-D5B2D7AB132D}"/>
              </a:ext>
            </a:extLst>
          </p:cNvPr>
          <p:cNvGrpSpPr/>
          <p:nvPr/>
        </p:nvGrpSpPr>
        <p:grpSpPr>
          <a:xfrm>
            <a:off x="3385149" y="3361262"/>
            <a:ext cx="622182" cy="561482"/>
            <a:chOff x="-558201" y="4281177"/>
            <a:chExt cx="622182" cy="561482"/>
          </a:xfrm>
        </p:grpSpPr>
        <p:sp>
          <p:nvSpPr>
            <p:cNvPr id="13" name="Rectangle: Rounded Corners 12">
              <a:extLst>
                <a:ext uri="{FF2B5EF4-FFF2-40B4-BE49-F238E27FC236}">
                  <a16:creationId xmlns:a16="http://schemas.microsoft.com/office/drawing/2014/main" id="{C5690E80-EB8A-C253-79A7-293D2518D54F}"/>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A7A5614-4C9F-919A-155A-FAAA2976501D}"/>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15" name="Group 14">
            <a:extLst>
              <a:ext uri="{FF2B5EF4-FFF2-40B4-BE49-F238E27FC236}">
                <a16:creationId xmlns:a16="http://schemas.microsoft.com/office/drawing/2014/main" id="{2336705C-9AC2-DC3A-6CB5-7E4868C65133}"/>
              </a:ext>
            </a:extLst>
          </p:cNvPr>
          <p:cNvGrpSpPr/>
          <p:nvPr/>
        </p:nvGrpSpPr>
        <p:grpSpPr>
          <a:xfrm>
            <a:off x="1632549" y="4056587"/>
            <a:ext cx="622182" cy="561482"/>
            <a:chOff x="-558201" y="4281177"/>
            <a:chExt cx="622182" cy="561482"/>
          </a:xfrm>
        </p:grpSpPr>
        <p:sp>
          <p:nvSpPr>
            <p:cNvPr id="16" name="Rectangle: Rounded Corners 15">
              <a:extLst>
                <a:ext uri="{FF2B5EF4-FFF2-40B4-BE49-F238E27FC236}">
                  <a16:creationId xmlns:a16="http://schemas.microsoft.com/office/drawing/2014/main" id="{124FAB3A-2064-DC39-7996-6357C6357421}"/>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3B132B5-D7E9-D04E-2F1F-80723B28BE18}"/>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18" name="Group 17">
            <a:extLst>
              <a:ext uri="{FF2B5EF4-FFF2-40B4-BE49-F238E27FC236}">
                <a16:creationId xmlns:a16="http://schemas.microsoft.com/office/drawing/2014/main" id="{59C49B7F-1EA6-D739-5578-D982E87BB9FA}"/>
              </a:ext>
            </a:extLst>
          </p:cNvPr>
          <p:cNvGrpSpPr/>
          <p:nvPr/>
        </p:nvGrpSpPr>
        <p:grpSpPr>
          <a:xfrm>
            <a:off x="2956524" y="4047062"/>
            <a:ext cx="777276" cy="561482"/>
            <a:chOff x="-558201" y="4281177"/>
            <a:chExt cx="622182" cy="561482"/>
          </a:xfrm>
        </p:grpSpPr>
        <p:sp>
          <p:nvSpPr>
            <p:cNvPr id="19" name="Rectangle: Rounded Corners 18">
              <a:extLst>
                <a:ext uri="{FF2B5EF4-FFF2-40B4-BE49-F238E27FC236}">
                  <a16:creationId xmlns:a16="http://schemas.microsoft.com/office/drawing/2014/main" id="{7AAFABFF-1280-F59E-9B02-E319B60429D4}"/>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5568E8A1-551E-DF55-182C-0A987C927945}"/>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21" name="Group 20">
            <a:extLst>
              <a:ext uri="{FF2B5EF4-FFF2-40B4-BE49-F238E27FC236}">
                <a16:creationId xmlns:a16="http://schemas.microsoft.com/office/drawing/2014/main" id="{397ADB90-515B-7F50-CEE6-2F87B7FC32FB}"/>
              </a:ext>
            </a:extLst>
          </p:cNvPr>
          <p:cNvGrpSpPr/>
          <p:nvPr/>
        </p:nvGrpSpPr>
        <p:grpSpPr>
          <a:xfrm>
            <a:off x="1527774" y="4694762"/>
            <a:ext cx="622182" cy="561482"/>
            <a:chOff x="-558201" y="4281177"/>
            <a:chExt cx="622182" cy="561482"/>
          </a:xfrm>
        </p:grpSpPr>
        <p:sp>
          <p:nvSpPr>
            <p:cNvPr id="22" name="Rectangle: Rounded Corners 21">
              <a:extLst>
                <a:ext uri="{FF2B5EF4-FFF2-40B4-BE49-F238E27FC236}">
                  <a16:creationId xmlns:a16="http://schemas.microsoft.com/office/drawing/2014/main" id="{C737EF21-65BE-F120-4C9D-93F921ABF3A2}"/>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BD4B6D43-9E68-7F0C-BF14-1165DA08B116}"/>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36" name="Group 35">
            <a:extLst>
              <a:ext uri="{FF2B5EF4-FFF2-40B4-BE49-F238E27FC236}">
                <a16:creationId xmlns:a16="http://schemas.microsoft.com/office/drawing/2014/main" id="{42C1E586-6C6B-EB92-15E6-83C4F60FDE4A}"/>
              </a:ext>
            </a:extLst>
          </p:cNvPr>
          <p:cNvGrpSpPr/>
          <p:nvPr/>
        </p:nvGrpSpPr>
        <p:grpSpPr>
          <a:xfrm>
            <a:off x="2790824" y="4647137"/>
            <a:ext cx="616431" cy="561482"/>
            <a:chOff x="-558201" y="4281177"/>
            <a:chExt cx="622182" cy="561482"/>
          </a:xfrm>
        </p:grpSpPr>
        <p:sp>
          <p:nvSpPr>
            <p:cNvPr id="37" name="Rectangle: Rounded Corners 36">
              <a:extLst>
                <a:ext uri="{FF2B5EF4-FFF2-40B4-BE49-F238E27FC236}">
                  <a16:creationId xmlns:a16="http://schemas.microsoft.com/office/drawing/2014/main" id="{C0D00FCE-F514-C995-B9EC-D4B804FCE633}"/>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3569A370-FCB1-CBC2-5651-944831030ADD}"/>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39" name="Group 38">
            <a:extLst>
              <a:ext uri="{FF2B5EF4-FFF2-40B4-BE49-F238E27FC236}">
                <a16:creationId xmlns:a16="http://schemas.microsoft.com/office/drawing/2014/main" id="{8D23BBF6-39F1-607F-D2F1-78C8C7D8185C}"/>
              </a:ext>
            </a:extLst>
          </p:cNvPr>
          <p:cNvGrpSpPr/>
          <p:nvPr/>
        </p:nvGrpSpPr>
        <p:grpSpPr>
          <a:xfrm>
            <a:off x="8181974" y="3342212"/>
            <a:ext cx="616431" cy="561482"/>
            <a:chOff x="-558201" y="4281177"/>
            <a:chExt cx="622182" cy="561482"/>
          </a:xfrm>
        </p:grpSpPr>
        <p:sp>
          <p:nvSpPr>
            <p:cNvPr id="40" name="Rectangle: Rounded Corners 39">
              <a:extLst>
                <a:ext uri="{FF2B5EF4-FFF2-40B4-BE49-F238E27FC236}">
                  <a16:creationId xmlns:a16="http://schemas.microsoft.com/office/drawing/2014/main" id="{83B259CF-C5A2-2EE4-3E05-298FB67131CF}"/>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E8918400-5B6B-0A7F-73E3-22BDD2898A43}"/>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42" name="Group 41">
            <a:extLst>
              <a:ext uri="{FF2B5EF4-FFF2-40B4-BE49-F238E27FC236}">
                <a16:creationId xmlns:a16="http://schemas.microsoft.com/office/drawing/2014/main" id="{4A126AFE-0F6B-813C-FF62-CEF874F8D28D}"/>
              </a:ext>
            </a:extLst>
          </p:cNvPr>
          <p:cNvGrpSpPr/>
          <p:nvPr/>
        </p:nvGrpSpPr>
        <p:grpSpPr>
          <a:xfrm>
            <a:off x="9315449" y="3313637"/>
            <a:ext cx="790576" cy="561482"/>
            <a:chOff x="-558201" y="4281177"/>
            <a:chExt cx="622182" cy="561482"/>
          </a:xfrm>
        </p:grpSpPr>
        <p:sp>
          <p:nvSpPr>
            <p:cNvPr id="45" name="Rectangle: Rounded Corners 44">
              <a:extLst>
                <a:ext uri="{FF2B5EF4-FFF2-40B4-BE49-F238E27FC236}">
                  <a16:creationId xmlns:a16="http://schemas.microsoft.com/office/drawing/2014/main" id="{1FA9A9A8-D2F9-6EF6-464C-6D86D7EF5BF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1C4371FC-63C9-86F8-ADF5-5198A9F9FB63}"/>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47" name="Group 46">
            <a:extLst>
              <a:ext uri="{FF2B5EF4-FFF2-40B4-BE49-F238E27FC236}">
                <a16:creationId xmlns:a16="http://schemas.microsoft.com/office/drawing/2014/main" id="{AB4A44A0-5A4E-792B-957A-9CFAA2B2AD17}"/>
              </a:ext>
            </a:extLst>
          </p:cNvPr>
          <p:cNvGrpSpPr/>
          <p:nvPr/>
        </p:nvGrpSpPr>
        <p:grpSpPr>
          <a:xfrm>
            <a:off x="7258049" y="4018487"/>
            <a:ext cx="616431" cy="561482"/>
            <a:chOff x="-558201" y="4281177"/>
            <a:chExt cx="622182" cy="561482"/>
          </a:xfrm>
        </p:grpSpPr>
        <p:sp>
          <p:nvSpPr>
            <p:cNvPr id="48" name="Rectangle: Rounded Corners 47">
              <a:extLst>
                <a:ext uri="{FF2B5EF4-FFF2-40B4-BE49-F238E27FC236}">
                  <a16:creationId xmlns:a16="http://schemas.microsoft.com/office/drawing/2014/main" id="{824873A3-D8D2-2D81-F073-CD25E1C9628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701DFB8A-3D53-A8FC-215A-A2261423EEF1}"/>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50" name="Group 49">
            <a:extLst>
              <a:ext uri="{FF2B5EF4-FFF2-40B4-BE49-F238E27FC236}">
                <a16:creationId xmlns:a16="http://schemas.microsoft.com/office/drawing/2014/main" id="{FEF46FBF-FC1C-8259-37E1-A2CC5AC1BA99}"/>
              </a:ext>
            </a:extLst>
          </p:cNvPr>
          <p:cNvGrpSpPr/>
          <p:nvPr/>
        </p:nvGrpSpPr>
        <p:grpSpPr>
          <a:xfrm>
            <a:off x="8772524" y="4008962"/>
            <a:ext cx="616431" cy="561482"/>
            <a:chOff x="-558201" y="4281177"/>
            <a:chExt cx="622182" cy="561482"/>
          </a:xfrm>
        </p:grpSpPr>
        <p:sp>
          <p:nvSpPr>
            <p:cNvPr id="51" name="Rectangle: Rounded Corners 50">
              <a:extLst>
                <a:ext uri="{FF2B5EF4-FFF2-40B4-BE49-F238E27FC236}">
                  <a16:creationId xmlns:a16="http://schemas.microsoft.com/office/drawing/2014/main" id="{3DE667AE-B92E-C67F-A344-D9F3B159F030}"/>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ECB56776-6745-8B95-307C-839D717308FD}"/>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53" name="Group 52">
            <a:extLst>
              <a:ext uri="{FF2B5EF4-FFF2-40B4-BE49-F238E27FC236}">
                <a16:creationId xmlns:a16="http://schemas.microsoft.com/office/drawing/2014/main" id="{22C35E9A-97E0-CD86-B83D-8D29FEC5A688}"/>
              </a:ext>
            </a:extLst>
          </p:cNvPr>
          <p:cNvGrpSpPr/>
          <p:nvPr/>
        </p:nvGrpSpPr>
        <p:grpSpPr>
          <a:xfrm>
            <a:off x="8229599" y="4656662"/>
            <a:ext cx="616431" cy="561482"/>
            <a:chOff x="-558201" y="4281177"/>
            <a:chExt cx="622182" cy="561482"/>
          </a:xfrm>
        </p:grpSpPr>
        <p:sp>
          <p:nvSpPr>
            <p:cNvPr id="54" name="Rectangle: Rounded Corners 53">
              <a:extLst>
                <a:ext uri="{FF2B5EF4-FFF2-40B4-BE49-F238E27FC236}">
                  <a16:creationId xmlns:a16="http://schemas.microsoft.com/office/drawing/2014/main" id="{E654922B-5A63-9E83-AA54-F7E02E745D4E}"/>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D2702548-55CD-1F37-C966-B924F84430CD}"/>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56" name="Group 55">
            <a:extLst>
              <a:ext uri="{FF2B5EF4-FFF2-40B4-BE49-F238E27FC236}">
                <a16:creationId xmlns:a16="http://schemas.microsoft.com/office/drawing/2014/main" id="{E25B5632-D685-0FBB-BD10-FC3C11FD8450}"/>
              </a:ext>
            </a:extLst>
          </p:cNvPr>
          <p:cNvGrpSpPr/>
          <p:nvPr/>
        </p:nvGrpSpPr>
        <p:grpSpPr>
          <a:xfrm>
            <a:off x="9915524" y="4656662"/>
            <a:ext cx="762001" cy="561482"/>
            <a:chOff x="-558201" y="4281177"/>
            <a:chExt cx="622182" cy="561482"/>
          </a:xfrm>
        </p:grpSpPr>
        <p:sp>
          <p:nvSpPr>
            <p:cNvPr id="57" name="Rectangle: Rounded Corners 56">
              <a:extLst>
                <a:ext uri="{FF2B5EF4-FFF2-40B4-BE49-F238E27FC236}">
                  <a16:creationId xmlns:a16="http://schemas.microsoft.com/office/drawing/2014/main" id="{52316284-9923-5233-F1D0-709F95301EC7}"/>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595838B9-11E8-07E8-FB4A-6C7E29ED38CF}"/>
                </a:ext>
              </a:extLst>
            </p:cNvPr>
            <p:cNvPicPr>
              <a:picLocks noChangeAspect="1"/>
            </p:cNvPicPr>
            <p:nvPr/>
          </p:nvPicPr>
          <p:blipFill>
            <a:blip r:embed="rId5"/>
            <a:stretch>
              <a:fillRect/>
            </a:stretch>
          </p:blipFill>
          <p:spPr>
            <a:xfrm>
              <a:off x="-543155" y="4281177"/>
              <a:ext cx="592090" cy="561482"/>
            </a:xfrm>
            <a:prstGeom prst="rect">
              <a:avLst/>
            </a:prstGeom>
          </p:spPr>
        </p:pic>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9"/>
                                        </p:tgtEl>
                                      </p:cBhvr>
                                    </p:animEffect>
                                    <p:anim calcmode="lin" valueType="num">
                                      <p:cBhvr>
                                        <p:cTn id="12" dur="1000"/>
                                        <p:tgtEl>
                                          <p:spTgt spid="9"/>
                                        </p:tgtEl>
                                        <p:attrNameLst>
                                          <p:attrName>ppt_x</p:attrName>
                                        </p:attrNameLst>
                                      </p:cBhvr>
                                      <p:tavLst>
                                        <p:tav tm="0">
                                          <p:val>
                                            <p:strVal val="ppt_x"/>
                                          </p:val>
                                        </p:tav>
                                        <p:tav tm="100000">
                                          <p:val>
                                            <p:strVal val="ppt_x"/>
                                          </p:val>
                                        </p:tav>
                                      </p:tavLst>
                                    </p:anim>
                                    <p:anim calcmode="lin" valueType="num">
                                      <p:cBhvr>
                                        <p:cTn id="13" dur="1000"/>
                                        <p:tgtEl>
                                          <p:spTgt spid="9"/>
                                        </p:tgtEl>
                                        <p:attrNameLst>
                                          <p:attrName>ppt_y</p:attrName>
                                        </p:attrNameLst>
                                      </p:cBhvr>
                                      <p:tavLst>
                                        <p:tav tm="0">
                                          <p:val>
                                            <p:strVal val="ppt_y"/>
                                          </p:val>
                                        </p:tav>
                                        <p:tav tm="100000">
                                          <p:val>
                                            <p:strVal val="ppt_y+.1"/>
                                          </p:val>
                                        </p:tav>
                                      </p:tavLst>
                                    </p:anim>
                                    <p:set>
                                      <p:cBhvr>
                                        <p:cTn id="14"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Dung02.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000"/>
                                        <p:tgtEl>
                                          <p:spTgt spid="12"/>
                                        </p:tgtEl>
                                      </p:cBhvr>
                                    </p:animEffect>
                                    <p:anim calcmode="lin" valueType="num">
                                      <p:cBhvr>
                                        <p:cTn id="19" dur="1000"/>
                                        <p:tgtEl>
                                          <p:spTgt spid="12"/>
                                        </p:tgtEl>
                                        <p:attrNameLst>
                                          <p:attrName>ppt_x</p:attrName>
                                        </p:attrNameLst>
                                      </p:cBhvr>
                                      <p:tavLst>
                                        <p:tav tm="0">
                                          <p:val>
                                            <p:strVal val="ppt_x"/>
                                          </p:val>
                                        </p:tav>
                                        <p:tav tm="100000">
                                          <p:val>
                                            <p:strVal val="ppt_x"/>
                                          </p:val>
                                        </p:tav>
                                      </p:tavLst>
                                    </p:anim>
                                    <p:anim calcmode="lin" valueType="num">
                                      <p:cBhvr>
                                        <p:cTn id="20" dur="1000"/>
                                        <p:tgtEl>
                                          <p:spTgt spid="12"/>
                                        </p:tgtEl>
                                        <p:attrNameLst>
                                          <p:attrName>ppt_y</p:attrName>
                                        </p:attrNameLst>
                                      </p:cBhvr>
                                      <p:tavLst>
                                        <p:tav tm="0">
                                          <p:val>
                                            <p:strVal val="ppt_y"/>
                                          </p:val>
                                        </p:tav>
                                        <p:tav tm="100000">
                                          <p:val>
                                            <p:strVal val="ppt_y+.1"/>
                                          </p:val>
                                        </p:tav>
                                      </p:tavLst>
                                    </p:anim>
                                    <p:set>
                                      <p:cBhvr>
                                        <p:cTn id="21"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Dung02.wav"/>
                                        </p:tgtEl>
                                      </p:cMediaNode>
                                    </p:audio>
                                  </p:sub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15"/>
                                        </p:tgtEl>
                                      </p:cBhvr>
                                    </p:animEffect>
                                    <p:anim calcmode="lin" valueType="num">
                                      <p:cBhvr>
                                        <p:cTn id="26" dur="1000"/>
                                        <p:tgtEl>
                                          <p:spTgt spid="15"/>
                                        </p:tgtEl>
                                        <p:attrNameLst>
                                          <p:attrName>ppt_x</p:attrName>
                                        </p:attrNameLst>
                                      </p:cBhvr>
                                      <p:tavLst>
                                        <p:tav tm="0">
                                          <p:val>
                                            <p:strVal val="ppt_x"/>
                                          </p:val>
                                        </p:tav>
                                        <p:tav tm="100000">
                                          <p:val>
                                            <p:strVal val="ppt_x"/>
                                          </p:val>
                                        </p:tav>
                                      </p:tavLst>
                                    </p:anim>
                                    <p:anim calcmode="lin" valueType="num">
                                      <p:cBhvr>
                                        <p:cTn id="27" dur="1000"/>
                                        <p:tgtEl>
                                          <p:spTgt spid="15"/>
                                        </p:tgtEl>
                                        <p:attrNameLst>
                                          <p:attrName>ppt_y</p:attrName>
                                        </p:attrNameLst>
                                      </p:cBhvr>
                                      <p:tavLst>
                                        <p:tav tm="0">
                                          <p:val>
                                            <p:strVal val="ppt_y"/>
                                          </p:val>
                                        </p:tav>
                                        <p:tav tm="100000">
                                          <p:val>
                                            <p:strVal val="ppt_y+.1"/>
                                          </p:val>
                                        </p:tav>
                                      </p:tavLst>
                                    </p:anim>
                                    <p:set>
                                      <p:cBhvr>
                                        <p:cTn id="28"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Dung02.wav"/>
                                        </p:tgtEl>
                                      </p:cMediaNode>
                                    </p:audio>
                                  </p:subTnLst>
                                </p:cTn>
                              </p:par>
                            </p:childTnLst>
                          </p:cTn>
                        </p:par>
                      </p:childTnLst>
                    </p:cTn>
                  </p:par>
                  <p:par>
                    <p:cTn id="29" fill="hold">
                      <p:stCondLst>
                        <p:cond delay="indefinite"/>
                      </p:stCondLst>
                      <p:childTnLst>
                        <p:par>
                          <p:cTn id="30" fill="hold">
                            <p:stCondLst>
                              <p:cond delay="0"/>
                            </p:stCondLst>
                            <p:childTnLst>
                              <p:par>
                                <p:cTn id="31" presetID="42" presetClass="exit" presetSubtype="0" fill="hold" nodeType="clickEffect">
                                  <p:stCondLst>
                                    <p:cond delay="0"/>
                                  </p:stCondLst>
                                  <p:childTnLst>
                                    <p:animEffect transition="out" filter="fade">
                                      <p:cBhvr>
                                        <p:cTn id="32" dur="1000"/>
                                        <p:tgtEl>
                                          <p:spTgt spid="18"/>
                                        </p:tgtEl>
                                      </p:cBhvr>
                                    </p:animEffect>
                                    <p:anim calcmode="lin" valueType="num">
                                      <p:cBhvr>
                                        <p:cTn id="33" dur="1000"/>
                                        <p:tgtEl>
                                          <p:spTgt spid="18"/>
                                        </p:tgtEl>
                                        <p:attrNameLst>
                                          <p:attrName>ppt_x</p:attrName>
                                        </p:attrNameLst>
                                      </p:cBhvr>
                                      <p:tavLst>
                                        <p:tav tm="0">
                                          <p:val>
                                            <p:strVal val="ppt_x"/>
                                          </p:val>
                                        </p:tav>
                                        <p:tav tm="100000">
                                          <p:val>
                                            <p:strVal val="ppt_x"/>
                                          </p:val>
                                        </p:tav>
                                      </p:tavLst>
                                    </p:anim>
                                    <p:anim calcmode="lin" valueType="num">
                                      <p:cBhvr>
                                        <p:cTn id="34" dur="1000"/>
                                        <p:tgtEl>
                                          <p:spTgt spid="18"/>
                                        </p:tgtEl>
                                        <p:attrNameLst>
                                          <p:attrName>ppt_y</p:attrName>
                                        </p:attrNameLst>
                                      </p:cBhvr>
                                      <p:tavLst>
                                        <p:tav tm="0">
                                          <p:val>
                                            <p:strVal val="ppt_y"/>
                                          </p:val>
                                        </p:tav>
                                        <p:tav tm="100000">
                                          <p:val>
                                            <p:strVal val="ppt_y+.1"/>
                                          </p:val>
                                        </p:tav>
                                      </p:tavLst>
                                    </p:anim>
                                    <p:set>
                                      <p:cBhvr>
                                        <p:cTn id="35"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Dung02.wav"/>
                                        </p:tgtEl>
                                      </p:cMediaNode>
                                    </p:audio>
                                  </p:subTnLst>
                                </p:cTn>
                              </p:par>
                            </p:childTnLst>
                          </p:cTn>
                        </p:par>
                      </p:childTnLst>
                    </p:cTn>
                  </p:par>
                  <p:par>
                    <p:cTn id="36" fill="hold">
                      <p:stCondLst>
                        <p:cond delay="indefinite"/>
                      </p:stCondLst>
                      <p:childTnLst>
                        <p:par>
                          <p:cTn id="37" fill="hold">
                            <p:stCondLst>
                              <p:cond delay="0"/>
                            </p:stCondLst>
                            <p:childTnLst>
                              <p:par>
                                <p:cTn id="38" presetID="42" presetClass="exit" presetSubtype="0" fill="hold" nodeType="clickEffect">
                                  <p:stCondLst>
                                    <p:cond delay="0"/>
                                  </p:stCondLst>
                                  <p:childTnLst>
                                    <p:animEffect transition="out" filter="fade">
                                      <p:cBhvr>
                                        <p:cTn id="39" dur="1000"/>
                                        <p:tgtEl>
                                          <p:spTgt spid="21"/>
                                        </p:tgtEl>
                                      </p:cBhvr>
                                    </p:animEffect>
                                    <p:anim calcmode="lin" valueType="num">
                                      <p:cBhvr>
                                        <p:cTn id="40" dur="1000"/>
                                        <p:tgtEl>
                                          <p:spTgt spid="21"/>
                                        </p:tgtEl>
                                        <p:attrNameLst>
                                          <p:attrName>ppt_x</p:attrName>
                                        </p:attrNameLst>
                                      </p:cBhvr>
                                      <p:tavLst>
                                        <p:tav tm="0">
                                          <p:val>
                                            <p:strVal val="ppt_x"/>
                                          </p:val>
                                        </p:tav>
                                        <p:tav tm="100000">
                                          <p:val>
                                            <p:strVal val="ppt_x"/>
                                          </p:val>
                                        </p:tav>
                                      </p:tavLst>
                                    </p:anim>
                                    <p:anim calcmode="lin" valueType="num">
                                      <p:cBhvr>
                                        <p:cTn id="41" dur="1000"/>
                                        <p:tgtEl>
                                          <p:spTgt spid="21"/>
                                        </p:tgtEl>
                                        <p:attrNameLst>
                                          <p:attrName>ppt_y</p:attrName>
                                        </p:attrNameLst>
                                      </p:cBhvr>
                                      <p:tavLst>
                                        <p:tav tm="0">
                                          <p:val>
                                            <p:strVal val="ppt_y"/>
                                          </p:val>
                                        </p:tav>
                                        <p:tav tm="100000">
                                          <p:val>
                                            <p:strVal val="ppt_y+.1"/>
                                          </p:val>
                                        </p:tav>
                                      </p:tavLst>
                                    </p:anim>
                                    <p:set>
                                      <p:cBhvr>
                                        <p:cTn id="42"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Dung02.wav"/>
                                        </p:tgtEl>
                                      </p:cMediaNode>
                                    </p:audio>
                                  </p:subTnLst>
                                </p:cTn>
                              </p:par>
                            </p:childTnLst>
                          </p:cTn>
                        </p:par>
                      </p:childTnLst>
                    </p:cTn>
                  </p:par>
                  <p:par>
                    <p:cTn id="43" fill="hold">
                      <p:stCondLst>
                        <p:cond delay="indefinite"/>
                      </p:stCondLst>
                      <p:childTnLst>
                        <p:par>
                          <p:cTn id="44" fill="hold">
                            <p:stCondLst>
                              <p:cond delay="0"/>
                            </p:stCondLst>
                            <p:childTnLst>
                              <p:par>
                                <p:cTn id="45" presetID="42" presetClass="exit" presetSubtype="0" fill="hold" nodeType="clickEffect">
                                  <p:stCondLst>
                                    <p:cond delay="0"/>
                                  </p:stCondLst>
                                  <p:childTnLst>
                                    <p:animEffect transition="out" filter="fade">
                                      <p:cBhvr>
                                        <p:cTn id="46" dur="1000"/>
                                        <p:tgtEl>
                                          <p:spTgt spid="36"/>
                                        </p:tgtEl>
                                      </p:cBhvr>
                                    </p:animEffect>
                                    <p:anim calcmode="lin" valueType="num">
                                      <p:cBhvr>
                                        <p:cTn id="47" dur="1000"/>
                                        <p:tgtEl>
                                          <p:spTgt spid="36"/>
                                        </p:tgtEl>
                                        <p:attrNameLst>
                                          <p:attrName>ppt_x</p:attrName>
                                        </p:attrNameLst>
                                      </p:cBhvr>
                                      <p:tavLst>
                                        <p:tav tm="0">
                                          <p:val>
                                            <p:strVal val="ppt_x"/>
                                          </p:val>
                                        </p:tav>
                                        <p:tav tm="100000">
                                          <p:val>
                                            <p:strVal val="ppt_x"/>
                                          </p:val>
                                        </p:tav>
                                      </p:tavLst>
                                    </p:anim>
                                    <p:anim calcmode="lin" valueType="num">
                                      <p:cBhvr>
                                        <p:cTn id="48" dur="1000"/>
                                        <p:tgtEl>
                                          <p:spTgt spid="36"/>
                                        </p:tgtEl>
                                        <p:attrNameLst>
                                          <p:attrName>ppt_y</p:attrName>
                                        </p:attrNameLst>
                                      </p:cBhvr>
                                      <p:tavLst>
                                        <p:tav tm="0">
                                          <p:val>
                                            <p:strVal val="ppt_y"/>
                                          </p:val>
                                        </p:tav>
                                        <p:tav tm="100000">
                                          <p:val>
                                            <p:strVal val="ppt_y+.1"/>
                                          </p:val>
                                        </p:tav>
                                      </p:tavLst>
                                    </p:anim>
                                    <p:set>
                                      <p:cBhvr>
                                        <p:cTn id="49" dur="1" fill="hold">
                                          <p:stCondLst>
                                            <p:cond delay="999"/>
                                          </p:stCondLst>
                                        </p:cTn>
                                        <p:tgtEl>
                                          <p:spTgt spid="36"/>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Dung02.wav"/>
                                        </p:tgtEl>
                                      </p:cMediaNode>
                                    </p:audio>
                                  </p:subTnLst>
                                </p:cTn>
                              </p:par>
                            </p:childTnLst>
                          </p:cTn>
                        </p:par>
                      </p:childTnLst>
                    </p:cTn>
                  </p:par>
                  <p:par>
                    <p:cTn id="50" fill="hold">
                      <p:stCondLst>
                        <p:cond delay="indefinite"/>
                      </p:stCondLst>
                      <p:childTnLst>
                        <p:par>
                          <p:cTn id="51" fill="hold">
                            <p:stCondLst>
                              <p:cond delay="0"/>
                            </p:stCondLst>
                            <p:childTnLst>
                              <p:par>
                                <p:cTn id="52" presetID="42" presetClass="exit" presetSubtype="0" fill="hold" nodeType="clickEffect">
                                  <p:stCondLst>
                                    <p:cond delay="0"/>
                                  </p:stCondLst>
                                  <p:childTnLst>
                                    <p:animEffect transition="out" filter="fade">
                                      <p:cBhvr>
                                        <p:cTn id="53" dur="1000"/>
                                        <p:tgtEl>
                                          <p:spTgt spid="39"/>
                                        </p:tgtEl>
                                      </p:cBhvr>
                                    </p:animEffect>
                                    <p:anim calcmode="lin" valueType="num">
                                      <p:cBhvr>
                                        <p:cTn id="54" dur="1000"/>
                                        <p:tgtEl>
                                          <p:spTgt spid="39"/>
                                        </p:tgtEl>
                                        <p:attrNameLst>
                                          <p:attrName>ppt_x</p:attrName>
                                        </p:attrNameLst>
                                      </p:cBhvr>
                                      <p:tavLst>
                                        <p:tav tm="0">
                                          <p:val>
                                            <p:strVal val="ppt_x"/>
                                          </p:val>
                                        </p:tav>
                                        <p:tav tm="100000">
                                          <p:val>
                                            <p:strVal val="ppt_x"/>
                                          </p:val>
                                        </p:tav>
                                      </p:tavLst>
                                    </p:anim>
                                    <p:anim calcmode="lin" valueType="num">
                                      <p:cBhvr>
                                        <p:cTn id="55" dur="1000"/>
                                        <p:tgtEl>
                                          <p:spTgt spid="39"/>
                                        </p:tgtEl>
                                        <p:attrNameLst>
                                          <p:attrName>ppt_y</p:attrName>
                                        </p:attrNameLst>
                                      </p:cBhvr>
                                      <p:tavLst>
                                        <p:tav tm="0">
                                          <p:val>
                                            <p:strVal val="ppt_y"/>
                                          </p:val>
                                        </p:tav>
                                        <p:tav tm="100000">
                                          <p:val>
                                            <p:strVal val="ppt_y+.1"/>
                                          </p:val>
                                        </p:tav>
                                      </p:tavLst>
                                    </p:anim>
                                    <p:set>
                                      <p:cBhvr>
                                        <p:cTn id="56" dur="1" fill="hold">
                                          <p:stCondLst>
                                            <p:cond delay="999"/>
                                          </p:stCondLst>
                                        </p:cTn>
                                        <p:tgtEl>
                                          <p:spTgt spid="39"/>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3" name="Dung02.wav"/>
                                        </p:tgtEl>
                                      </p:cMediaNode>
                                    </p:audio>
                                  </p:subTnLst>
                                </p:cTn>
                              </p:par>
                            </p:childTnLst>
                          </p:cTn>
                        </p:par>
                      </p:childTnLst>
                    </p:cTn>
                  </p:par>
                  <p:par>
                    <p:cTn id="57" fill="hold">
                      <p:stCondLst>
                        <p:cond delay="indefinite"/>
                      </p:stCondLst>
                      <p:childTnLst>
                        <p:par>
                          <p:cTn id="58" fill="hold">
                            <p:stCondLst>
                              <p:cond delay="0"/>
                            </p:stCondLst>
                            <p:childTnLst>
                              <p:par>
                                <p:cTn id="59" presetID="42" presetClass="exit" presetSubtype="0" fill="hold" nodeType="clickEffect">
                                  <p:stCondLst>
                                    <p:cond delay="0"/>
                                  </p:stCondLst>
                                  <p:childTnLst>
                                    <p:animEffect transition="out" filter="fade">
                                      <p:cBhvr>
                                        <p:cTn id="60" dur="1000"/>
                                        <p:tgtEl>
                                          <p:spTgt spid="42"/>
                                        </p:tgtEl>
                                      </p:cBhvr>
                                    </p:animEffect>
                                    <p:anim calcmode="lin" valueType="num">
                                      <p:cBhvr>
                                        <p:cTn id="61" dur="1000"/>
                                        <p:tgtEl>
                                          <p:spTgt spid="42"/>
                                        </p:tgtEl>
                                        <p:attrNameLst>
                                          <p:attrName>ppt_x</p:attrName>
                                        </p:attrNameLst>
                                      </p:cBhvr>
                                      <p:tavLst>
                                        <p:tav tm="0">
                                          <p:val>
                                            <p:strVal val="ppt_x"/>
                                          </p:val>
                                        </p:tav>
                                        <p:tav tm="100000">
                                          <p:val>
                                            <p:strVal val="ppt_x"/>
                                          </p:val>
                                        </p:tav>
                                      </p:tavLst>
                                    </p:anim>
                                    <p:anim calcmode="lin" valueType="num">
                                      <p:cBhvr>
                                        <p:cTn id="62" dur="1000"/>
                                        <p:tgtEl>
                                          <p:spTgt spid="42"/>
                                        </p:tgtEl>
                                        <p:attrNameLst>
                                          <p:attrName>ppt_y</p:attrName>
                                        </p:attrNameLst>
                                      </p:cBhvr>
                                      <p:tavLst>
                                        <p:tav tm="0">
                                          <p:val>
                                            <p:strVal val="ppt_y"/>
                                          </p:val>
                                        </p:tav>
                                        <p:tav tm="100000">
                                          <p:val>
                                            <p:strVal val="ppt_y+.1"/>
                                          </p:val>
                                        </p:tav>
                                      </p:tavLst>
                                    </p:anim>
                                    <p:set>
                                      <p:cBhvr>
                                        <p:cTn id="63" dur="1" fill="hold">
                                          <p:stCondLst>
                                            <p:cond delay="999"/>
                                          </p:stCondLst>
                                        </p:cTn>
                                        <p:tgtEl>
                                          <p:spTgt spid="4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Dung02.wav"/>
                                        </p:tgtEl>
                                      </p:cMediaNode>
                                    </p:audio>
                                  </p:subTnLst>
                                </p:cTn>
                              </p:par>
                            </p:childTnLst>
                          </p:cTn>
                        </p:par>
                      </p:childTnLst>
                    </p:cTn>
                  </p:par>
                  <p:par>
                    <p:cTn id="64" fill="hold">
                      <p:stCondLst>
                        <p:cond delay="indefinite"/>
                      </p:stCondLst>
                      <p:childTnLst>
                        <p:par>
                          <p:cTn id="65" fill="hold">
                            <p:stCondLst>
                              <p:cond delay="0"/>
                            </p:stCondLst>
                            <p:childTnLst>
                              <p:par>
                                <p:cTn id="66" presetID="42" presetClass="exit" presetSubtype="0" fill="hold" nodeType="clickEffect">
                                  <p:stCondLst>
                                    <p:cond delay="0"/>
                                  </p:stCondLst>
                                  <p:childTnLst>
                                    <p:animEffect transition="out" filter="fade">
                                      <p:cBhvr>
                                        <p:cTn id="67" dur="1000"/>
                                        <p:tgtEl>
                                          <p:spTgt spid="47"/>
                                        </p:tgtEl>
                                      </p:cBhvr>
                                    </p:animEffect>
                                    <p:anim calcmode="lin" valueType="num">
                                      <p:cBhvr>
                                        <p:cTn id="68" dur="1000"/>
                                        <p:tgtEl>
                                          <p:spTgt spid="47"/>
                                        </p:tgtEl>
                                        <p:attrNameLst>
                                          <p:attrName>ppt_x</p:attrName>
                                        </p:attrNameLst>
                                      </p:cBhvr>
                                      <p:tavLst>
                                        <p:tav tm="0">
                                          <p:val>
                                            <p:strVal val="ppt_x"/>
                                          </p:val>
                                        </p:tav>
                                        <p:tav tm="100000">
                                          <p:val>
                                            <p:strVal val="ppt_x"/>
                                          </p:val>
                                        </p:tav>
                                      </p:tavLst>
                                    </p:anim>
                                    <p:anim calcmode="lin" valueType="num">
                                      <p:cBhvr>
                                        <p:cTn id="69" dur="1000"/>
                                        <p:tgtEl>
                                          <p:spTgt spid="47"/>
                                        </p:tgtEl>
                                        <p:attrNameLst>
                                          <p:attrName>ppt_y</p:attrName>
                                        </p:attrNameLst>
                                      </p:cBhvr>
                                      <p:tavLst>
                                        <p:tav tm="0">
                                          <p:val>
                                            <p:strVal val="ppt_y"/>
                                          </p:val>
                                        </p:tav>
                                        <p:tav tm="100000">
                                          <p:val>
                                            <p:strVal val="ppt_y+.1"/>
                                          </p:val>
                                        </p:tav>
                                      </p:tavLst>
                                    </p:anim>
                                    <p:set>
                                      <p:cBhvr>
                                        <p:cTn id="70" dur="1" fill="hold">
                                          <p:stCondLst>
                                            <p:cond delay="999"/>
                                          </p:stCondLst>
                                        </p:cTn>
                                        <p:tgtEl>
                                          <p:spTgt spid="47"/>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3" name="Dung02.wav"/>
                                        </p:tgtEl>
                                      </p:cMediaNode>
                                    </p:audio>
                                  </p:subTnLst>
                                </p:cTn>
                              </p:par>
                            </p:childTnLst>
                          </p:cTn>
                        </p:par>
                      </p:childTnLst>
                    </p:cTn>
                  </p:par>
                  <p:par>
                    <p:cTn id="71" fill="hold">
                      <p:stCondLst>
                        <p:cond delay="indefinite"/>
                      </p:stCondLst>
                      <p:childTnLst>
                        <p:par>
                          <p:cTn id="72" fill="hold">
                            <p:stCondLst>
                              <p:cond delay="0"/>
                            </p:stCondLst>
                            <p:childTnLst>
                              <p:par>
                                <p:cTn id="73" presetID="42" presetClass="exit" presetSubtype="0" fill="hold" nodeType="clickEffect">
                                  <p:stCondLst>
                                    <p:cond delay="0"/>
                                  </p:stCondLst>
                                  <p:childTnLst>
                                    <p:animEffect transition="out" filter="fade">
                                      <p:cBhvr>
                                        <p:cTn id="74" dur="1000"/>
                                        <p:tgtEl>
                                          <p:spTgt spid="50"/>
                                        </p:tgtEl>
                                      </p:cBhvr>
                                    </p:animEffect>
                                    <p:anim calcmode="lin" valueType="num">
                                      <p:cBhvr>
                                        <p:cTn id="75" dur="1000"/>
                                        <p:tgtEl>
                                          <p:spTgt spid="50"/>
                                        </p:tgtEl>
                                        <p:attrNameLst>
                                          <p:attrName>ppt_x</p:attrName>
                                        </p:attrNameLst>
                                      </p:cBhvr>
                                      <p:tavLst>
                                        <p:tav tm="0">
                                          <p:val>
                                            <p:strVal val="ppt_x"/>
                                          </p:val>
                                        </p:tav>
                                        <p:tav tm="100000">
                                          <p:val>
                                            <p:strVal val="ppt_x"/>
                                          </p:val>
                                        </p:tav>
                                      </p:tavLst>
                                    </p:anim>
                                    <p:anim calcmode="lin" valueType="num">
                                      <p:cBhvr>
                                        <p:cTn id="76" dur="1000"/>
                                        <p:tgtEl>
                                          <p:spTgt spid="50"/>
                                        </p:tgtEl>
                                        <p:attrNameLst>
                                          <p:attrName>ppt_y</p:attrName>
                                        </p:attrNameLst>
                                      </p:cBhvr>
                                      <p:tavLst>
                                        <p:tav tm="0">
                                          <p:val>
                                            <p:strVal val="ppt_y"/>
                                          </p:val>
                                        </p:tav>
                                        <p:tav tm="100000">
                                          <p:val>
                                            <p:strVal val="ppt_y+.1"/>
                                          </p:val>
                                        </p:tav>
                                      </p:tavLst>
                                    </p:anim>
                                    <p:set>
                                      <p:cBhvr>
                                        <p:cTn id="77" dur="1" fill="hold">
                                          <p:stCondLst>
                                            <p:cond delay="999"/>
                                          </p:stCondLst>
                                        </p:cTn>
                                        <p:tgtEl>
                                          <p:spTgt spid="50"/>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3" name="Dung02.wav"/>
                                        </p:tgtEl>
                                      </p:cMediaNode>
                                    </p:audio>
                                  </p:subTnLst>
                                </p:cTn>
                              </p:par>
                            </p:childTnLst>
                          </p:cTn>
                        </p:par>
                      </p:childTnLst>
                    </p:cTn>
                  </p:par>
                  <p:par>
                    <p:cTn id="78" fill="hold">
                      <p:stCondLst>
                        <p:cond delay="indefinite"/>
                      </p:stCondLst>
                      <p:childTnLst>
                        <p:par>
                          <p:cTn id="79" fill="hold">
                            <p:stCondLst>
                              <p:cond delay="0"/>
                            </p:stCondLst>
                            <p:childTnLst>
                              <p:par>
                                <p:cTn id="80" presetID="42" presetClass="exit" presetSubtype="0" fill="hold" nodeType="clickEffect">
                                  <p:stCondLst>
                                    <p:cond delay="0"/>
                                  </p:stCondLst>
                                  <p:childTnLst>
                                    <p:animEffect transition="out" filter="fade">
                                      <p:cBhvr>
                                        <p:cTn id="81" dur="1000"/>
                                        <p:tgtEl>
                                          <p:spTgt spid="53"/>
                                        </p:tgtEl>
                                      </p:cBhvr>
                                    </p:animEffect>
                                    <p:anim calcmode="lin" valueType="num">
                                      <p:cBhvr>
                                        <p:cTn id="82" dur="1000"/>
                                        <p:tgtEl>
                                          <p:spTgt spid="53"/>
                                        </p:tgtEl>
                                        <p:attrNameLst>
                                          <p:attrName>ppt_x</p:attrName>
                                        </p:attrNameLst>
                                      </p:cBhvr>
                                      <p:tavLst>
                                        <p:tav tm="0">
                                          <p:val>
                                            <p:strVal val="ppt_x"/>
                                          </p:val>
                                        </p:tav>
                                        <p:tav tm="100000">
                                          <p:val>
                                            <p:strVal val="ppt_x"/>
                                          </p:val>
                                        </p:tav>
                                      </p:tavLst>
                                    </p:anim>
                                    <p:anim calcmode="lin" valueType="num">
                                      <p:cBhvr>
                                        <p:cTn id="83" dur="1000"/>
                                        <p:tgtEl>
                                          <p:spTgt spid="53"/>
                                        </p:tgtEl>
                                        <p:attrNameLst>
                                          <p:attrName>ppt_y</p:attrName>
                                        </p:attrNameLst>
                                      </p:cBhvr>
                                      <p:tavLst>
                                        <p:tav tm="0">
                                          <p:val>
                                            <p:strVal val="ppt_y"/>
                                          </p:val>
                                        </p:tav>
                                        <p:tav tm="100000">
                                          <p:val>
                                            <p:strVal val="ppt_y+.1"/>
                                          </p:val>
                                        </p:tav>
                                      </p:tavLst>
                                    </p:anim>
                                    <p:set>
                                      <p:cBhvr>
                                        <p:cTn id="84" dur="1" fill="hold">
                                          <p:stCondLst>
                                            <p:cond delay="999"/>
                                          </p:stCondLst>
                                        </p:cTn>
                                        <p:tgtEl>
                                          <p:spTgt spid="53"/>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3" name="Dung02.wav"/>
                                        </p:tgtEl>
                                      </p:cMediaNode>
                                    </p:audio>
                                  </p:subTnLst>
                                </p:cTn>
                              </p:par>
                            </p:childTnLst>
                          </p:cTn>
                        </p:par>
                      </p:childTnLst>
                    </p:cTn>
                  </p:par>
                  <p:par>
                    <p:cTn id="85" fill="hold">
                      <p:stCondLst>
                        <p:cond delay="indefinite"/>
                      </p:stCondLst>
                      <p:childTnLst>
                        <p:par>
                          <p:cTn id="86" fill="hold">
                            <p:stCondLst>
                              <p:cond delay="0"/>
                            </p:stCondLst>
                            <p:childTnLst>
                              <p:par>
                                <p:cTn id="87" presetID="42" presetClass="exit" presetSubtype="0" fill="hold" nodeType="clickEffect">
                                  <p:stCondLst>
                                    <p:cond delay="0"/>
                                  </p:stCondLst>
                                  <p:childTnLst>
                                    <p:animEffect transition="out" filter="fade">
                                      <p:cBhvr>
                                        <p:cTn id="88" dur="1000"/>
                                        <p:tgtEl>
                                          <p:spTgt spid="56"/>
                                        </p:tgtEl>
                                      </p:cBhvr>
                                    </p:animEffect>
                                    <p:anim calcmode="lin" valueType="num">
                                      <p:cBhvr>
                                        <p:cTn id="89" dur="1000"/>
                                        <p:tgtEl>
                                          <p:spTgt spid="56"/>
                                        </p:tgtEl>
                                        <p:attrNameLst>
                                          <p:attrName>ppt_x</p:attrName>
                                        </p:attrNameLst>
                                      </p:cBhvr>
                                      <p:tavLst>
                                        <p:tav tm="0">
                                          <p:val>
                                            <p:strVal val="ppt_x"/>
                                          </p:val>
                                        </p:tav>
                                        <p:tav tm="100000">
                                          <p:val>
                                            <p:strVal val="ppt_x"/>
                                          </p:val>
                                        </p:tav>
                                      </p:tavLst>
                                    </p:anim>
                                    <p:anim calcmode="lin" valueType="num">
                                      <p:cBhvr>
                                        <p:cTn id="90" dur="1000"/>
                                        <p:tgtEl>
                                          <p:spTgt spid="56"/>
                                        </p:tgtEl>
                                        <p:attrNameLst>
                                          <p:attrName>ppt_y</p:attrName>
                                        </p:attrNameLst>
                                      </p:cBhvr>
                                      <p:tavLst>
                                        <p:tav tm="0">
                                          <p:val>
                                            <p:strVal val="ppt_y"/>
                                          </p:val>
                                        </p:tav>
                                        <p:tav tm="100000">
                                          <p:val>
                                            <p:strVal val="ppt_y+.1"/>
                                          </p:val>
                                        </p:tav>
                                      </p:tavLst>
                                    </p:anim>
                                    <p:set>
                                      <p:cBhvr>
                                        <p:cTn id="91" dur="1" fill="hold">
                                          <p:stCondLst>
                                            <p:cond delay="999"/>
                                          </p:stCondLst>
                                        </p:cTn>
                                        <p:tgtEl>
                                          <p:spTgt spid="56"/>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3" name="Dung0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77C70-66D5-1500-5018-72644011882F}"/>
              </a:ext>
            </a:extLst>
          </p:cNvPr>
          <p:cNvSpPr txBox="1"/>
          <p:nvPr/>
        </p:nvSpPr>
        <p:spPr>
          <a:xfrm>
            <a:off x="783173" y="732532"/>
            <a:ext cx="10260311"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2. </a:t>
            </a:r>
            <a:r>
              <a:rPr lang="vi-VN" sz="3200" b="1" dirty="0">
                <a:solidFill>
                  <a:srgbClr val="002060"/>
                </a:solidFill>
                <a:latin typeface="Cambria" panose="02040503050406030204" pitchFamily="18" charset="0"/>
                <a:ea typeface="Cambria" panose="02040503050406030204" pitchFamily="18" charset="0"/>
              </a:rPr>
              <a:t>Tìm từ đồng nghĩa với mỗi từ in đậm trong đoạn thơ dưới đây: </a:t>
            </a:r>
            <a:endParaRPr lang="en-US" sz="3200" b="1"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2838F94A-D5C5-1B93-6F7B-CAD3B7F566D4}"/>
              </a:ext>
            </a:extLst>
          </p:cNvPr>
          <p:cNvSpPr/>
          <p:nvPr/>
        </p:nvSpPr>
        <p:spPr>
          <a:xfrm>
            <a:off x="1619250" y="2435392"/>
            <a:ext cx="8334375" cy="29432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mbria" panose="02040503050406030204" pitchFamily="18" charset="0"/>
                <a:ea typeface="Cambria" panose="02040503050406030204" pitchFamily="18" charset="0"/>
              </a:rPr>
              <a:t>Góc sân </a:t>
            </a:r>
            <a:r>
              <a:rPr lang="vi-VN" sz="3200" b="1" dirty="0">
                <a:solidFill>
                  <a:srgbClr val="002060"/>
                </a:solidFill>
                <a:latin typeface="Cambria" panose="02040503050406030204" pitchFamily="18" charset="0"/>
                <a:ea typeface="Cambria" panose="02040503050406030204" pitchFamily="18" charset="0"/>
              </a:rPr>
              <a:t>nho nhỏ </a:t>
            </a:r>
            <a:r>
              <a:rPr lang="vi-VN" sz="3200" dirty="0">
                <a:solidFill>
                  <a:srgbClr val="002060"/>
                </a:solidFill>
                <a:latin typeface="Cambria" panose="02040503050406030204" pitchFamily="18" charset="0"/>
                <a:ea typeface="Cambria" panose="02040503050406030204" pitchFamily="18" charset="0"/>
              </a:rPr>
              <a:t>mới xây </a:t>
            </a:r>
          </a:p>
          <a:p>
            <a:pPr algn="ctr"/>
            <a:r>
              <a:rPr lang="vi-VN" sz="3200" dirty="0">
                <a:solidFill>
                  <a:srgbClr val="002060"/>
                </a:solidFill>
                <a:latin typeface="Cambria" panose="02040503050406030204" pitchFamily="18" charset="0"/>
                <a:ea typeface="Cambria" panose="02040503050406030204" pitchFamily="18" charset="0"/>
              </a:rPr>
              <a:t>Chiều chiều em đứng nơi này em </a:t>
            </a:r>
            <a:r>
              <a:rPr lang="vi-VN" sz="3200" b="1" dirty="0">
                <a:solidFill>
                  <a:srgbClr val="002060"/>
                </a:solidFill>
                <a:latin typeface="Cambria" panose="02040503050406030204" pitchFamily="18" charset="0"/>
                <a:ea typeface="Cambria" panose="02040503050406030204" pitchFamily="18" charset="0"/>
              </a:rPr>
              <a:t>trông</a:t>
            </a:r>
            <a:r>
              <a:rPr lang="vi-VN" sz="3200" dirty="0">
                <a:solidFill>
                  <a:srgbClr val="002060"/>
                </a:solidFill>
                <a:latin typeface="Cambria" panose="02040503050406030204" pitchFamily="18" charset="0"/>
                <a:ea typeface="Cambria" panose="02040503050406030204" pitchFamily="18" charset="0"/>
              </a:rPr>
              <a:t> </a:t>
            </a:r>
          </a:p>
          <a:p>
            <a:pPr algn="ctr"/>
            <a:r>
              <a:rPr lang="vi-VN" sz="3200" dirty="0">
                <a:solidFill>
                  <a:srgbClr val="002060"/>
                </a:solidFill>
                <a:latin typeface="Cambria" panose="02040503050406030204" pitchFamily="18" charset="0"/>
                <a:ea typeface="Cambria" panose="02040503050406030204" pitchFamily="18" charset="0"/>
              </a:rPr>
              <a:t>Thấy trời xanh biếc </a:t>
            </a:r>
            <a:r>
              <a:rPr lang="vi-VN" sz="3200" b="1" dirty="0">
                <a:solidFill>
                  <a:srgbClr val="002060"/>
                </a:solidFill>
                <a:latin typeface="Cambria" panose="02040503050406030204" pitchFamily="18" charset="0"/>
                <a:ea typeface="Cambria" panose="02040503050406030204" pitchFamily="18" charset="0"/>
              </a:rPr>
              <a:t>mênh mông </a:t>
            </a:r>
          </a:p>
          <a:p>
            <a:pPr algn="ctr"/>
            <a:r>
              <a:rPr lang="vi-VN" sz="3200" dirty="0">
                <a:solidFill>
                  <a:srgbClr val="002060"/>
                </a:solidFill>
                <a:latin typeface="Cambria" panose="02040503050406030204" pitchFamily="18" charset="0"/>
                <a:ea typeface="Cambria" panose="02040503050406030204" pitchFamily="18" charset="0"/>
              </a:rPr>
              <a:t>Cánh cò chớp trắng trên sông Kinh Thầy … </a:t>
            </a:r>
          </a:p>
          <a:p>
            <a:pPr algn="ctr"/>
            <a:r>
              <a:rPr lang="vi-VN" sz="3200" dirty="0">
                <a:solidFill>
                  <a:srgbClr val="002060"/>
                </a:solidFill>
                <a:latin typeface="Cambria" panose="02040503050406030204" pitchFamily="18" charset="0"/>
                <a:ea typeface="Cambria" panose="02040503050406030204" pitchFamily="18" charset="0"/>
              </a:rPr>
              <a:t>(Trần Đăng Khoa)</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753</Words>
  <Application>Microsoft Office PowerPoint</Application>
  <PresentationFormat>Widescreen</PresentationFormat>
  <Paragraphs>48</Paragraphs>
  <Slides>17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Cambria</vt:lpstr>
      <vt:lpstr>Times New Roman</vt:lpstr>
      <vt:lpstr>UTM American Sans</vt:lpstr>
      <vt:lpstr>字魂37号-波纹乖乖体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cp:lastModifiedBy>
  <cp:revision>69</cp:revision>
  <dcterms:created xsi:type="dcterms:W3CDTF">2023-07-22T16:47:00Z</dcterms:created>
  <dcterms:modified xsi:type="dcterms:W3CDTF">2024-08-31T16:24:10Z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