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15"/>
  </p:notesMasterIdLst>
  <p:sldIdLst>
    <p:sldId id="320" r:id="rId3"/>
    <p:sldId id="285" r:id="rId4"/>
    <p:sldId id="321" r:id="rId5"/>
    <p:sldId id="355" r:id="rId6"/>
    <p:sldId id="378" r:id="rId7"/>
    <p:sldId id="365" r:id="rId8"/>
    <p:sldId id="360" r:id="rId9"/>
    <p:sldId id="382" r:id="rId10"/>
    <p:sldId id="358" r:id="rId11"/>
    <p:sldId id="384" r:id="rId12"/>
    <p:sldId id="383" r:id="rId13"/>
    <p:sldId id="3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A87CBF-E9A9-481D-904C-FCE55060FEA3}" type="slidenum">
              <a:rPr lang="en-US" smtClean="0"/>
              <a:t>1</a:t>
            </a:fld>
            <a:endParaRPr lang="en-US"/>
          </a:p>
        </p:txBody>
      </p:sp>
    </p:spTree>
    <p:extLst>
      <p:ext uri="{BB962C8B-B14F-4D97-AF65-F5344CB8AC3E}">
        <p14:creationId xmlns:p14="http://schemas.microsoft.com/office/powerpoint/2010/main" val="271618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DA87CBF-E9A9-481D-904C-FCE55060FEA3}" type="slidenum">
              <a:rPr lang="en-US" smtClean="0"/>
              <a:t>2</a:t>
            </a:fld>
            <a:endParaRPr lang="en-US"/>
          </a:p>
        </p:txBody>
      </p:sp>
    </p:spTree>
    <p:extLst>
      <p:ext uri="{BB962C8B-B14F-4D97-AF65-F5344CB8AC3E}">
        <p14:creationId xmlns:p14="http://schemas.microsoft.com/office/powerpoint/2010/main" val="44574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3DA87CBF-E9A9-481D-904C-FCE55060FEA3}" type="slidenum">
              <a:rPr lang="en-US" smtClean="0"/>
              <a:t>12</a:t>
            </a:fld>
            <a:endParaRPr lang="en-US"/>
          </a:p>
        </p:txBody>
      </p:sp>
    </p:spTree>
    <p:extLst>
      <p:ext uri="{BB962C8B-B14F-4D97-AF65-F5344CB8AC3E}">
        <p14:creationId xmlns:p14="http://schemas.microsoft.com/office/powerpoint/2010/main" val="5967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BC73D45-0492-9CE1-DF1E-AD224BE6DDE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FD5896E-347D-9F69-B6D5-3645EEA6535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669248" y="0"/>
            <a:ext cx="1706252" cy="1706252"/>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F63EA442-95C6-F47E-8336-C9429CAC49C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163202" y="-3997842"/>
            <a:ext cx="1706252" cy="1706252"/>
          </a:xfrm>
          <a:prstGeom prst="rect">
            <a:avLst/>
          </a:prstGeom>
        </p:spPr>
      </p:pic>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34.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13.svg"/><Relationship Id="rId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4"/>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5"/>
          <a:stretch>
            <a:fillRect/>
          </a:stretch>
        </p:blipFill>
        <p:spPr>
          <a:xfrm>
            <a:off x="1709670" y="0"/>
            <a:ext cx="7548604" cy="6858000"/>
          </a:xfrm>
          <a:prstGeom prst="rect">
            <a:avLst/>
          </a:prstGeom>
        </p:spPr>
      </p:pic>
      <p:sp>
        <p:nvSpPr>
          <p:cNvPr id="3" name="Rectangle 2">
            <a:extLst>
              <a:ext uri="{FF2B5EF4-FFF2-40B4-BE49-F238E27FC236}">
                <a16:creationId xmlns:a16="http://schemas.microsoft.com/office/drawing/2014/main" id="{DACE0E64-07E4-D6B3-4277-5BC10727C6B0}"/>
              </a:ext>
            </a:extLst>
          </p:cNvPr>
          <p:cNvSpPr/>
          <p:nvPr/>
        </p:nvSpPr>
        <p:spPr>
          <a:xfrm>
            <a:off x="-2229016" y="116399"/>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ACE0E64-07E4-D6B3-4277-5BC10727C6B0}"/>
              </a:ext>
            </a:extLst>
          </p:cNvPr>
          <p:cNvSpPr/>
          <p:nvPr/>
        </p:nvSpPr>
        <p:spPr>
          <a:xfrm>
            <a:off x="5483972" y="855349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31D11CD4-BBD3-9FCD-0E21-C5CB6D8B55DF}"/>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85832F0-59EF-EC3D-84DB-C27B645BB761}"/>
              </a:ext>
            </a:extLst>
          </p:cNvPr>
          <p:cNvSpPr/>
          <p:nvPr/>
        </p:nvSpPr>
        <p:spPr>
          <a:xfrm>
            <a:off x="5479418" y="8310079"/>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428624" y="228600"/>
            <a:ext cx="115919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p>
        </p:txBody>
      </p:sp>
      <p:grpSp>
        <p:nvGrpSpPr>
          <p:cNvPr id="5" name="Group 4">
            <a:extLst>
              <a:ext uri="{FF2B5EF4-FFF2-40B4-BE49-F238E27FC236}">
                <a16:creationId xmlns:a16="http://schemas.microsoft.com/office/drawing/2014/main" id="{A0C5E998-D5C1-BFD5-8278-88A8B47FC157}"/>
              </a:ext>
            </a:extLst>
          </p:cNvPr>
          <p:cNvGrpSpPr/>
          <p:nvPr/>
        </p:nvGrpSpPr>
        <p:grpSpPr>
          <a:xfrm>
            <a:off x="438150" y="1990725"/>
            <a:ext cx="3952875" cy="137876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nhất là </a:t>
              </a:r>
              <a:r>
                <a:rPr lang="vi-VN" sz="2800" b="1" i="1" u="none" strike="noStrike" dirty="0">
                  <a:solidFill>
                    <a:srgbClr val="FF0000"/>
                  </a:solidFill>
                  <a:effectLst/>
                  <a:latin typeface="Cambria" panose="02040503050406030204" pitchFamily="18" charset="0"/>
                  <a:ea typeface="Cambria" panose="02040503050406030204" pitchFamily="18" charset="0"/>
                </a:rPr>
                <a:t>tôi</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bạn</a:t>
              </a:r>
              <a:r>
                <a:rPr lang="vi-VN" sz="2800" b="1" i="0" u="none" strike="noStrike" dirty="0">
                  <a:solidFill>
                    <a:srgbClr val="FF0000"/>
                  </a:solidFill>
                  <a:effectLst/>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25" name="Straight Connector 24">
            <a:extLst>
              <a:ext uri="{FF2B5EF4-FFF2-40B4-BE49-F238E27FC236}">
                <a16:creationId xmlns:a16="http://schemas.microsoft.com/office/drawing/2014/main" id="{10FEFF83-127A-829A-7BE7-4C852B1FAEBE}"/>
              </a:ext>
            </a:extLst>
          </p:cNvPr>
          <p:cNvCxnSpPr>
            <a:cxnSpLocks/>
          </p:cNvCxnSpPr>
          <p:nvPr/>
        </p:nvCxnSpPr>
        <p:spPr>
          <a:xfrm flipV="1">
            <a:off x="4362450" y="2181225"/>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D82448D-A8C2-8BA6-CDA3-522D5975D76A}"/>
              </a:ext>
            </a:extLst>
          </p:cNvPr>
          <p:cNvSpPr/>
          <p:nvPr/>
        </p:nvSpPr>
        <p:spPr>
          <a:xfrm>
            <a:off x="5857875" y="1590675"/>
            <a:ext cx="5867400" cy="83820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tôi </a:t>
            </a:r>
            <a:r>
              <a:rPr lang="vi-VN" sz="2000" b="1" dirty="0">
                <a:latin typeface="Cambria" panose="02040503050406030204" pitchFamily="18" charset="0"/>
                <a:ea typeface="Cambria" panose="02040503050406030204" pitchFamily="18" charset="0"/>
              </a:rPr>
              <a:t>được dùng để chỉ người nói, là hạt thóc.</a:t>
            </a:r>
          </a:p>
        </p:txBody>
      </p:sp>
      <p:cxnSp>
        <p:nvCxnSpPr>
          <p:cNvPr id="27" name="Straight Connector 26">
            <a:extLst>
              <a:ext uri="{FF2B5EF4-FFF2-40B4-BE49-F238E27FC236}">
                <a16:creationId xmlns:a16="http://schemas.microsoft.com/office/drawing/2014/main" id="{C0541B0B-8CD6-3FE6-977F-2FD8F97C3F27}"/>
              </a:ext>
            </a:extLst>
          </p:cNvPr>
          <p:cNvCxnSpPr>
            <a:cxnSpLocks/>
            <a:endCxn id="28" idx="1"/>
          </p:cNvCxnSpPr>
          <p:nvPr/>
        </p:nvCxnSpPr>
        <p:spPr>
          <a:xfrm>
            <a:off x="4381500" y="2895600"/>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90DF5D-8579-78AF-EF29-5BCA630B85CC}"/>
              </a:ext>
            </a:extLst>
          </p:cNvPr>
          <p:cNvSpPr/>
          <p:nvPr/>
        </p:nvSpPr>
        <p:spPr>
          <a:xfrm>
            <a:off x="5886450" y="2790825"/>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bạn</a:t>
            </a:r>
            <a:r>
              <a:rPr lang="vi-VN" sz="2000" b="1" dirty="0">
                <a:latin typeface="Cambria" panose="02040503050406030204" pitchFamily="18" charset="0"/>
                <a:ea typeface="Cambria" panose="02040503050406030204" pitchFamily="18" charset="0"/>
              </a:rPr>
              <a:t> được dùng để chỉ người nghe, ở đây </a:t>
            </a:r>
            <a:r>
              <a:rPr lang="vi-VN" sz="2000" b="1" i="1" dirty="0">
                <a:latin typeface="Cambria" panose="02040503050406030204" pitchFamily="18" charset="0"/>
                <a:ea typeface="Cambria" panose="02040503050406030204" pitchFamily="18" charset="0"/>
              </a:rPr>
              <a:t>các bạn </a:t>
            </a:r>
            <a:r>
              <a:rPr lang="vi-VN" sz="2000" b="1" dirty="0">
                <a:latin typeface="Cambria" panose="02040503050406030204" pitchFamily="18" charset="0"/>
                <a:ea typeface="Cambria" panose="02040503050406030204" pitchFamily="18" charset="0"/>
              </a:rPr>
              <a:t>dùng chỉ nhiều người nghe, là các cây ngô, khoai, sắn.</a:t>
            </a:r>
          </a:p>
        </p:txBody>
      </p:sp>
      <p:grpSp>
        <p:nvGrpSpPr>
          <p:cNvPr id="34" name="Group 33">
            <a:extLst>
              <a:ext uri="{FF2B5EF4-FFF2-40B4-BE49-F238E27FC236}">
                <a16:creationId xmlns:a16="http://schemas.microsoft.com/office/drawing/2014/main" id="{6594BD82-88E6-7A84-274D-9DEC78972CA5}"/>
              </a:ext>
            </a:extLst>
          </p:cNvPr>
          <p:cNvGrpSpPr/>
          <p:nvPr/>
        </p:nvGrpSpPr>
        <p:grpSpPr>
          <a:xfrm>
            <a:off x="485775" y="4305300"/>
            <a:ext cx="3952875" cy="1378768"/>
            <a:chOff x="6448424" y="4218985"/>
            <a:chExt cx="3971925" cy="1665108"/>
          </a:xfrm>
        </p:grpSpPr>
        <p:grpSp>
          <p:nvGrpSpPr>
            <p:cNvPr id="35" name="Group 34">
              <a:extLst>
                <a:ext uri="{FF2B5EF4-FFF2-40B4-BE49-F238E27FC236}">
                  <a16:creationId xmlns:a16="http://schemas.microsoft.com/office/drawing/2014/main" id="{F0F0F7FB-2BE3-368C-5D38-E656B93E3F04}"/>
                </a:ext>
              </a:extLst>
            </p:cNvPr>
            <p:cNvGrpSpPr/>
            <p:nvPr/>
          </p:nvGrpSpPr>
          <p:grpSpPr>
            <a:xfrm>
              <a:off x="6448424" y="4218985"/>
              <a:ext cx="3971925" cy="1665108"/>
              <a:chOff x="4142372" y="766762"/>
              <a:chExt cx="4710364" cy="2775224"/>
            </a:xfrm>
          </p:grpSpPr>
          <p:sp>
            <p:nvSpPr>
              <p:cNvPr id="38" name="Freeform 1286">
                <a:extLst>
                  <a:ext uri="{FF2B5EF4-FFF2-40B4-BE49-F238E27FC236}">
                    <a16:creationId xmlns:a16="http://schemas.microsoft.com/office/drawing/2014/main" id="{27274AA5-87CA-33EA-94CE-31AACF38FCA2}"/>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0" name="Freeform 1287">
                <a:extLst>
                  <a:ext uri="{FF2B5EF4-FFF2-40B4-BE49-F238E27FC236}">
                    <a16:creationId xmlns:a16="http://schemas.microsoft.com/office/drawing/2014/main" id="{497FAC2D-CA74-7776-0223-BAB7519D57E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1" name="Freeform 1288">
                <a:extLst>
                  <a:ext uri="{FF2B5EF4-FFF2-40B4-BE49-F238E27FC236}">
                    <a16:creationId xmlns:a16="http://schemas.microsoft.com/office/drawing/2014/main" id="{19252F18-D02A-E82B-CBCA-66E7299A6782}"/>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2" name="Freeform 1289">
                <a:extLst>
                  <a:ext uri="{FF2B5EF4-FFF2-40B4-BE49-F238E27FC236}">
                    <a16:creationId xmlns:a16="http://schemas.microsoft.com/office/drawing/2014/main" id="{C878205C-7B4E-B862-329F-ED80EB8D1F2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3" name="Freeform 1290">
                <a:extLst>
                  <a:ext uri="{FF2B5EF4-FFF2-40B4-BE49-F238E27FC236}">
                    <a16:creationId xmlns:a16="http://schemas.microsoft.com/office/drawing/2014/main" id="{6AFB9535-EC59-348B-F6AE-A1DC774F44B0}"/>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4" name="Freeform 1291">
                <a:extLst>
                  <a:ext uri="{FF2B5EF4-FFF2-40B4-BE49-F238E27FC236}">
                    <a16:creationId xmlns:a16="http://schemas.microsoft.com/office/drawing/2014/main" id="{C14B6C31-5492-6808-B166-AD01E2221331}"/>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5" name="Freeform 1292">
                <a:extLst>
                  <a:ext uri="{FF2B5EF4-FFF2-40B4-BE49-F238E27FC236}">
                    <a16:creationId xmlns:a16="http://schemas.microsoft.com/office/drawing/2014/main" id="{59D0D0C6-BE99-B90A-CBC5-CB1834D6F5EC}"/>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36" name="TextBox 35">
              <a:extLst>
                <a:ext uri="{FF2B5EF4-FFF2-40B4-BE49-F238E27FC236}">
                  <a16:creationId xmlns:a16="http://schemas.microsoft.com/office/drawing/2014/main" id="{E8DB716A-6DC3-0846-ECD6-4CD795FE4FBD}"/>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hai là </a:t>
              </a:r>
              <a:r>
                <a:rPr lang="vi-VN" sz="2800" b="1" i="1" u="none" strike="noStrike" dirty="0">
                  <a:solidFill>
                    <a:srgbClr val="FF0000"/>
                  </a:solidFill>
                  <a:effectLst/>
                  <a:latin typeface="Cambria" panose="02040503050406030204" pitchFamily="18" charset="0"/>
                  <a:ea typeface="Cambria" panose="02040503050406030204" pitchFamily="18" charset="0"/>
                </a:rPr>
                <a:t>tớ</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cậu</a:t>
              </a:r>
              <a:r>
                <a:rPr lang="vi-VN" sz="2800" b="1" i="0" u="none" strike="noStrike" dirty="0">
                  <a:solidFill>
                    <a:srgbClr val="FF0000"/>
                  </a:solidFill>
                  <a:effectLst/>
                  <a:latin typeface="Cambria" panose="02040503050406030204" pitchFamily="18" charset="0"/>
                  <a:ea typeface="Cambria" panose="02040503050406030204" pitchFamily="18" charset="0"/>
                </a:rPr>
                <a:t>. </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6" name="Straight Connector 45">
            <a:extLst>
              <a:ext uri="{FF2B5EF4-FFF2-40B4-BE49-F238E27FC236}">
                <a16:creationId xmlns:a16="http://schemas.microsoft.com/office/drawing/2014/main" id="{C748E6E7-4D57-DE31-77C1-61E00CBE80DA}"/>
              </a:ext>
            </a:extLst>
          </p:cNvPr>
          <p:cNvCxnSpPr>
            <a:cxnSpLocks/>
          </p:cNvCxnSpPr>
          <p:nvPr/>
        </p:nvCxnSpPr>
        <p:spPr>
          <a:xfrm flipV="1">
            <a:off x="4410075" y="4495800"/>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1D6A0A7E-376C-9DD6-A417-9B64B3D1D7B3}"/>
              </a:ext>
            </a:extLst>
          </p:cNvPr>
          <p:cNvSpPr/>
          <p:nvPr/>
        </p:nvSpPr>
        <p:spPr>
          <a:xfrm>
            <a:off x="5905500" y="4038600"/>
            <a:ext cx="5867400" cy="70485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Cambria" panose="02040503050406030204" pitchFamily="18" charset="0"/>
                <a:ea typeface="Cambria" panose="02040503050406030204" pitchFamily="18" charset="0"/>
              </a:rPr>
              <a:t>Từ</a:t>
            </a:r>
            <a:r>
              <a:rPr lang="vi-VN" sz="2200" b="1" i="1" dirty="0">
                <a:latin typeface="Cambria" panose="02040503050406030204" pitchFamily="18" charset="0"/>
                <a:ea typeface="Cambria" panose="02040503050406030204" pitchFamily="18" charset="0"/>
              </a:rPr>
              <a:t> tớ </a:t>
            </a:r>
            <a:r>
              <a:rPr lang="vi-VN" sz="2200" b="1" dirty="0">
                <a:latin typeface="Cambria" panose="02040503050406030204" pitchFamily="18" charset="0"/>
                <a:ea typeface="Cambria" panose="02040503050406030204" pitchFamily="18" charset="0"/>
              </a:rPr>
              <a:t>được dùng để chỉ người nói là ngô </a:t>
            </a:r>
          </a:p>
        </p:txBody>
      </p:sp>
      <p:cxnSp>
        <p:nvCxnSpPr>
          <p:cNvPr id="48" name="Straight Connector 47">
            <a:extLst>
              <a:ext uri="{FF2B5EF4-FFF2-40B4-BE49-F238E27FC236}">
                <a16:creationId xmlns:a16="http://schemas.microsoft.com/office/drawing/2014/main" id="{0E1CA239-960B-3CBB-F743-448DE0AD689E}"/>
              </a:ext>
            </a:extLst>
          </p:cNvPr>
          <p:cNvCxnSpPr>
            <a:cxnSpLocks/>
            <a:endCxn id="49" idx="1"/>
          </p:cNvCxnSpPr>
          <p:nvPr/>
        </p:nvCxnSpPr>
        <p:spPr>
          <a:xfrm>
            <a:off x="4429125" y="5210175"/>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F62FD49-8A74-4356-E093-408CB4271933}"/>
              </a:ext>
            </a:extLst>
          </p:cNvPr>
          <p:cNvSpPr/>
          <p:nvPr/>
        </p:nvSpPr>
        <p:spPr>
          <a:xfrm>
            <a:off x="5934075" y="5105400"/>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vi-VN" sz="2400" b="1" dirty="0">
                <a:latin typeface="Cambria" panose="02040503050406030204" pitchFamily="18" charset="0"/>
                <a:ea typeface="Cambria" panose="02040503050406030204" pitchFamily="18" charset="0"/>
              </a:rPr>
              <a:t>ừ </a:t>
            </a:r>
            <a:r>
              <a:rPr lang="vi-VN" sz="2400" b="1" i="1" dirty="0">
                <a:latin typeface="Cambria" panose="02040503050406030204" pitchFamily="18" charset="0"/>
                <a:ea typeface="Cambria" panose="02040503050406030204" pitchFamily="18" charset="0"/>
              </a:rPr>
              <a:t>cậu</a:t>
            </a:r>
            <a:r>
              <a:rPr lang="vi-VN" sz="2400" b="1" dirty="0">
                <a:latin typeface="Cambria" panose="02040503050406030204" pitchFamily="18" charset="0"/>
                <a:ea typeface="Cambria" panose="02040503050406030204" pitchFamily="18" charset="0"/>
              </a:rPr>
              <a:t> được dùng để chỉ người nghe là hạt thóc.</a:t>
            </a:r>
          </a:p>
        </p:txBody>
      </p:sp>
      <p:sp>
        <p:nvSpPr>
          <p:cNvPr id="4" name="Rectangle 3">
            <a:extLst>
              <a:ext uri="{FF2B5EF4-FFF2-40B4-BE49-F238E27FC236}">
                <a16:creationId xmlns:a16="http://schemas.microsoft.com/office/drawing/2014/main" id="{66582F42-78CA-FAC4-1073-E53464D8B141}"/>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B19C77-168E-F920-4504-3FF15B649CC8}"/>
              </a:ext>
            </a:extLst>
          </p:cNvPr>
          <p:cNvSpPr/>
          <p:nvPr/>
        </p:nvSpPr>
        <p:spPr>
          <a:xfrm>
            <a:off x="5433119" y="8511492"/>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25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4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4"/>
              <a:stretch>
                <a:fillRect/>
              </a:stretch>
            </p:blipFill>
            <p:spPr>
              <a:xfrm>
                <a:off x="16238" y="6200"/>
                <a:ext cx="3112" cy="3112"/>
              </a:xfrm>
              <a:prstGeom prst="rect">
                <a:avLst/>
              </a:prstGeom>
            </p:spPr>
          </p:pic>
          <p:pic>
            <p:nvPicPr>
              <p:cNvPr id="30" name="图片 29" descr="纸张"/>
              <p:cNvPicPr>
                <a:picLocks noChangeAspect="1"/>
              </p:cNvPicPr>
              <p:nvPr/>
            </p:nvPicPr>
            <p:blipFill>
              <a:blip r:embed="rId5"/>
              <a:stretch>
                <a:fillRect/>
              </a:stretch>
            </p:blipFill>
            <p:spPr>
              <a:xfrm>
                <a:off x="9437" y="8023"/>
                <a:ext cx="3672" cy="3672"/>
              </a:xfrm>
              <a:prstGeom prst="rect">
                <a:avLst/>
              </a:prstGeom>
            </p:spPr>
          </p:pic>
          <p:pic>
            <p:nvPicPr>
              <p:cNvPr id="31" name="图片 30" descr="书本"/>
              <p:cNvPicPr>
                <a:picLocks noChangeAspect="1"/>
              </p:cNvPicPr>
              <p:nvPr/>
            </p:nvPicPr>
            <p:blipFill>
              <a:blip r:embed="rId6"/>
              <a:stretch>
                <a:fillRect/>
              </a:stretch>
            </p:blipFill>
            <p:spPr>
              <a:xfrm>
                <a:off x="-28" y="0"/>
                <a:ext cx="3055" cy="3055"/>
              </a:xfrm>
              <a:prstGeom prst="rect">
                <a:avLst/>
              </a:prstGeom>
            </p:spPr>
          </p:pic>
          <p:pic>
            <p:nvPicPr>
              <p:cNvPr id="32" name="图片 31" descr="冰激凌"/>
              <p:cNvPicPr>
                <a:picLocks noChangeAspect="1"/>
              </p:cNvPicPr>
              <p:nvPr/>
            </p:nvPicPr>
            <p:blipFill>
              <a:blip r:embed="rId7"/>
              <a:stretch>
                <a:fillRect/>
              </a:stretch>
            </p:blipFill>
            <p:spPr>
              <a:xfrm>
                <a:off x="15830" y="431"/>
                <a:ext cx="3698" cy="3698"/>
              </a:xfrm>
              <a:prstGeom prst="rect">
                <a:avLst/>
              </a:prstGeom>
            </p:spPr>
          </p:pic>
          <p:pic>
            <p:nvPicPr>
              <p:cNvPr id="33" name="图片 32" descr="笔"/>
              <p:cNvPicPr>
                <a:picLocks noChangeAspect="1"/>
              </p:cNvPicPr>
              <p:nvPr/>
            </p:nvPicPr>
            <p:blipFill>
              <a:blip r:embed="rId8"/>
              <a:stretch>
                <a:fillRect/>
              </a:stretch>
            </p:blipFill>
            <p:spPr>
              <a:xfrm>
                <a:off x="10305" y="-270"/>
                <a:ext cx="2467" cy="2467"/>
              </a:xfrm>
              <a:prstGeom prst="rect">
                <a:avLst/>
              </a:prstGeom>
            </p:spPr>
          </p:pic>
          <p:pic>
            <p:nvPicPr>
              <p:cNvPr id="34" name="图片 33" descr="草莓"/>
              <p:cNvPicPr>
                <a:picLocks noChangeAspect="1"/>
              </p:cNvPicPr>
              <p:nvPr/>
            </p:nvPicPr>
            <p:blipFill>
              <a:blip r:embed="rId9"/>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88964" y="2691929"/>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1832607" y="2537084"/>
            <a:ext cx="37625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Ôn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lại</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kiến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thức</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đã</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học</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
        <p:nvSpPr>
          <p:cNvPr id="2" name="Rectangle 1">
            <a:extLst>
              <a:ext uri="{FF2B5EF4-FFF2-40B4-BE49-F238E27FC236}">
                <a16:creationId xmlns:a16="http://schemas.microsoft.com/office/drawing/2014/main" id="{D6069A2F-1699-6DEE-AF58-97A46AFC4946}"/>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426178B-18EC-517B-050E-C64B0DE54964}"/>
              </a:ext>
            </a:extLst>
          </p:cNvPr>
          <p:cNvSpPr/>
          <p:nvPr/>
        </p:nvSpPr>
        <p:spPr>
          <a:xfrm>
            <a:off x="5560545" y="8432636"/>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4"/>
          <a:stretch>
            <a:fillRect/>
          </a:stretch>
        </p:blipFill>
        <p:spPr>
          <a:xfrm>
            <a:off x="3585964" y="679899"/>
            <a:ext cx="4986960" cy="1012024"/>
          </a:xfrm>
          <a:prstGeom prst="rect">
            <a:avLst/>
          </a:prstGeom>
        </p:spPr>
      </p:pic>
      <p:pic>
        <p:nvPicPr>
          <p:cNvPr id="11" name="Picture 10">
            <a:extLst>
              <a:ext uri="{FF2B5EF4-FFF2-40B4-BE49-F238E27FC236}">
                <a16:creationId xmlns:a16="http://schemas.microsoft.com/office/drawing/2014/main" id="{30B5AD83-F8B3-8BC3-4E87-1998EEBA8017}"/>
              </a:ext>
            </a:extLst>
          </p:cNvPr>
          <p:cNvPicPr>
            <a:picLocks noChangeAspect="1"/>
          </p:cNvPicPr>
          <p:nvPr/>
        </p:nvPicPr>
        <p:blipFill>
          <a:blip r:embed="rId5"/>
          <a:stretch>
            <a:fillRect/>
          </a:stretch>
        </p:blipFill>
        <p:spPr>
          <a:xfrm>
            <a:off x="1233420" y="1508489"/>
            <a:ext cx="9260627" cy="5316173"/>
          </a:xfrm>
          <a:prstGeom prst="rect">
            <a:avLst/>
          </a:prstGeom>
        </p:spPr>
      </p:pic>
      <p:sp>
        <p:nvSpPr>
          <p:cNvPr id="2" name="Rectangle 1">
            <a:extLst>
              <a:ext uri="{FF2B5EF4-FFF2-40B4-BE49-F238E27FC236}">
                <a16:creationId xmlns:a16="http://schemas.microsoft.com/office/drawing/2014/main" id="{B47C7839-9BF0-3A65-65A8-70B5166A4784}"/>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C15E5C-B1D9-B911-01F7-F90AECA4622A}"/>
              </a:ext>
            </a:extLst>
          </p:cNvPr>
          <p:cNvSpPr/>
          <p:nvPr/>
        </p:nvSpPr>
        <p:spPr>
          <a:xfrm>
            <a:off x="5406756" y="858428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7">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pic>
        <p:nvPicPr>
          <p:cNvPr id="4" name="Picture 3">
            <a:extLst>
              <a:ext uri="{FF2B5EF4-FFF2-40B4-BE49-F238E27FC236}">
                <a16:creationId xmlns:a16="http://schemas.microsoft.com/office/drawing/2014/main" id="{1B94A6E4-D6D1-1F5E-8EFF-4EEB310DE129}"/>
              </a:ext>
            </a:extLst>
          </p:cNvPr>
          <p:cNvPicPr>
            <a:picLocks noChangeAspect="1"/>
          </p:cNvPicPr>
          <p:nvPr/>
        </p:nvPicPr>
        <p:blipFill>
          <a:blip r:embed="rId8"/>
          <a:stretch>
            <a:fillRect/>
          </a:stretch>
        </p:blipFill>
        <p:spPr>
          <a:xfrm>
            <a:off x="1593065" y="1348150"/>
            <a:ext cx="6376969" cy="4828450"/>
          </a:xfrm>
          <a:prstGeom prst="rect">
            <a:avLst/>
          </a:prstGeom>
        </p:spPr>
      </p:pic>
      <p:sp>
        <p:nvSpPr>
          <p:cNvPr id="2" name="Rectangle 1">
            <a:extLst>
              <a:ext uri="{FF2B5EF4-FFF2-40B4-BE49-F238E27FC236}">
                <a16:creationId xmlns:a16="http://schemas.microsoft.com/office/drawing/2014/main" id="{419F84CC-5776-1A61-2DD7-179FA76FFAF8}"/>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E00D140-E1A8-CAE1-A79A-CD5354398723}"/>
              </a:ext>
            </a:extLst>
          </p:cNvPr>
          <p:cNvSpPr/>
          <p:nvPr/>
        </p:nvSpPr>
        <p:spPr>
          <a:xfrm>
            <a:off x="5313676" y="862328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52"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Scale>
                                      <p:cBhvr>
                                        <p:cTn id="10"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75"/>
                                        </p:tgtEl>
                                        <p:attrNameLst>
                                          <p:attrName>ppt_x</p:attrName>
                                          <p:attrName>ppt_y</p:attrName>
                                        </p:attrNameLst>
                                      </p:cBhvr>
                                    </p:animMotion>
                                    <p:animEffect transition="in" filter="fade">
                                      <p:cBhvr>
                                        <p:cTn id="12" dur="1000"/>
                                        <p:tgtEl>
                                          <p:spTgt spid="175"/>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ppt_w</p:attrName>
                                        </p:attrNameLst>
                                      </p:cBhvr>
                                      <p:tavLst>
                                        <p:tav tm="0">
                                          <p:val>
                                            <p:strVal val="#ppt_w+.3"/>
                                          </p:val>
                                        </p:tav>
                                        <p:tav tm="100000">
                                          <p:val>
                                            <p:strVal val="#ppt_w"/>
                                          </p:val>
                                        </p:tav>
                                      </p:tavLst>
                                    </p:anim>
                                    <p:anim calcmode="lin" valueType="num">
                                      <p:cBhvr>
                                        <p:cTn id="16" dur="1000" fill="hold"/>
                                        <p:tgtEl>
                                          <p:spTgt spid="38"/>
                                        </p:tgtEl>
                                        <p:attrNameLst>
                                          <p:attrName>ppt_h</p:attrName>
                                        </p:attrNameLst>
                                      </p:cBhvr>
                                      <p:tavLst>
                                        <p:tav tm="0">
                                          <p:val>
                                            <p:strVal val="#ppt_h"/>
                                          </p:val>
                                        </p:tav>
                                        <p:tav tm="100000">
                                          <p:val>
                                            <p:strVal val="#ppt_h"/>
                                          </p:val>
                                        </p:tav>
                                      </p:tavLst>
                                    </p:anim>
                                    <p:animEffect transition="in" filter="fad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lvl="0" algn="ctr" defTabSz="457200"/>
            <a:r>
              <a:rPr lang="vi-VN" sz="2400" b="1" dirty="0">
                <a:solidFill>
                  <a:srgbClr val="FF0000"/>
                </a:solidFill>
                <a:latin typeface="Cambria" panose="02040503050406030204" pitchFamily="18" charset="0"/>
                <a:ea typeface="Cambria" panose="02040503050406030204" pitchFamily="18" charset="0"/>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a. Nắng vàng </a:t>
            </a:r>
            <a:r>
              <a:rPr lang="en-US" sz="3200" dirty="0">
                <a:solidFill>
                  <a:srgbClr val="000000"/>
                </a:solidFill>
                <a:latin typeface="Calibri" panose="020F0502020204030204" pitchFamily="34" charset="0"/>
                <a:cs typeface="Calibri" panose="020F0502020204030204" pitchFamily="34" charset="0"/>
              </a:rPr>
              <a:t>ó</a:t>
            </a:r>
            <a:r>
              <a:rPr lang="vi-VN" sz="3200" b="0" i="0" dirty="0">
                <a:solidFill>
                  <a:srgbClr val="000000"/>
                </a:solidFill>
                <a:effectLst/>
                <a:latin typeface="Calibri" panose="020F0502020204030204" pitchFamily="34" charset="0"/>
                <a:cs typeface="Calibri" panose="020F0502020204030204" pitchFamily="34" charset="0"/>
              </a:rPr>
              <a:t>ng. Lúa cũng </a:t>
            </a:r>
            <a:r>
              <a:rPr lang="vi-VN" sz="3200" b="1" i="0" dirty="0">
                <a:solidFill>
                  <a:srgbClr val="000000"/>
                </a:solidFill>
                <a:effectLst/>
                <a:latin typeface="Calibri" panose="020F0502020204030204" pitchFamily="34" charset="0"/>
                <a:cs typeface="Calibri" panose="020F0502020204030204" pitchFamily="34" charset="0"/>
              </a:rPr>
              <a:t>vậy</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b. Cây tre này cao và thẳng</a:t>
            </a:r>
            <a:r>
              <a:rPr lang="en-US" sz="3200" b="0" i="0" dirty="0">
                <a:solidFill>
                  <a:srgbClr val="000000"/>
                </a:solidFill>
                <a:effectLst/>
                <a:latin typeface="Calibri" panose="020F0502020204030204" pitchFamily="34" charset="0"/>
                <a:cs typeface="Calibri" panose="020F0502020204030204" pitchFamily="34" charset="0"/>
              </a:rPr>
              <a:t>.</a:t>
            </a:r>
            <a:r>
              <a:rPr lang="vi-VN" sz="3200" b="0" i="0" dirty="0">
                <a:solidFill>
                  <a:srgbClr val="000000"/>
                </a:solidFill>
                <a:effectLst/>
                <a:latin typeface="Calibri" panose="020F0502020204030204" pitchFamily="34" charset="0"/>
                <a:cs typeface="Calibri" panose="020F0502020204030204" pitchFamily="34" charset="0"/>
              </a:rPr>
              <a:t> Các cây kia cũng </a:t>
            </a:r>
            <a:r>
              <a:rPr lang="vi-VN" sz="3200" b="1" i="0" dirty="0">
                <a:solidFill>
                  <a:srgbClr val="000000"/>
                </a:solidFill>
                <a:effectLst/>
                <a:latin typeface="Calibri" panose="020F0502020204030204" pitchFamily="34" charset="0"/>
                <a:cs typeface="Calibri" panose="020F0502020204030204" pitchFamily="34" charset="0"/>
              </a:rPr>
              <a:t>thế</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c. Cánh đồng vàng ruộm báo hiệu một vụ mùa bội thu. </a:t>
            </a:r>
            <a:r>
              <a:rPr lang="vi-VN" sz="3200" b="1" i="0" dirty="0">
                <a:solidFill>
                  <a:srgbClr val="000000"/>
                </a:solidFill>
                <a:effectLst/>
                <a:latin typeface="Calibri" panose="020F0502020204030204" pitchFamily="34" charset="0"/>
                <a:cs typeface="Calibri" panose="020F0502020204030204" pitchFamily="34" charset="0"/>
              </a:rPr>
              <a:t>Đó</a:t>
            </a:r>
            <a:r>
              <a:rPr lang="vi-VN" sz="3200" b="0" i="0" dirty="0">
                <a:solidFill>
                  <a:srgbClr val="000000"/>
                </a:solidFill>
                <a:effectLst/>
                <a:latin typeface="Calibri" panose="020F0502020204030204" pitchFamily="34" charset="0"/>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grpSp>
        <p:nvGrpSpPr>
          <p:cNvPr id="9" name="Group 8">
            <a:extLst>
              <a:ext uri="{FF2B5EF4-FFF2-40B4-BE49-F238E27FC236}">
                <a16:creationId xmlns:a16="http://schemas.microsoft.com/office/drawing/2014/main" id="{31D073F1-7D40-999B-47F6-6F4171FDFEDE}"/>
              </a:ext>
            </a:extLst>
          </p:cNvPr>
          <p:cNvGrpSpPr/>
          <p:nvPr/>
        </p:nvGrpSpPr>
        <p:grpSpPr>
          <a:xfrm>
            <a:off x="454204" y="4301364"/>
            <a:ext cx="4278451" cy="2175001"/>
            <a:chOff x="892354" y="3758439"/>
            <a:chExt cx="4278451" cy="2175001"/>
          </a:xfrm>
        </p:grpSpPr>
        <p:pic>
          <p:nvPicPr>
            <p:cNvPr id="10" name="Picture 9">
              <a:extLst>
                <a:ext uri="{FF2B5EF4-FFF2-40B4-BE49-F238E27FC236}">
                  <a16:creationId xmlns:a16="http://schemas.microsoft.com/office/drawing/2014/main" id="{55211CBF-7D9D-3B66-98D3-E9CE77E430A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365BFAD9-1EA6-AEF0-E441-7FA1C8A3C8A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 name="Rectangle 1">
            <a:extLst>
              <a:ext uri="{FF2B5EF4-FFF2-40B4-BE49-F238E27FC236}">
                <a16:creationId xmlns:a16="http://schemas.microsoft.com/office/drawing/2014/main" id="{702E0B04-998A-9817-6357-662D35C0CC3B}"/>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98E57A3-0C20-9F94-C116-117ABCC1976E}"/>
              </a:ext>
            </a:extLst>
          </p:cNvPr>
          <p:cNvSpPr/>
          <p:nvPr/>
        </p:nvSpPr>
        <p:spPr>
          <a:xfrm>
            <a:off x="5395713" y="8634941"/>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wipe(left)">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Nắng vàng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 Lúa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Cây tre này cao và thẳng, Các cây kia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thế</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Cánh đồng vàng ruộm báo hiệu một vụ mùa bội thu.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cxnSp>
        <p:nvCxnSpPr>
          <p:cNvPr id="3" name="Straight Connector 2">
            <a:extLst>
              <a:ext uri="{FF2B5EF4-FFF2-40B4-BE49-F238E27FC236}">
                <a16:creationId xmlns:a16="http://schemas.microsoft.com/office/drawing/2014/main" id="{CE60F7D8-953E-F782-26E8-A7B823F59ACB}"/>
              </a:ext>
            </a:extLst>
          </p:cNvPr>
          <p:cNvCxnSpPr>
            <a:cxnSpLocks/>
          </p:cNvCxnSpPr>
          <p:nvPr/>
        </p:nvCxnSpPr>
        <p:spPr>
          <a:xfrm>
            <a:off x="5191125" y="1828800"/>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7098AB-83BB-9808-5AFF-4E866B79BF02}"/>
              </a:ext>
            </a:extLst>
          </p:cNvPr>
          <p:cNvCxnSpPr>
            <a:cxnSpLocks/>
          </p:cNvCxnSpPr>
          <p:nvPr/>
        </p:nvCxnSpPr>
        <p:spPr>
          <a:xfrm>
            <a:off x="7972425" y="233362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69A828-0E29-1D99-8AE4-C403988ADC55}"/>
              </a:ext>
            </a:extLst>
          </p:cNvPr>
          <p:cNvCxnSpPr>
            <a:cxnSpLocks/>
          </p:cNvCxnSpPr>
          <p:nvPr/>
        </p:nvCxnSpPr>
        <p:spPr>
          <a:xfrm>
            <a:off x="9991725" y="280987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A773B-B233-F0E6-627F-2F96DD58CDF2}"/>
              </a:ext>
            </a:extLst>
          </p:cNvPr>
          <p:cNvCxnSpPr/>
          <p:nvPr/>
        </p:nvCxnSpPr>
        <p:spPr>
          <a:xfrm>
            <a:off x="1943100" y="1866900"/>
            <a:ext cx="13525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25A2-2BA6-8A3E-77E6-BA15C29ABC79}"/>
              </a:ext>
            </a:extLst>
          </p:cNvPr>
          <p:cNvCxnSpPr>
            <a:cxnSpLocks/>
          </p:cNvCxnSpPr>
          <p:nvPr/>
        </p:nvCxnSpPr>
        <p:spPr>
          <a:xfrm>
            <a:off x="2905125" y="2333625"/>
            <a:ext cx="21812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6EB0A-F68E-C0F9-79D9-CA4F2DB2E9EA}"/>
              </a:ext>
            </a:extLst>
          </p:cNvPr>
          <p:cNvCxnSpPr>
            <a:cxnSpLocks/>
          </p:cNvCxnSpPr>
          <p:nvPr/>
        </p:nvCxnSpPr>
        <p:spPr>
          <a:xfrm>
            <a:off x="981075" y="2809875"/>
            <a:ext cx="88106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2721BA-87DA-1CD0-AABE-02521C53B9E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03D827-A02F-6821-3767-48A237C35D8F}"/>
              </a:ext>
            </a:extLst>
          </p:cNvPr>
          <p:cNvSpPr/>
          <p:nvPr/>
        </p:nvSpPr>
        <p:spPr>
          <a:xfrm>
            <a:off x="5407905" y="8577910"/>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651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7AC1C33E-8A3F-10C1-DF59-6896BD69248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EC2D0CB-4D34-498C-89F2-7D6DE9867250}"/>
              </a:ext>
            </a:extLst>
          </p:cNvPr>
          <p:cNvSpPr/>
          <p:nvPr/>
        </p:nvSpPr>
        <p:spPr>
          <a:xfrm>
            <a:off x="5577500" y="863937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600" b="1" i="0" dirty="0">
                  <a:solidFill>
                    <a:srgbClr val="000000"/>
                  </a:solidFill>
                  <a:effectLst/>
                  <a:latin typeface="Cambria" panose="02040503050406030204" pitchFamily="18" charset="0"/>
                  <a:ea typeface="Cambria" panose="02040503050406030204" pitchFamily="18" charset="0"/>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indent="-342900">
                <a:buAutoNum type="alphaLcParenR"/>
              </a:pP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thỏ</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(Võ </a:t>
              </a: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19716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b) </a:t>
              </a:r>
              <a:r>
                <a:rPr lang="en-US" sz="2400" dirty="0" err="1">
                  <a:latin typeface="Cambria" panose="02040503050406030204" pitchFamily="18" charset="0"/>
                  <a:ea typeface="Cambria" panose="02040503050406030204" pitchFamily="18" charset="0"/>
                </a:rPr>
                <a:t>Mùa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vĩ</a:t>
              </a:r>
              <a:endParaRPr lang="en-US"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Nở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Ở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Ve </a:t>
              </a:r>
              <a:r>
                <a:rPr lang="en-US" sz="2400" dirty="0" err="1">
                  <a:latin typeface="Cambria" panose="02040503050406030204" pitchFamily="18" charset="0"/>
                  <a:ea typeface="Cambria" panose="02040503050406030204" pitchFamily="18" charset="0"/>
                </a:rPr>
                <a:t>kêu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rả</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đố</a:t>
              </a:r>
              <a:r>
                <a:rPr lang="en-US" sz="2400" dirty="0">
                  <a:latin typeface="Cambria" panose="02040503050406030204" pitchFamily="18" charset="0"/>
                  <a:ea typeface="Cambria" panose="02040503050406030204" pitchFamily="18" charset="0"/>
                </a:rPr>
                <a:t>)</a:t>
              </a:r>
            </a:p>
          </p:txBody>
        </p:sp>
      </p:grpSp>
      <p:pic>
        <p:nvPicPr>
          <p:cNvPr id="17" name="Picture 16">
            <a:extLst>
              <a:ext uri="{FF2B5EF4-FFF2-40B4-BE49-F238E27FC236}">
                <a16:creationId xmlns:a16="http://schemas.microsoft.com/office/drawing/2014/main" id="{05FD199A-BA00-4A38-3F29-56A03C028501}"/>
              </a:ext>
            </a:extLst>
          </p:cNvPr>
          <p:cNvPicPr>
            <a:picLocks noChangeAspect="1"/>
          </p:cNvPicPr>
          <p:nvPr/>
        </p:nvPicPr>
        <p:blipFill>
          <a:blip r:embed="rId6"/>
          <a:stretch>
            <a:fillRect/>
          </a:stretch>
        </p:blipFill>
        <p:spPr>
          <a:xfrm>
            <a:off x="647699" y="3876675"/>
            <a:ext cx="10563225" cy="2228850"/>
          </a:xfrm>
          <a:prstGeom prst="rect">
            <a:avLst/>
          </a:prstGeom>
        </p:spPr>
      </p:pic>
      <p:grpSp>
        <p:nvGrpSpPr>
          <p:cNvPr id="18" name="Group 17">
            <a:extLst>
              <a:ext uri="{FF2B5EF4-FFF2-40B4-BE49-F238E27FC236}">
                <a16:creationId xmlns:a16="http://schemas.microsoft.com/office/drawing/2014/main" id="{F8591D1C-DF03-B23E-0B10-42B0A27EB1C2}"/>
              </a:ext>
            </a:extLst>
          </p:cNvPr>
          <p:cNvGrpSpPr/>
          <p:nvPr/>
        </p:nvGrpSpPr>
        <p:grpSpPr>
          <a:xfrm>
            <a:off x="3740329" y="4301364"/>
            <a:ext cx="4278451" cy="2175001"/>
            <a:chOff x="892354" y="3758439"/>
            <a:chExt cx="4278451" cy="2175001"/>
          </a:xfrm>
        </p:grpSpPr>
        <p:pic>
          <p:nvPicPr>
            <p:cNvPr id="19" name="Picture 18">
              <a:extLst>
                <a:ext uri="{FF2B5EF4-FFF2-40B4-BE49-F238E27FC236}">
                  <a16:creationId xmlns:a16="http://schemas.microsoft.com/office/drawing/2014/main" id="{BCA45529-E706-D4A2-4126-4ED5A24CB7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EDDC586B-6E4F-8347-0B1E-D73474BA943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 name="Rectangle 1">
            <a:extLst>
              <a:ext uri="{FF2B5EF4-FFF2-40B4-BE49-F238E27FC236}">
                <a16:creationId xmlns:a16="http://schemas.microsoft.com/office/drawing/2014/main" id="{6A09BAE1-2891-3AF7-FA59-95492B3E4475}"/>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BA6D9FD-BBA1-5CDC-92B4-0D34BA1EDD62}"/>
              </a:ext>
            </a:extLst>
          </p:cNvPr>
          <p:cNvSpPr/>
          <p:nvPr/>
        </p:nvSpPr>
        <p:spPr>
          <a:xfrm>
            <a:off x="5223877" y="848218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1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157134" y="-1227090"/>
            <a:ext cx="9877730" cy="8102255"/>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5774E74A-B078-471F-F374-66D424D1306B}"/>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BE950A2-57E8-46A3-553D-7459D071973D}"/>
              </a:ext>
            </a:extLst>
          </p:cNvPr>
          <p:cNvSpPr/>
          <p:nvPr/>
        </p:nvSpPr>
        <p:spPr>
          <a:xfrm>
            <a:off x="5307030" y="843534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714753" y="545636"/>
            <a:ext cx="791502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Đọc câu chuyện dưới đây và trả lời câu hỏi.</a:t>
            </a:r>
            <a:endPar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4" name="TextBox 3">
            <a:extLst>
              <a:ext uri="{FF2B5EF4-FFF2-40B4-BE49-F238E27FC236}">
                <a16:creationId xmlns:a16="http://schemas.microsoft.com/office/drawing/2014/main" id="{3A15DD2B-09F9-A5C4-229D-307021608A67}"/>
              </a:ext>
            </a:extLst>
          </p:cNvPr>
          <p:cNvSpPr txBox="1"/>
          <p:nvPr/>
        </p:nvSpPr>
        <p:spPr>
          <a:xfrm>
            <a:off x="485776" y="1181100"/>
            <a:ext cx="7743824"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Hạt thóc</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thóc được mẹ lúa yêu thương, chiều chuộng nên rất kiêu. Thóc nói với ngô, khoai, sắn:</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là hạt vàng đấy, các </a:t>
            </a:r>
            <a:r>
              <a:rPr lang="vi-VN" sz="2400" b="1" i="0" dirty="0">
                <a:solidFill>
                  <a:srgbClr val="000000"/>
                </a:solidFill>
                <a:effectLst/>
                <a:latin typeface="Cambria" panose="02040503050406030204" pitchFamily="18" charset="0"/>
                <a:ea typeface="Cambria" panose="02040503050406030204" pitchFamily="18" charset="0"/>
              </a:rPr>
              <a:t>bạn</a:t>
            </a:r>
            <a:r>
              <a:rPr lang="vi-VN" sz="2400" b="0" i="0" dirty="0">
                <a:solidFill>
                  <a:srgbClr val="000000"/>
                </a:solidFill>
                <a:effectLst/>
                <a:latin typeface="Cambria" panose="02040503050406030204" pitchFamily="18" charset="0"/>
                <a:ea typeface="Cambria" panose="02040503050406030204" pitchFamily="18" charset="0"/>
              </a:rPr>
              <a:t> ạ. Chẳng ai bằng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được.</a:t>
            </a:r>
          </a:p>
          <a:p>
            <a:pPr algn="just"/>
            <a:r>
              <a:rPr lang="vi-VN" sz="2400" b="0" i="0" dirty="0">
                <a:solidFill>
                  <a:srgbClr val="000000"/>
                </a:solidFill>
                <a:effectLst/>
                <a:latin typeface="Cambria" panose="02040503050406030204" pitchFamily="18" charset="0"/>
                <a:ea typeface="Cambria" panose="02040503050406030204" pitchFamily="18" charset="0"/>
              </a:rPr>
              <a:t>Ngô liền nói:</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ơi, </a:t>
            </a:r>
            <a:r>
              <a:rPr lang="vi-VN" sz="2400" b="1" i="0" dirty="0">
                <a:solidFill>
                  <a:srgbClr val="000000"/>
                </a:solidFill>
                <a:effectLst/>
                <a:latin typeface="Cambria" panose="02040503050406030204" pitchFamily="18" charset="0"/>
                <a:ea typeface="Cambria" panose="02040503050406030204" pitchFamily="18" charset="0"/>
              </a:rPr>
              <a:t>tớ</a:t>
            </a:r>
            <a:r>
              <a:rPr lang="vi-VN" sz="2400" b="0" i="0" dirty="0">
                <a:solidFill>
                  <a:srgbClr val="000000"/>
                </a:solidFill>
                <a:effectLst/>
                <a:latin typeface="Cambria" panose="02040503050406030204" pitchFamily="18" charset="0"/>
                <a:ea typeface="Cambria" panose="02040503050406030204" pitchFamily="18" charset="0"/>
              </a:rPr>
              <a:t> nghĩ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chỉ là hạt vàng khi ở trên cánh đồng này thôi. Còn nếu ở trong bát cơm, chắc chắn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sẽ bị gắp bỏ ra ngoài.</a:t>
            </a:r>
          </a:p>
          <a:p>
            <a:pPr algn="just"/>
            <a:r>
              <a:rPr lang="vi-VN" sz="2400" b="0" i="0" dirty="0">
                <a:solidFill>
                  <a:srgbClr val="000000"/>
                </a:solidFill>
                <a:effectLst/>
                <a:latin typeface="Cambria" panose="02040503050406030204" pitchFamily="18" charset="0"/>
                <a:ea typeface="Cambria" panose="02040503050406030204" pitchFamily="18" charset="0"/>
              </a:rPr>
              <a:t>Hạt thóc nghe xong, im lặng.</a:t>
            </a:r>
          </a:p>
          <a:p>
            <a:pPr algn="r"/>
            <a:r>
              <a:rPr lang="vi-VN" sz="2400" b="0" i="0" dirty="0">
                <a:solidFill>
                  <a:srgbClr val="000000"/>
                </a:solidFill>
                <a:effectLst/>
                <a:latin typeface="Cambria" panose="02040503050406030204" pitchFamily="18" charset="0"/>
                <a:ea typeface="Cambria" panose="02040503050406030204" pitchFamily="18" charset="0"/>
              </a:rPr>
              <a:t>(Phan Tự Gia Bách)</a:t>
            </a:r>
          </a:p>
        </p:txBody>
      </p:sp>
      <p:pic>
        <p:nvPicPr>
          <p:cNvPr id="7" name="Picture 6">
            <a:extLst>
              <a:ext uri="{FF2B5EF4-FFF2-40B4-BE49-F238E27FC236}">
                <a16:creationId xmlns:a16="http://schemas.microsoft.com/office/drawing/2014/main" id="{F67AE40D-69D0-DE9E-8F35-26DEBA100EF9}"/>
              </a:ext>
            </a:extLst>
          </p:cNvPr>
          <p:cNvPicPr>
            <a:picLocks noChangeAspect="1"/>
          </p:cNvPicPr>
          <p:nvPr/>
        </p:nvPicPr>
        <p:blipFill>
          <a:blip r:embed="rId6"/>
          <a:stretch>
            <a:fillRect/>
          </a:stretch>
        </p:blipFill>
        <p:spPr>
          <a:xfrm>
            <a:off x="8301037" y="2224087"/>
            <a:ext cx="3781425" cy="2562225"/>
          </a:xfrm>
          <a:prstGeom prst="rect">
            <a:avLst/>
          </a:prstGeom>
        </p:spPr>
      </p:pic>
      <p:sp>
        <p:nvSpPr>
          <p:cNvPr id="9" name="Rectangle 8">
            <a:extLst>
              <a:ext uri="{FF2B5EF4-FFF2-40B4-BE49-F238E27FC236}">
                <a16:creationId xmlns:a16="http://schemas.microsoft.com/office/drawing/2014/main" id="{F4E96DAB-0359-0787-1C5E-198B15C881C4}"/>
              </a:ext>
            </a:extLst>
          </p:cNvPr>
          <p:cNvSpPr/>
          <p:nvPr/>
        </p:nvSpPr>
        <p:spPr>
          <a:xfrm>
            <a:off x="419100" y="4981575"/>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i="0" dirty="0">
                <a:solidFill>
                  <a:srgbClr val="C00000"/>
                </a:solidFill>
                <a:effectLst/>
                <a:latin typeface="Cambria" panose="02040503050406030204" pitchFamily="18" charset="0"/>
                <a:ea typeface="Cambria" panose="02040503050406030204" pitchFamily="18" charset="0"/>
              </a:rPr>
              <a:t>a. Các từ in đậm trong câu chuyện trên được dùng để làm gì?</a:t>
            </a:r>
            <a:endParaRPr lang="en-US" sz="2800" b="1" dirty="0">
              <a:solidFill>
                <a:srgbClr val="C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D7715883-10E9-6609-F9F4-48B562E102C8}"/>
              </a:ext>
            </a:extLst>
          </p:cNvPr>
          <p:cNvSpPr/>
          <p:nvPr/>
        </p:nvSpPr>
        <p:spPr>
          <a:xfrm>
            <a:off x="381000" y="5734050"/>
            <a:ext cx="10172700" cy="828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endParaRPr lang="en-US" sz="2800" b="1" dirty="0">
              <a:solidFill>
                <a:srgbClr val="C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E7B443BC-7706-D2EB-724E-A7A75826E84B}"/>
              </a:ext>
            </a:extLst>
          </p:cNvPr>
          <p:cNvPicPr>
            <a:picLocks noChangeAspect="1"/>
          </p:cNvPicPr>
          <p:nvPr/>
        </p:nvPicPr>
        <p:blipFill>
          <a:blip r:embed="rId7"/>
          <a:stretch>
            <a:fillRect/>
          </a:stretch>
        </p:blipFill>
        <p:spPr>
          <a:xfrm>
            <a:off x="9190355" y="0"/>
            <a:ext cx="3129131" cy="2540802"/>
          </a:xfrm>
          <a:prstGeom prst="rect">
            <a:avLst/>
          </a:prstGeom>
        </p:spPr>
      </p:pic>
      <p:sp>
        <p:nvSpPr>
          <p:cNvPr id="3" name="Rectangle 2">
            <a:extLst>
              <a:ext uri="{FF2B5EF4-FFF2-40B4-BE49-F238E27FC236}">
                <a16:creationId xmlns:a16="http://schemas.microsoft.com/office/drawing/2014/main" id="{1F7E368F-3AC4-6A4B-8DA2-8D7C9105C478}"/>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BBDE186-2A90-8789-C76F-A5BE54702D6A}"/>
              </a:ext>
            </a:extLst>
          </p:cNvPr>
          <p:cNvSpPr/>
          <p:nvPr/>
        </p:nvSpPr>
        <p:spPr>
          <a:xfrm>
            <a:off x="5264306" y="8449503"/>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628</Words>
  <Application>Microsoft Office PowerPoint</Application>
  <PresentationFormat>Widescreen</PresentationFormat>
  <Paragraphs>64</Paragraphs>
  <Slides>12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微软雅黑</vt:lpstr>
      <vt:lpstr>Arial</vt:lpstr>
      <vt:lpstr>Calibri</vt:lpstr>
      <vt:lpstr>Cambria</vt:lpstr>
      <vt:lpstr>Cutewritten</vt:lpstr>
      <vt:lpstr>Times New Roman</vt:lpstr>
      <vt:lpstr>UTM Gradoo</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51</cp:revision>
  <dcterms:created xsi:type="dcterms:W3CDTF">2024-06-12T09:55:41Z</dcterms:created>
  <dcterms:modified xsi:type="dcterms:W3CDTF">2024-09-18T07:35:52Z</dcterms:modified>
</cp:coreProperties>
</file>