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8" r:id="rId2"/>
    <p:sldMasterId id="2147483696" r:id="rId3"/>
    <p:sldMasterId id="2147483684" r:id="rId4"/>
    <p:sldMasterId id="2147483660" r:id="rId5"/>
  </p:sldMasterIdLst>
  <p:notesMasterIdLst>
    <p:notesMasterId r:id="rId24"/>
  </p:notesMasterIdLst>
  <p:sldIdLst>
    <p:sldId id="269" r:id="rId6"/>
    <p:sldId id="294" r:id="rId7"/>
    <p:sldId id="273" r:id="rId8"/>
    <p:sldId id="261" r:id="rId9"/>
    <p:sldId id="274" r:id="rId10"/>
    <p:sldId id="259" r:id="rId11"/>
    <p:sldId id="275" r:id="rId12"/>
    <p:sldId id="260" r:id="rId13"/>
    <p:sldId id="276" r:id="rId14"/>
    <p:sldId id="278" r:id="rId15"/>
    <p:sldId id="280" r:id="rId16"/>
    <p:sldId id="283" r:id="rId17"/>
    <p:sldId id="282" r:id="rId18"/>
    <p:sldId id="281" r:id="rId19"/>
    <p:sldId id="285" r:id="rId20"/>
    <p:sldId id="286" r:id="rId21"/>
    <p:sldId id="287" r:id="rId22"/>
    <p:sldId id="293" r:id="rId23"/>
  </p:sldIdLst>
  <p:sldSz cx="18288000" cy="10287000"/>
  <p:notesSz cx="6858000" cy="9144000"/>
  <p:embeddedFontLst>
    <p:embeddedFont>
      <p:font typeface="#9Slide05 SVNStandly" pitchFamily="2" charset="0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mbria Bold" panose="02040803050406030204" pitchFamily="18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C15"/>
    <a:srgbClr val="344C81"/>
    <a:srgbClr val="8E5DB3"/>
    <a:srgbClr val="9B6FBC"/>
    <a:srgbClr val="D3E5EF"/>
    <a:srgbClr val="E97F93"/>
    <a:srgbClr val="F0AAB7"/>
    <a:srgbClr val="A6D2E7"/>
    <a:srgbClr val="5A9955"/>
    <a:srgbClr val="FAB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590" autoAdjust="0"/>
  </p:normalViewPr>
  <p:slideViewPr>
    <p:cSldViewPr>
      <p:cViewPr varScale="1">
        <p:scale>
          <a:sx n="41" d="100"/>
          <a:sy n="41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74A89-FF46-4A21-AA3E-96910E804B29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D1194-4613-4AB9-9071-6CB06C167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9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D1194-4613-4AB9-9071-6CB06C1678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4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6C1CAAD-23BB-4028-8C0D-641603077F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338B198-0A71-435F-A965-5142FB3AD6C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B304089-FF16-4616-8AEA-5974D198FD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1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8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2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5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2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44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31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6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-430425" y="404418"/>
            <a:ext cx="8189577" cy="9040932"/>
          </a:xfrm>
          <a:custGeom>
            <a:avLst/>
            <a:gdLst/>
            <a:ahLst/>
            <a:cxnLst/>
            <a:rect l="l" t="t" r="r" b="b"/>
            <a:pathLst>
              <a:path w="8189577" h="9040932">
                <a:moveTo>
                  <a:pt x="8189578" y="0"/>
                </a:moveTo>
                <a:lnTo>
                  <a:pt x="0" y="0"/>
                </a:lnTo>
                <a:lnTo>
                  <a:pt x="0" y="9040931"/>
                </a:lnTo>
                <a:lnTo>
                  <a:pt x="8189578" y="9040931"/>
                </a:lnTo>
                <a:lnTo>
                  <a:pt x="81895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5181600" y="5295847"/>
            <a:ext cx="11280260" cy="5595912"/>
          </a:xfrm>
          <a:custGeom>
            <a:avLst/>
            <a:gdLst/>
            <a:ahLst/>
            <a:cxnLst/>
            <a:rect l="l" t="t" r="r" b="b"/>
            <a:pathLst>
              <a:path w="16537136" h="6945597">
                <a:moveTo>
                  <a:pt x="0" y="0"/>
                </a:moveTo>
                <a:lnTo>
                  <a:pt x="16537136" y="0"/>
                </a:lnTo>
                <a:lnTo>
                  <a:pt x="16537136" y="6945597"/>
                </a:lnTo>
                <a:lnTo>
                  <a:pt x="0" y="6945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>
            <a:off x="14021092" y="4505529"/>
            <a:ext cx="4526525" cy="5010913"/>
          </a:xfrm>
          <a:custGeom>
            <a:avLst/>
            <a:gdLst/>
            <a:ahLst/>
            <a:cxnLst/>
            <a:rect l="l" t="t" r="r" b="b"/>
            <a:pathLst>
              <a:path w="4526525" h="5010913">
                <a:moveTo>
                  <a:pt x="0" y="0"/>
                </a:moveTo>
                <a:lnTo>
                  <a:pt x="4526525" y="0"/>
                </a:lnTo>
                <a:lnTo>
                  <a:pt x="4526525" y="5010914"/>
                </a:lnTo>
                <a:lnTo>
                  <a:pt x="0" y="5010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>
            <a:off x="5474592" y="4327365"/>
            <a:ext cx="5027050" cy="5557310"/>
          </a:xfrm>
          <a:custGeom>
            <a:avLst/>
            <a:gdLst/>
            <a:ahLst/>
            <a:cxnLst/>
            <a:rect l="l" t="t" r="r" b="b"/>
            <a:pathLst>
              <a:path w="5027050" h="5557310">
                <a:moveTo>
                  <a:pt x="0" y="0"/>
                </a:moveTo>
                <a:lnTo>
                  <a:pt x="5027050" y="0"/>
                </a:lnTo>
                <a:lnTo>
                  <a:pt x="5027050" y="5557310"/>
                </a:lnTo>
                <a:lnTo>
                  <a:pt x="0" y="55573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-34907"/>
            <a:ext cx="1638945" cy="1638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0919" y="-83599"/>
            <a:ext cx="12296698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7218" y="1511617"/>
            <a:ext cx="16295452" cy="7357981"/>
          </a:xfrm>
          <a:custGeom>
            <a:avLst/>
            <a:gdLst/>
            <a:ahLst/>
            <a:cxnLst/>
            <a:rect l="l" t="t" r="r" b="b"/>
            <a:pathLst>
              <a:path w="4604787" h="2535915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513332"/>
                </a:lnTo>
                <a:cubicBezTo>
                  <a:pt x="4604787" y="2525805"/>
                  <a:pt x="4594677" y="2535915"/>
                  <a:pt x="4582204" y="2535915"/>
                </a:cubicBezTo>
                <a:lnTo>
                  <a:pt x="22583" y="2535915"/>
                </a:lnTo>
                <a:cubicBezTo>
                  <a:pt x="10111" y="2535915"/>
                  <a:pt x="0" y="2525805"/>
                  <a:pt x="0" y="2513332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63000">
                  <a:srgbClr val="344C81"/>
                </a:gs>
                <a:gs pos="37000">
                  <a:srgbClr val="E97F93"/>
                </a:gs>
              </a:gsLst>
              <a:lin ang="5400000" scaled="1"/>
            </a:gra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5" name="TextBox 18"/>
          <p:cNvSpPr txBox="1"/>
          <p:nvPr/>
        </p:nvSpPr>
        <p:spPr>
          <a:xfrm>
            <a:off x="2667000" y="1943100"/>
            <a:ext cx="1423057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1748672" y="6029090"/>
            <a:ext cx="1525830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spcBef>
                <a:spcPct val="0"/>
              </a:spcBef>
              <a:buAutoNum type="alphaLcParenR"/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742950" indent="-742950" algn="l">
              <a:spcBef>
                <a:spcPct val="0"/>
              </a:spcBef>
              <a:buAutoNum type="alphaLcParenR"/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nhất?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nhất?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42359"/>
              </p:ext>
            </p:extLst>
          </p:nvPr>
        </p:nvGraphicFramePr>
        <p:xfrm>
          <a:off x="1748672" y="4023719"/>
          <a:ext cx="1525830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902">
                  <a:extLst>
                    <a:ext uri="{9D8B030D-6E8A-4147-A177-3AD203B41FA5}">
                      <a16:colId xmlns:a16="http://schemas.microsoft.com/office/drawing/2014/main" val="3436017499"/>
                    </a:ext>
                  </a:extLst>
                </a:gridCol>
                <a:gridCol w="2338249">
                  <a:extLst>
                    <a:ext uri="{9D8B030D-6E8A-4147-A177-3AD203B41FA5}">
                      <a16:colId xmlns:a16="http://schemas.microsoft.com/office/drawing/2014/main" val="1932846441"/>
                    </a:ext>
                  </a:extLst>
                </a:gridCol>
                <a:gridCol w="2580137">
                  <a:extLst>
                    <a:ext uri="{9D8B030D-6E8A-4147-A177-3AD203B41FA5}">
                      <a16:colId xmlns:a16="http://schemas.microsoft.com/office/drawing/2014/main" val="3489771773"/>
                    </a:ext>
                  </a:extLst>
                </a:gridCol>
                <a:gridCol w="2580137">
                  <a:extLst>
                    <a:ext uri="{9D8B030D-6E8A-4147-A177-3AD203B41FA5}">
                      <a16:colId xmlns:a16="http://schemas.microsoft.com/office/drawing/2014/main" val="1053707871"/>
                    </a:ext>
                  </a:extLst>
                </a:gridCol>
                <a:gridCol w="2418879">
                  <a:extLst>
                    <a:ext uri="{9D8B030D-6E8A-4147-A177-3AD203B41FA5}">
                      <a16:colId xmlns:a16="http://schemas.microsoft.com/office/drawing/2014/main" val="3039405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GB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9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endParaRPr lang="en-GB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2 873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2 837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3 293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3 018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56783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50" y="1789719"/>
            <a:ext cx="137171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4114800" y="915152"/>
            <a:ext cx="13618701" cy="3466348"/>
          </a:xfrm>
          <a:custGeom>
            <a:avLst/>
            <a:gdLst/>
            <a:ahLst/>
            <a:cxnLst/>
            <a:rect l="l" t="t" r="r" b="b"/>
            <a:pathLst>
              <a:path w="4604787" h="2235504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212921"/>
                </a:lnTo>
                <a:cubicBezTo>
                  <a:pt x="4604787" y="2225393"/>
                  <a:pt x="4594677" y="2235504"/>
                  <a:pt x="4582204" y="2235504"/>
                </a:cubicBezTo>
                <a:lnTo>
                  <a:pt x="22583" y="2235504"/>
                </a:lnTo>
                <a:cubicBezTo>
                  <a:pt x="10111" y="2235504"/>
                  <a:pt x="0" y="2225393"/>
                  <a:pt x="0" y="2212921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0AAB7"/>
            </a:soli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11" name="TextBox 19"/>
          <p:cNvSpPr txBox="1"/>
          <p:nvPr/>
        </p:nvSpPr>
        <p:spPr>
          <a:xfrm>
            <a:off x="7952716" y="1386941"/>
            <a:ext cx="908224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l">
              <a:spcBef>
                <a:spcPct val="0"/>
              </a:spcBef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indent="-685800" algn="l">
              <a:spcBef>
                <a:spcPct val="0"/>
              </a:spcBef>
              <a:buFontTx/>
              <a:buChar char="-"/>
            </a:pP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1"/>
          <a:stretch/>
        </p:blipFill>
        <p:spPr>
          <a:xfrm>
            <a:off x="8079902" y="2231874"/>
            <a:ext cx="8827872" cy="7917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10" y="2467722"/>
            <a:ext cx="7364606" cy="73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/>
          <p:cNvSpPr/>
          <p:nvPr/>
        </p:nvSpPr>
        <p:spPr>
          <a:xfrm>
            <a:off x="859585" y="1022463"/>
            <a:ext cx="16285701" cy="8341735"/>
          </a:xfrm>
          <a:custGeom>
            <a:avLst/>
            <a:gdLst/>
            <a:ahLst/>
            <a:cxnLst/>
            <a:rect l="l" t="t" r="r" b="b"/>
            <a:pathLst>
              <a:path w="4604787" h="2235504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212921"/>
                </a:lnTo>
                <a:cubicBezTo>
                  <a:pt x="4604787" y="2225393"/>
                  <a:pt x="4594677" y="2235504"/>
                  <a:pt x="4582204" y="2235504"/>
                </a:cubicBezTo>
                <a:lnTo>
                  <a:pt x="22583" y="2235504"/>
                </a:lnTo>
                <a:cubicBezTo>
                  <a:pt x="10111" y="2235504"/>
                  <a:pt x="0" y="2225393"/>
                  <a:pt x="0" y="2212921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0AAB7"/>
            </a:soli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23" name="TextBox 11"/>
          <p:cNvSpPr txBox="1"/>
          <p:nvPr/>
        </p:nvSpPr>
        <p:spPr>
          <a:xfrm>
            <a:off x="1981200" y="4366883"/>
            <a:ext cx="1489661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GB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2020, cửa hàng bán được 2 873 sản phẩm.</a:t>
            </a:r>
            <a:endParaRPr lang="en-GB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en-GB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2021, cửa hàng bán được 2 837 sản phẩm.</a:t>
            </a:r>
            <a:endParaRPr lang="en-GB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en-GB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2022, cửa hàng bán được 3 293 sản phẩm.</a:t>
            </a:r>
            <a:endParaRPr lang="en-GB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en-GB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2023, cửa hàng bán được 3 018 sản phẩm.</a:t>
            </a:r>
            <a:endParaRPr lang="en-GB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Năm 2022 cửa hàng bán được nhiều sản phẩm nhất. Năm 2021 cửa hàng bán được ít sản phẩm nhất.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43661"/>
              </p:ext>
            </p:extLst>
          </p:nvPr>
        </p:nvGraphicFramePr>
        <p:xfrm>
          <a:off x="1373283" y="2556321"/>
          <a:ext cx="1525830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902">
                  <a:extLst>
                    <a:ext uri="{9D8B030D-6E8A-4147-A177-3AD203B41FA5}">
                      <a16:colId xmlns:a16="http://schemas.microsoft.com/office/drawing/2014/main" val="3436017499"/>
                    </a:ext>
                  </a:extLst>
                </a:gridCol>
                <a:gridCol w="2338249">
                  <a:extLst>
                    <a:ext uri="{9D8B030D-6E8A-4147-A177-3AD203B41FA5}">
                      <a16:colId xmlns:a16="http://schemas.microsoft.com/office/drawing/2014/main" val="1932846441"/>
                    </a:ext>
                  </a:extLst>
                </a:gridCol>
                <a:gridCol w="2580137">
                  <a:extLst>
                    <a:ext uri="{9D8B030D-6E8A-4147-A177-3AD203B41FA5}">
                      <a16:colId xmlns:a16="http://schemas.microsoft.com/office/drawing/2014/main" val="3489771773"/>
                    </a:ext>
                  </a:extLst>
                </a:gridCol>
                <a:gridCol w="2580137">
                  <a:extLst>
                    <a:ext uri="{9D8B030D-6E8A-4147-A177-3AD203B41FA5}">
                      <a16:colId xmlns:a16="http://schemas.microsoft.com/office/drawing/2014/main" val="1053707871"/>
                    </a:ext>
                  </a:extLst>
                </a:gridCol>
                <a:gridCol w="2418879">
                  <a:extLst>
                    <a:ext uri="{9D8B030D-6E8A-4147-A177-3AD203B41FA5}">
                      <a16:colId xmlns:a16="http://schemas.microsoft.com/office/drawing/2014/main" val="3039405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GB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9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endParaRPr lang="en-GB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2 873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2 837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3 293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3 018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56783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-410671"/>
            <a:ext cx="13369687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1050500"/>
            <a:ext cx="10668040" cy="8380258"/>
            <a:chOff x="0" y="0"/>
            <a:chExt cx="4604787" cy="2535915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2625345" y="1635330"/>
            <a:ext cx="8505645" cy="7053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14"/>
              </a:lnSpc>
              <a:spcBef>
                <a:spcPct val="0"/>
              </a:spcBef>
            </a:pPr>
            <a:r>
              <a:rPr lang="vi-VN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 ngày, người bán hàng nói rằng: “Doanh thu cả ngày của cửa hàng được khoảng 2 500 000 đồng”. Thực tế doanh thu cả ngày của cửa hàng là 2 545 000 đồng.</a:t>
            </a:r>
            <a:endParaRPr lang="en-GB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 algn="just">
              <a:lnSpc>
                <a:spcPts val="5514"/>
              </a:lnSpc>
              <a:spcBef>
                <a:spcPct val="0"/>
              </a:spcBef>
              <a:buAutoNum type="alphaLcParenR"/>
            </a:pPr>
            <a:r>
              <a:rPr lang="vi-VN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người bán hàng đã làm tròn doanh thu đến hàng nào?</a:t>
            </a:r>
            <a:endParaRPr lang="en-GB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 algn="just">
              <a:lnSpc>
                <a:spcPts val="5514"/>
              </a:lnSpc>
              <a:spcBef>
                <a:spcPct val="0"/>
              </a:spcBef>
              <a:buAutoNum type="alphaLcParenR"/>
            </a:pPr>
            <a:r>
              <a:rPr lang="vi-VN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doanh thu thực tế của cửa hàng đến hàng chục nghìn.</a:t>
            </a:r>
            <a:endParaRPr lang="en-US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868" y="2217313"/>
            <a:ext cx="5864860" cy="58892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108" y="1984225"/>
            <a:ext cx="5547841" cy="65476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770" y="1152270"/>
            <a:ext cx="137171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7218" y="1511617"/>
            <a:ext cx="16295452" cy="7357981"/>
          </a:xfrm>
          <a:custGeom>
            <a:avLst/>
            <a:gdLst/>
            <a:ahLst/>
            <a:cxnLst/>
            <a:rect l="l" t="t" r="r" b="b"/>
            <a:pathLst>
              <a:path w="4604787" h="2535915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513332"/>
                </a:lnTo>
                <a:cubicBezTo>
                  <a:pt x="4604787" y="2525805"/>
                  <a:pt x="4594677" y="2535915"/>
                  <a:pt x="4582204" y="2535915"/>
                </a:cubicBezTo>
                <a:lnTo>
                  <a:pt x="22583" y="2535915"/>
                </a:lnTo>
                <a:cubicBezTo>
                  <a:pt x="10111" y="2535915"/>
                  <a:pt x="0" y="2525805"/>
                  <a:pt x="0" y="2513332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63000">
                  <a:srgbClr val="344C81"/>
                </a:gs>
                <a:gs pos="37000">
                  <a:srgbClr val="E97F93"/>
                </a:gs>
              </a:gsLst>
              <a:lin ang="5400000" scaled="1"/>
            </a:gra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5" name="TextBox 18"/>
          <p:cNvSpPr txBox="1"/>
          <p:nvPr/>
        </p:nvSpPr>
        <p:spPr>
          <a:xfrm>
            <a:off x="6096000" y="1866620"/>
            <a:ext cx="106680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GB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Doanh thu của cửa hàng đã được làm tròn là 2 500 000 đồng.</a:t>
            </a:r>
            <a:endParaRPr lang="en-GB" sz="5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GB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người bán hàng đã làm tròn doanh thu đến hàng </a:t>
            </a:r>
            <a:r>
              <a:rPr lang="vi-VN" sz="5400" b="1" dirty="0">
                <a:solidFill>
                  <a:srgbClr val="EB6C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nghìn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5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Doanh thu thực tế của cửa hàng khi làm tròn đến hàng chục nghìn là </a:t>
            </a:r>
            <a:r>
              <a:rPr lang="vi-VN" sz="5400" b="1" dirty="0">
                <a:solidFill>
                  <a:srgbClr val="EB6C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2 550 000 đồng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(Vì chữ số hàng nghìn là 5 làm tròn lên)</a:t>
            </a:r>
            <a:endParaRPr lang="en-US" sz="5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1700"/>
            <a:ext cx="5397729" cy="59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1838" y="1183193"/>
            <a:ext cx="16295452" cy="8229599"/>
          </a:xfrm>
          <a:custGeom>
            <a:avLst/>
            <a:gdLst/>
            <a:ahLst/>
            <a:cxnLst/>
            <a:rect l="l" t="t" r="r" b="b"/>
            <a:pathLst>
              <a:path w="4604787" h="2535915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513332"/>
                </a:lnTo>
                <a:cubicBezTo>
                  <a:pt x="4604787" y="2525805"/>
                  <a:pt x="4594677" y="2535915"/>
                  <a:pt x="4582204" y="2535915"/>
                </a:cubicBezTo>
                <a:lnTo>
                  <a:pt x="22583" y="2535915"/>
                </a:lnTo>
                <a:cubicBezTo>
                  <a:pt x="10111" y="2535915"/>
                  <a:pt x="0" y="2525805"/>
                  <a:pt x="0" y="2513332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63000">
                  <a:srgbClr val="344C81"/>
                </a:gs>
                <a:gs pos="37000">
                  <a:srgbClr val="E97F93"/>
                </a:gs>
              </a:gsLst>
              <a:lin ang="5400000" scaled="1"/>
            </a:gra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5" name="TextBox 18"/>
          <p:cNvSpPr txBox="1"/>
          <p:nvPr/>
        </p:nvSpPr>
        <p:spPr>
          <a:xfrm>
            <a:off x="2516467" y="1409700"/>
            <a:ext cx="1423057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GB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lập số 863 749 bằng các tấm thẻ như hình dưới đây.</a:t>
            </a:r>
            <a:r>
              <a:rPr lang="en-GB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5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9872" y="1409700"/>
            <a:ext cx="1066800" cy="1066800"/>
            <a:chOff x="486300" y="452437"/>
            <a:chExt cx="1066800" cy="1066800"/>
          </a:xfrm>
        </p:grpSpPr>
        <p:sp>
          <p:nvSpPr>
            <p:cNvPr id="8" name="Oval 7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E97F93"/>
            </a:solidFill>
            <a:ln>
              <a:solidFill>
                <a:srgbClr val="E97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68960" y="53594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18"/>
            <p:cNvSpPr txBox="1"/>
            <p:nvPr/>
          </p:nvSpPr>
          <p:spPr>
            <a:xfrm>
              <a:off x="819895" y="681119"/>
              <a:ext cx="404447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chemeClr val="bg1"/>
                  </a:solidFill>
                  <a:latin typeface="Cambria Bold"/>
                </a:rPr>
                <a:t>4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2089" y="7433201"/>
            <a:ext cx="15214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đổi chỗ 2 tấm thẻ để nhận được một số lẻ lớn nhất.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72" y="3207125"/>
            <a:ext cx="9945382" cy="4181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623" y="2379068"/>
            <a:ext cx="5950212" cy="51515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449" y="2700674"/>
            <a:ext cx="4092425" cy="48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1838" y="1183193"/>
            <a:ext cx="16295452" cy="8229599"/>
          </a:xfrm>
          <a:custGeom>
            <a:avLst/>
            <a:gdLst/>
            <a:ahLst/>
            <a:cxnLst/>
            <a:rect l="l" t="t" r="r" b="b"/>
            <a:pathLst>
              <a:path w="4604787" h="2535915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513332"/>
                </a:lnTo>
                <a:cubicBezTo>
                  <a:pt x="4604787" y="2525805"/>
                  <a:pt x="4594677" y="2535915"/>
                  <a:pt x="4582204" y="2535915"/>
                </a:cubicBezTo>
                <a:lnTo>
                  <a:pt x="22583" y="2535915"/>
                </a:lnTo>
                <a:cubicBezTo>
                  <a:pt x="10111" y="2535915"/>
                  <a:pt x="0" y="2525805"/>
                  <a:pt x="0" y="2513332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63000">
                  <a:srgbClr val="344C81"/>
                </a:gs>
                <a:gs pos="37000">
                  <a:srgbClr val="E97F93"/>
                </a:gs>
              </a:gsLst>
              <a:lin ang="5400000" scaled="1"/>
            </a:gra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03" y="2211270"/>
            <a:ext cx="13744122" cy="5778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7" y="126342"/>
            <a:ext cx="2971800" cy="3300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571" t="19956" r="40677" b="35213"/>
          <a:stretch/>
        </p:blipFill>
        <p:spPr>
          <a:xfrm>
            <a:off x="8668691" y="3314700"/>
            <a:ext cx="17526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2381" t="21240" r="66530" b="35358"/>
          <a:stretch/>
        </p:blipFill>
        <p:spPr>
          <a:xfrm>
            <a:off x="5334000" y="3473484"/>
            <a:ext cx="1524000" cy="25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0313481" y="509845"/>
            <a:ext cx="8571738" cy="9502158"/>
          </a:xfrm>
          <a:custGeom>
            <a:avLst/>
            <a:gdLst/>
            <a:ahLst/>
            <a:cxnLst/>
            <a:rect l="l" t="t" r="r" b="b"/>
            <a:pathLst>
              <a:path w="8571738" h="9502158">
                <a:moveTo>
                  <a:pt x="0" y="0"/>
                </a:moveTo>
                <a:lnTo>
                  <a:pt x="8571738" y="0"/>
                </a:lnTo>
                <a:lnTo>
                  <a:pt x="8571738" y="9502158"/>
                </a:lnTo>
                <a:lnTo>
                  <a:pt x="0" y="950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" y="3314700"/>
            <a:ext cx="10754276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0313481" y="509845"/>
            <a:ext cx="8571738" cy="9502158"/>
          </a:xfrm>
          <a:custGeom>
            <a:avLst/>
            <a:gdLst/>
            <a:ahLst/>
            <a:cxnLst/>
            <a:rect l="l" t="t" r="r" b="b"/>
            <a:pathLst>
              <a:path w="8571738" h="9502158">
                <a:moveTo>
                  <a:pt x="0" y="0"/>
                </a:moveTo>
                <a:lnTo>
                  <a:pt x="8571738" y="0"/>
                </a:lnTo>
                <a:lnTo>
                  <a:pt x="8571738" y="9502158"/>
                </a:lnTo>
                <a:lnTo>
                  <a:pt x="0" y="950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3" name="Group 2"/>
          <p:cNvGrpSpPr/>
          <p:nvPr/>
        </p:nvGrpSpPr>
        <p:grpSpPr>
          <a:xfrm>
            <a:off x="685800" y="4000500"/>
            <a:ext cx="9220203" cy="3949057"/>
            <a:chOff x="11046118" y="223592"/>
            <a:chExt cx="3212186" cy="1621393"/>
          </a:xfrm>
        </p:grpSpPr>
        <p:grpSp>
          <p:nvGrpSpPr>
            <p:cNvPr id="4" name="Group 4"/>
            <p:cNvGrpSpPr/>
            <p:nvPr/>
          </p:nvGrpSpPr>
          <p:grpSpPr>
            <a:xfrm>
              <a:off x="11046118" y="223592"/>
              <a:ext cx="3212186" cy="1621393"/>
              <a:chOff x="-20975" y="-47625"/>
              <a:chExt cx="846007" cy="427034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20975" y="0"/>
                <a:ext cx="846007" cy="379409"/>
              </a:xfrm>
              <a:custGeom>
                <a:avLst/>
                <a:gdLst/>
                <a:ahLst/>
                <a:cxnLst/>
                <a:rect l="l" t="t" r="r" b="b"/>
                <a:pathLst>
                  <a:path w="791415" h="379409">
                    <a:moveTo>
                      <a:pt x="131398" y="0"/>
                    </a:moveTo>
                    <a:lnTo>
                      <a:pt x="660018" y="0"/>
                    </a:lnTo>
                    <a:cubicBezTo>
                      <a:pt x="732587" y="0"/>
                      <a:pt x="791415" y="58829"/>
                      <a:pt x="791415" y="131398"/>
                    </a:cubicBezTo>
                    <a:lnTo>
                      <a:pt x="791415" y="248011"/>
                    </a:lnTo>
                    <a:cubicBezTo>
                      <a:pt x="791415" y="320580"/>
                      <a:pt x="732587" y="379409"/>
                      <a:pt x="660018" y="379409"/>
                    </a:cubicBezTo>
                    <a:lnTo>
                      <a:pt x="131398" y="379409"/>
                    </a:lnTo>
                    <a:cubicBezTo>
                      <a:pt x="58829" y="379409"/>
                      <a:pt x="0" y="320580"/>
                      <a:pt x="0" y="248011"/>
                    </a:cubicBezTo>
                    <a:lnTo>
                      <a:pt x="0" y="131398"/>
                    </a:lnTo>
                    <a:cubicBezTo>
                      <a:pt x="0" y="58829"/>
                      <a:pt x="58829" y="0"/>
                      <a:pt x="131398" y="0"/>
                    </a:cubicBezTo>
                    <a:close/>
                  </a:path>
                </a:pathLst>
              </a:custGeom>
              <a:solidFill>
                <a:srgbClr val="82252D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0" y="-47625"/>
                <a:ext cx="791415" cy="4270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9"/>
            <p:cNvSpPr txBox="1"/>
            <p:nvPr/>
          </p:nvSpPr>
          <p:spPr>
            <a:xfrm>
              <a:off x="11125758" y="1124701"/>
              <a:ext cx="3004906" cy="602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3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5 SVNStandly" pitchFamily="2" charset="0"/>
                  <a:ea typeface="+mn-ea"/>
                  <a:cs typeface="+mn-cs"/>
                </a:rPr>
                <a:t>Dặn</a:t>
              </a:r>
              <a:r>
                <a:rPr kumimoji="0" lang="en-US" sz="199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5 SVNStandly" pitchFamily="2" charset="0"/>
                  <a:ea typeface="+mn-ea"/>
                  <a:cs typeface="+mn-cs"/>
                </a:rPr>
                <a:t> </a:t>
              </a:r>
              <a:r>
                <a:rPr kumimoji="0" lang="en-US" sz="19900" b="0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5 SVNStandly" pitchFamily="2" charset="0"/>
                  <a:ea typeface="+mn-ea"/>
                  <a:cs typeface="+mn-cs"/>
                </a:rPr>
                <a:t>dò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5 SVNStandly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0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5E4E5A-41C2-52AE-D216-0B6A4FA36881}"/>
              </a:ext>
            </a:extLst>
          </p:cNvPr>
          <p:cNvSpPr/>
          <p:nvPr/>
        </p:nvSpPr>
        <p:spPr>
          <a:xfrm>
            <a:off x="895748" y="935281"/>
            <a:ext cx="15799427" cy="8119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2"/>
          <a:srcRect l="1010" r="4236" b="54067"/>
          <a:stretch>
            <a:fillRect/>
          </a:stretch>
        </p:blipFill>
        <p:spPr>
          <a:xfrm flipV="1">
            <a:off x="-222210" y="6438002"/>
            <a:ext cx="18287048" cy="3950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FBA47-6D3C-75A2-DE4A-CD8107EB0D4D}"/>
              </a:ext>
            </a:extLst>
          </p:cNvPr>
          <p:cNvSpPr txBox="1"/>
          <p:nvPr/>
        </p:nvSpPr>
        <p:spPr>
          <a:xfrm>
            <a:off x="1497093" y="2781022"/>
            <a:ext cx="15799425" cy="3899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20000"/>
              </a:lnSpc>
              <a:buFontTx/>
              <a:buChar char="-"/>
            </a:pPr>
            <a:r>
              <a:rPr lang="vi-VN" sz="4200" dirty="0"/>
              <a:t>So sánh được các số tự nhiên.</a:t>
            </a:r>
          </a:p>
          <a:p>
            <a:pPr marL="685800" indent="-685800" algn="just">
              <a:lnSpc>
                <a:spcPct val="120000"/>
              </a:lnSpc>
              <a:buFontTx/>
              <a:buChar char="-"/>
            </a:pPr>
            <a:r>
              <a:rPr lang="vi-VN" sz="4200" dirty="0"/>
              <a:t>Tìm được số lớn nhất, số bé nhất trong các số tự nhiên cho trước.</a:t>
            </a:r>
          </a:p>
          <a:p>
            <a:pPr algn="just">
              <a:lnSpc>
                <a:spcPct val="120000"/>
              </a:lnSpc>
            </a:pPr>
            <a:r>
              <a:rPr lang="vi-VN" sz="4200" dirty="0"/>
              <a:t>-    Làm tròn được số có nhiều chữ số tới hàng trăm nghìn.</a:t>
            </a:r>
          </a:p>
          <a:p>
            <a:pPr marL="685800" indent="-685800" algn="just">
              <a:lnSpc>
                <a:spcPct val="120000"/>
              </a:lnSpc>
              <a:buFontTx/>
              <a:buChar char="-"/>
            </a:pPr>
            <a:r>
              <a:rPr lang="vi-VN" sz="4200" dirty="0"/>
              <a:t>Giải được bài toán thực tế liên quan tới so sánh số.</a:t>
            </a:r>
            <a:endParaRPr lang="en-US" sz="4200" dirty="0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A cartoon characters holding up a sign&#10;&#10;Description automatically generated with medium confidence">
            <a:extLst>
              <a:ext uri="{FF2B5EF4-FFF2-40B4-BE49-F238E27FC236}">
                <a16:creationId xmlns:a16="http://schemas.microsoft.com/office/drawing/2014/main" id="{F620C4B7-962D-9EAB-159E-4C2DF13F7C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4" b="92919" l="5047" r="96476">
                        <a14:foregroundMark x1="14708" y1="9669" x2="21414" y2="10803"/>
                        <a14:foregroundMark x1="14867" y1="21743" x2="22528" y2="22560"/>
                        <a14:foregroundMark x1="17936" y1="38811" x2="21891" y2="41080"/>
                        <a14:foregroundMark x1="10366" y1="54607" x2="16731" y2="65411"/>
                        <a14:foregroundMark x1="25688" y1="56378" x2="27938" y2="80390"/>
                        <a14:foregroundMark x1="7297" y1="51884" x2="4251" y2="86019"/>
                        <a14:foregroundMark x1="4251" y1="86019" x2="7365" y2="92238"/>
                        <a14:foregroundMark x1="7365" y1="92238" x2="8979" y2="92465"/>
                        <a14:foregroundMark x1="7456" y1="28824" x2="5047" y2="43123"/>
                        <a14:foregroundMark x1="5047" y1="43123" x2="5365" y2="48979"/>
                        <a14:foregroundMark x1="21005" y1="50885" x2="23733" y2="66682"/>
                        <a14:foregroundMark x1="15344" y1="50567" x2="15026" y2="57966"/>
                        <a14:foregroundMark x1="28575" y1="23196" x2="31166" y2="36586"/>
                        <a14:foregroundMark x1="25188" y1="20654" x2="29552" y2="26101"/>
                        <a14:foregroundMark x1="16640" y1="4539" x2="17845" y2="5356"/>
                        <a14:foregroundMark x1="6979" y1="28370" x2="7047" y2="26419"/>
                        <a14:foregroundMark x1="28734" y1="22742" x2="28188" y2="20790"/>
                        <a14:foregroundMark x1="6092" y1="29187" x2="6638" y2="26419"/>
                        <a14:foregroundMark x1="7365" y1="25965" x2="7615" y2="25465"/>
                        <a14:foregroundMark x1="34622" y1="24648" x2="38827" y2="24557"/>
                        <a14:foregroundMark x1="38827" y1="24557" x2="50671" y2="26419"/>
                        <a14:foregroundMark x1="39554" y1="35452" x2="37554" y2="43259"/>
                        <a14:foregroundMark x1="37554" y1="43259" x2="36554" y2="53972"/>
                        <a14:foregroundMark x1="47693" y1="32864" x2="50216" y2="38992"/>
                        <a14:foregroundMark x1="50216" y1="38992" x2="51557" y2="48979"/>
                        <a14:foregroundMark x1="51557" y1="48979" x2="50807" y2="57195"/>
                        <a14:foregroundMark x1="50807" y1="57195" x2="50443" y2="58647"/>
                        <a14:foregroundMark x1="46488" y1="32547" x2="47943" y2="35951"/>
                        <a14:foregroundMark x1="36645" y1="52020" x2="37781" y2="61053"/>
                        <a14:foregroundMark x1="37781" y1="61053" x2="38736" y2="63777"/>
                        <a14:foregroundMark x1="41078" y1="44939" x2="36349" y2="89015"/>
                        <a14:foregroundMark x1="36349" y1="89015" x2="41964" y2="89877"/>
                        <a14:foregroundMark x1="41964" y1="89877" x2="44237" y2="80481"/>
                        <a14:foregroundMark x1="44237" y1="80481" x2="53830" y2="92465"/>
                        <a14:foregroundMark x1="53830" y1="92465" x2="53376" y2="81979"/>
                        <a14:foregroundMark x1="53376" y1="81979" x2="51148" y2="74399"/>
                        <a14:foregroundMark x1="51148" y1="74399" x2="48034" y2="49887"/>
                        <a14:foregroundMark x1="48034" y1="49887" x2="45669" y2="47662"/>
                        <a14:foregroundMark x1="46488" y1="49296" x2="45351" y2="56559"/>
                        <a14:foregroundMark x1="42942" y1="51384" x2="42055" y2="57512"/>
                        <a14:foregroundMark x1="63833" y1="6945" x2="62719" y2="15025"/>
                        <a14:foregroundMark x1="62719" y1="15025" x2="57559" y2="12619"/>
                        <a14:foregroundMark x1="57559" y1="12619" x2="55945" y2="21698"/>
                        <a14:foregroundMark x1="55945" y1="21698" x2="61173" y2="23967"/>
                        <a14:foregroundMark x1="61173" y1="23967" x2="60627" y2="33681"/>
                        <a14:foregroundMark x1="60627" y1="33681" x2="64856" y2="27417"/>
                        <a14:foregroundMark x1="64856" y1="27417" x2="71516" y2="29369"/>
                        <a14:foregroundMark x1="71516" y1="29369" x2="67856" y2="21198"/>
                        <a14:foregroundMark x1="67856" y1="21198" x2="67356" y2="11030"/>
                        <a14:foregroundMark x1="67356" y1="11030" x2="64947" y2="6627"/>
                        <a14:foregroundMark x1="55604" y1="20154" x2="56104" y2="49342"/>
                        <a14:foregroundMark x1="56104" y1="49342" x2="58263" y2="59782"/>
                        <a14:foregroundMark x1="58263" y1="59782" x2="61469" y2="66182"/>
                        <a14:foregroundMark x1="61469" y1="66182" x2="62901" y2="74626"/>
                        <a14:foregroundMark x1="62901" y1="74626" x2="62742" y2="95234"/>
                        <a14:foregroundMark x1="62742" y1="95234" x2="67925" y2="92783"/>
                        <a14:foregroundMark x1="67925" y1="92783" x2="67538" y2="63958"/>
                        <a14:foregroundMark x1="67538" y1="63958" x2="71471" y2="60281"/>
                        <a14:foregroundMark x1="71471" y1="60281" x2="74199" y2="53109"/>
                        <a14:foregroundMark x1="74199" y1="53109" x2="75267" y2="36768"/>
                        <a14:foregroundMark x1="75267" y1="36768" x2="72039" y2="26600"/>
                        <a14:foregroundMark x1="72539" y1="23831" x2="73812" y2="26282"/>
                        <a14:foregroundMark x1="61491" y1="43985" x2="61423" y2="52882"/>
                        <a14:foregroundMark x1="61423" y1="52882" x2="62764" y2="47345"/>
                        <a14:foregroundMark x1="68175" y1="44621" x2="66947" y2="53790"/>
                        <a14:foregroundMark x1="66947" y1="53790" x2="68584" y2="48797"/>
                        <a14:foregroundMark x1="80268" y1="11121" x2="85019" y2="22515"/>
                        <a14:foregroundMark x1="85019" y1="22515" x2="80177" y2="31366"/>
                        <a14:foregroundMark x1="80177" y1="31366" x2="88475" y2="26963"/>
                        <a14:foregroundMark x1="88475" y1="26963" x2="91816" y2="34044"/>
                        <a14:foregroundMark x1="91816" y1="34044" x2="91544" y2="25919"/>
                        <a14:foregroundMark x1="91544" y1="25919" x2="92930" y2="14117"/>
                        <a14:foregroundMark x1="92930" y1="14117" x2="87133" y2="15116"/>
                        <a14:foregroundMark x1="87133" y1="15116" x2="82360" y2="6219"/>
                        <a14:foregroundMark x1="82360" y1="6219" x2="80927" y2="11303"/>
                        <a14:foregroundMark x1="80109" y1="26600" x2="78313" y2="45574"/>
                        <a14:foregroundMark x1="78313" y1="45574" x2="79313" y2="55561"/>
                        <a14:foregroundMark x1="79313" y1="55561" x2="80109" y2="58148"/>
                        <a14:foregroundMark x1="78904" y1="28507" x2="78654" y2="32047"/>
                        <a14:foregroundMark x1="94794" y1="28507" x2="96613" y2="49251"/>
                        <a14:foregroundMark x1="96613" y1="49251" x2="93953" y2="75851"/>
                        <a14:foregroundMark x1="93953" y1="75851" x2="93794" y2="92919"/>
                        <a14:foregroundMark x1="93794" y1="92919" x2="89338" y2="84567"/>
                        <a14:foregroundMark x1="89338" y1="84567" x2="88929" y2="76804"/>
                        <a14:foregroundMark x1="88929" y1="76804" x2="85042" y2="82342"/>
                        <a14:foregroundMark x1="85042" y1="82342" x2="85588" y2="92556"/>
                        <a14:foregroundMark x1="85588" y1="92556" x2="81519" y2="92011"/>
                        <a14:foregroundMark x1="81519" y1="92011" x2="81155" y2="68089"/>
                        <a14:foregroundMark x1="81155" y1="68089" x2="81882" y2="50704"/>
                        <a14:foregroundMark x1="81882" y1="50704" x2="84837" y2="41807"/>
                        <a14:foregroundMark x1="84837" y1="41807" x2="86565" y2="51248"/>
                        <a14:foregroundMark x1="90111" y1="52519" x2="90589" y2="43713"/>
                        <a14:foregroundMark x1="90589" y1="43713" x2="94090" y2="48570"/>
                        <a14:foregroundMark x1="94090" y1="48570" x2="95658" y2="57331"/>
                        <a14:foregroundMark x1="95658" y1="57331" x2="96476" y2="38357"/>
                        <a14:foregroundMark x1="85769" y1="43350" x2="86724" y2="46074"/>
                        <a14:foregroundMark x1="16390" y1="50431" x2="17277" y2="51566"/>
                        <a14:foregroundMark x1="20027" y1="50567" x2="19209" y2="54108"/>
                        <a14:foregroundMark x1="43805" y1="45256" x2="40987" y2="44303"/>
                        <a14:foregroundMark x1="42032" y1="41398" x2="43237" y2="43032"/>
                        <a14:foregroundMark x1="45510" y1="43168" x2="46397" y2="42533"/>
                        <a14:foregroundMark x1="62446" y1="39492" x2="63083" y2="41262"/>
                        <a14:foregroundMark x1="66947" y1="41262" x2="68243" y2="41080"/>
                        <a14:foregroundMark x1="84951" y1="38357" x2="86315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450" y="180435"/>
            <a:ext cx="3494598" cy="1427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330A5-2AA6-9462-9740-4E9DF58BB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096" y="996891"/>
            <a:ext cx="7187807" cy="1609484"/>
          </a:xfrm>
          <a:prstGeom prst="rect">
            <a:avLst/>
          </a:prstGeom>
        </p:spPr>
      </p:pic>
      <p:pic>
        <p:nvPicPr>
          <p:cNvPr id="6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19871B31-169B-3572-015B-F2CDCF1A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" y="5171321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73DAA003-0A14-2AA6-0CB1-50FD9D7B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" y="5963407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DB4A49D4-AA42-4396-9276-1C18AFCD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4" y="289876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8B564C78-BD3B-4B4E-7BEB-13589068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2234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0313481" y="509845"/>
            <a:ext cx="8571738" cy="9502158"/>
          </a:xfrm>
          <a:custGeom>
            <a:avLst/>
            <a:gdLst/>
            <a:ahLst/>
            <a:cxnLst/>
            <a:rect l="l" t="t" r="r" b="b"/>
            <a:pathLst>
              <a:path w="8571738" h="9502158">
                <a:moveTo>
                  <a:pt x="0" y="0"/>
                </a:moveTo>
                <a:lnTo>
                  <a:pt x="8571738" y="0"/>
                </a:lnTo>
                <a:lnTo>
                  <a:pt x="8571738" y="9502158"/>
                </a:lnTo>
                <a:lnTo>
                  <a:pt x="0" y="950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5700"/>
            <a:ext cx="10754276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24" r="-65853"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3" name="Group 3"/>
          <p:cNvGrpSpPr/>
          <p:nvPr/>
        </p:nvGrpSpPr>
        <p:grpSpPr>
          <a:xfrm>
            <a:off x="1827601" y="2884866"/>
            <a:ext cx="14860199" cy="5840034"/>
            <a:chOff x="0" y="0"/>
            <a:chExt cx="3946070" cy="1678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46070" cy="1678600"/>
            </a:xfrm>
            <a:custGeom>
              <a:avLst/>
              <a:gdLst/>
              <a:ahLst/>
              <a:cxnLst/>
              <a:rect l="l" t="t" r="r" b="b"/>
              <a:pathLst>
                <a:path w="3946070" h="1678600">
                  <a:moveTo>
                    <a:pt x="26353" y="0"/>
                  </a:moveTo>
                  <a:lnTo>
                    <a:pt x="3919717" y="0"/>
                  </a:lnTo>
                  <a:cubicBezTo>
                    <a:pt x="3926706" y="0"/>
                    <a:pt x="3933409" y="2776"/>
                    <a:pt x="3938351" y="7719"/>
                  </a:cubicBezTo>
                  <a:cubicBezTo>
                    <a:pt x="3943293" y="12661"/>
                    <a:pt x="3946070" y="19364"/>
                    <a:pt x="3946070" y="26353"/>
                  </a:cubicBezTo>
                  <a:lnTo>
                    <a:pt x="3946070" y="1652247"/>
                  </a:lnTo>
                  <a:cubicBezTo>
                    <a:pt x="3946070" y="1666801"/>
                    <a:pt x="3934271" y="1678600"/>
                    <a:pt x="3919717" y="1678600"/>
                  </a:cubicBezTo>
                  <a:lnTo>
                    <a:pt x="26353" y="1678600"/>
                  </a:lnTo>
                  <a:cubicBezTo>
                    <a:pt x="19364" y="1678600"/>
                    <a:pt x="12661" y="1675823"/>
                    <a:pt x="7719" y="1670881"/>
                  </a:cubicBezTo>
                  <a:cubicBezTo>
                    <a:pt x="2776" y="1665939"/>
                    <a:pt x="0" y="1659236"/>
                    <a:pt x="0" y="1652247"/>
                  </a:cubicBezTo>
                  <a:lnTo>
                    <a:pt x="0" y="26353"/>
                  </a:lnTo>
                  <a:cubicBezTo>
                    <a:pt x="0" y="19364"/>
                    <a:pt x="2776" y="12661"/>
                    <a:pt x="7719" y="7719"/>
                  </a:cubicBezTo>
                  <a:cubicBezTo>
                    <a:pt x="12661" y="2776"/>
                    <a:pt x="19364" y="0"/>
                    <a:pt x="263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946070" cy="1726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33041" y="3219560"/>
            <a:ext cx="1384931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i="1" u="sng" dirty="0" err="1">
                <a:solidFill>
                  <a:srgbClr val="000000"/>
                </a:solidFill>
                <a:latin typeface="Cambria"/>
              </a:rPr>
              <a:t>Luật</a:t>
            </a:r>
            <a:r>
              <a:rPr lang="en-US" sz="4800" i="1" u="sng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i="1" u="sng" dirty="0" err="1">
                <a:solidFill>
                  <a:srgbClr val="000000"/>
                </a:solidFill>
                <a:latin typeface="Cambria"/>
              </a:rPr>
              <a:t>chơi</a:t>
            </a:r>
            <a:r>
              <a:rPr lang="en-US" sz="4800" i="1" u="sng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marL="971550" lvl="1" indent="-485775" algn="just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Cambria"/>
              </a:rPr>
              <a:t>HS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suy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vòng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phút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marL="971550" lvl="1" indent="-485775" algn="just"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hiệu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lệnh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GV, HS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nhanh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nhất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giành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quyền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marL="971550" lvl="1" indent="-485775" algn="just"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HS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nhận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quà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GV,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sai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quyền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nhường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HS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khác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04" y="140813"/>
            <a:ext cx="14942591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685800" y="571500"/>
            <a:ext cx="6928516" cy="7669944"/>
          </a:xfrm>
          <a:custGeom>
            <a:avLst/>
            <a:gdLst/>
            <a:ahLst/>
            <a:cxnLst/>
            <a:rect l="l" t="t" r="r" b="b"/>
            <a:pathLst>
              <a:path w="6928516" h="7669944">
                <a:moveTo>
                  <a:pt x="0" y="0"/>
                </a:moveTo>
                <a:lnTo>
                  <a:pt x="6928516" y="0"/>
                </a:lnTo>
                <a:lnTo>
                  <a:pt x="6928516" y="7669944"/>
                </a:lnTo>
                <a:lnTo>
                  <a:pt x="0" y="766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16" y="876300"/>
            <a:ext cx="10132430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2099" y="366718"/>
            <a:ext cx="17483802" cy="9628553"/>
            <a:chOff x="0" y="0"/>
            <a:chExt cx="4604787" cy="25359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003734" y="1777695"/>
            <a:ext cx="5477187" cy="3365805"/>
          </a:xfrm>
          <a:custGeom>
            <a:avLst/>
            <a:gdLst/>
            <a:ahLst/>
            <a:cxnLst/>
            <a:rect l="l" t="t" r="r" b="b"/>
            <a:pathLst>
              <a:path w="5201513" h="3117963">
                <a:moveTo>
                  <a:pt x="0" y="0"/>
                </a:moveTo>
                <a:lnTo>
                  <a:pt x="5201513" y="0"/>
                </a:lnTo>
                <a:lnTo>
                  <a:pt x="5201513" y="3117963"/>
                </a:lnTo>
                <a:lnTo>
                  <a:pt x="0" y="3117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197" t="-43056" r="-13720" b="-43631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2194147" y="2076456"/>
            <a:ext cx="6048575" cy="3104539"/>
          </a:xfrm>
          <a:custGeom>
            <a:avLst/>
            <a:gdLst/>
            <a:ahLst/>
            <a:cxnLst/>
            <a:rect l="l" t="t" r="r" b="b"/>
            <a:pathLst>
              <a:path w="6048575" h="3104539">
                <a:moveTo>
                  <a:pt x="0" y="0"/>
                </a:moveTo>
                <a:lnTo>
                  <a:pt x="6048574" y="0"/>
                </a:lnTo>
                <a:lnTo>
                  <a:pt x="6048574" y="3104539"/>
                </a:lnTo>
                <a:lnTo>
                  <a:pt x="0" y="3104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31" t="-49617" r="-100693" b="-49617"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7" name="Group 7"/>
          <p:cNvGrpSpPr/>
          <p:nvPr/>
        </p:nvGrpSpPr>
        <p:grpSpPr>
          <a:xfrm>
            <a:off x="1775428" y="5438196"/>
            <a:ext cx="7227991" cy="1197260"/>
            <a:chOff x="0" y="0"/>
            <a:chExt cx="9637322" cy="159634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637322" cy="1596347"/>
              <a:chOff x="0" y="0"/>
              <a:chExt cx="1903668" cy="31532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03668" cy="315328"/>
              </a:xfrm>
              <a:custGeom>
                <a:avLst/>
                <a:gdLst/>
                <a:ahLst/>
                <a:cxnLst/>
                <a:rect l="l" t="t" r="r" b="b"/>
                <a:pathLst>
                  <a:path w="1903668" h="315328">
                    <a:moveTo>
                      <a:pt x="54626" y="0"/>
                    </a:moveTo>
                    <a:lnTo>
                      <a:pt x="1849042" y="0"/>
                    </a:lnTo>
                    <a:cubicBezTo>
                      <a:pt x="1863530" y="0"/>
                      <a:pt x="1877424" y="5755"/>
                      <a:pt x="1887669" y="16000"/>
                    </a:cubicBezTo>
                    <a:cubicBezTo>
                      <a:pt x="1897913" y="26244"/>
                      <a:pt x="1903668" y="40138"/>
                      <a:pt x="1903668" y="54626"/>
                    </a:cubicBezTo>
                    <a:lnTo>
                      <a:pt x="1903668" y="260702"/>
                    </a:lnTo>
                    <a:cubicBezTo>
                      <a:pt x="1903668" y="290871"/>
                      <a:pt x="1879211" y="315328"/>
                      <a:pt x="1849042" y="315328"/>
                    </a:cubicBezTo>
                    <a:lnTo>
                      <a:pt x="54626" y="315328"/>
                    </a:lnTo>
                    <a:cubicBezTo>
                      <a:pt x="40138" y="315328"/>
                      <a:pt x="26244" y="309573"/>
                      <a:pt x="16000" y="299328"/>
                    </a:cubicBezTo>
                    <a:cubicBezTo>
                      <a:pt x="5755" y="289084"/>
                      <a:pt x="0" y="275189"/>
                      <a:pt x="0" y="260702"/>
                    </a:cubicBezTo>
                    <a:lnTo>
                      <a:pt x="0" y="54626"/>
                    </a:lnTo>
                    <a:cubicBezTo>
                      <a:pt x="0" y="40138"/>
                      <a:pt x="5755" y="26244"/>
                      <a:pt x="16000" y="16000"/>
                    </a:cubicBezTo>
                    <a:cubicBezTo>
                      <a:pt x="26244" y="5755"/>
                      <a:pt x="40138" y="0"/>
                      <a:pt x="54626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04775"/>
                <a:ext cx="1903668" cy="4201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53983" y="59841"/>
              <a:ext cx="9329356" cy="140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E - 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vơ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- 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rét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(Everest): 8 848 m</a:t>
              </a:r>
            </a:p>
            <a:p>
              <a:pPr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2885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2885" dirty="0">
                  <a:solidFill>
                    <a:srgbClr val="000000"/>
                  </a:solidFill>
                  <a:latin typeface="Cambria"/>
                </a:rPr>
                <a:t>: nationalgeographic.com)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3734" y="5438196"/>
            <a:ext cx="6507975" cy="1294391"/>
            <a:chOff x="0" y="0"/>
            <a:chExt cx="8677300" cy="172585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677300" cy="1725855"/>
              <a:chOff x="0" y="0"/>
              <a:chExt cx="1714035" cy="3409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14035" cy="340910"/>
              </a:xfrm>
              <a:custGeom>
                <a:avLst/>
                <a:gdLst/>
                <a:ahLst/>
                <a:cxnLst/>
                <a:rect l="l" t="t" r="r" b="b"/>
                <a:pathLst>
                  <a:path w="1714035" h="340910">
                    <a:moveTo>
                      <a:pt x="60670" y="0"/>
                    </a:moveTo>
                    <a:lnTo>
                      <a:pt x="1653365" y="0"/>
                    </a:lnTo>
                    <a:cubicBezTo>
                      <a:pt x="1686872" y="0"/>
                      <a:pt x="1714035" y="27163"/>
                      <a:pt x="1714035" y="60670"/>
                    </a:cubicBezTo>
                    <a:lnTo>
                      <a:pt x="1714035" y="280240"/>
                    </a:lnTo>
                    <a:cubicBezTo>
                      <a:pt x="1714035" y="313747"/>
                      <a:pt x="1686872" y="340910"/>
                      <a:pt x="1653365" y="340910"/>
                    </a:cubicBezTo>
                    <a:lnTo>
                      <a:pt x="60670" y="340910"/>
                    </a:lnTo>
                    <a:cubicBezTo>
                      <a:pt x="27163" y="340910"/>
                      <a:pt x="0" y="313747"/>
                      <a:pt x="0" y="280240"/>
                    </a:cubicBezTo>
                    <a:lnTo>
                      <a:pt x="0" y="60670"/>
                    </a:lnTo>
                    <a:cubicBezTo>
                      <a:pt x="0" y="27163"/>
                      <a:pt x="27163" y="0"/>
                      <a:pt x="60670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04775"/>
                <a:ext cx="1714035" cy="445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28073" y="124595"/>
              <a:ext cx="8221155" cy="140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3285">
                  <a:solidFill>
                    <a:srgbClr val="000000"/>
                  </a:solidFill>
                  <a:latin typeface="Cambria"/>
                </a:rPr>
                <a:t>Đỉnh núi Bà Đen: 986 m</a:t>
              </a:r>
            </a:p>
            <a:p>
              <a:pPr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>
                  <a:solidFill>
                    <a:srgbClr val="000000"/>
                  </a:solidFill>
                  <a:latin typeface="Cambria"/>
                </a:rPr>
                <a:t>(Nguồn: badenmountain.sunworld. vn)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229316" y="6780988"/>
            <a:ext cx="5502463" cy="3048001"/>
          </a:xfrm>
          <a:custGeom>
            <a:avLst/>
            <a:gdLst/>
            <a:ahLst/>
            <a:cxnLst/>
            <a:rect l="l" t="t" r="r" b="b"/>
            <a:pathLst>
              <a:path w="5690838" h="3211576">
                <a:moveTo>
                  <a:pt x="0" y="0"/>
                </a:moveTo>
                <a:lnTo>
                  <a:pt x="5690838" y="0"/>
                </a:lnTo>
                <a:lnTo>
                  <a:pt x="5690838" y="3211576"/>
                </a:lnTo>
                <a:lnTo>
                  <a:pt x="0" y="3211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l="-8727" t="-7846" r="-109784" b="-6679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8" name="TextBox 18"/>
          <p:cNvSpPr txBox="1"/>
          <p:nvPr/>
        </p:nvSpPr>
        <p:spPr>
          <a:xfrm>
            <a:off x="1786670" y="647080"/>
            <a:ext cx="9490930" cy="67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  <a:spcBef>
                <a:spcPct val="0"/>
              </a:spcBef>
            </a:pP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Chọn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trả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lời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đúng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86670" y="1238870"/>
            <a:ext cx="9490930" cy="67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  <a:spcBef>
                <a:spcPct val="0"/>
              </a:spcBef>
            </a:pPr>
            <a:r>
              <a:rPr lang="en-US" sz="3938" dirty="0">
                <a:solidFill>
                  <a:srgbClr val="000000"/>
                </a:solidFill>
                <a:latin typeface="Cambria Bold"/>
              </a:rPr>
              <a:t>a)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Đỉnh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núi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nhất?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7530204"/>
            <a:ext cx="6507975" cy="1875416"/>
            <a:chOff x="0" y="0"/>
            <a:chExt cx="8677300" cy="2500555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8677300" cy="2500555"/>
              <a:chOff x="0" y="0"/>
              <a:chExt cx="1714035" cy="49393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714035" cy="493937"/>
              </a:xfrm>
              <a:custGeom>
                <a:avLst/>
                <a:gdLst/>
                <a:ahLst/>
                <a:cxnLst/>
                <a:rect l="l" t="t" r="r" b="b"/>
                <a:pathLst>
                  <a:path w="1714035" h="493937">
                    <a:moveTo>
                      <a:pt x="60670" y="0"/>
                    </a:moveTo>
                    <a:lnTo>
                      <a:pt x="1653365" y="0"/>
                    </a:lnTo>
                    <a:cubicBezTo>
                      <a:pt x="1686872" y="0"/>
                      <a:pt x="1714035" y="27163"/>
                      <a:pt x="1714035" y="60670"/>
                    </a:cubicBezTo>
                    <a:lnTo>
                      <a:pt x="1714035" y="433267"/>
                    </a:lnTo>
                    <a:cubicBezTo>
                      <a:pt x="1714035" y="466774"/>
                      <a:pt x="1686872" y="493937"/>
                      <a:pt x="1653365" y="493937"/>
                    </a:cubicBezTo>
                    <a:lnTo>
                      <a:pt x="60670" y="493937"/>
                    </a:lnTo>
                    <a:cubicBezTo>
                      <a:pt x="27163" y="493937"/>
                      <a:pt x="0" y="466774"/>
                      <a:pt x="0" y="433267"/>
                    </a:cubicBezTo>
                    <a:lnTo>
                      <a:pt x="0" y="60670"/>
                    </a:lnTo>
                    <a:cubicBezTo>
                      <a:pt x="0" y="27163"/>
                      <a:pt x="27163" y="0"/>
                      <a:pt x="60670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04775"/>
                <a:ext cx="1714035" cy="598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28073" y="124595"/>
              <a:ext cx="8221155" cy="2184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Ô-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lim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-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pớt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Mon</a:t>
              </a:r>
            </a:p>
            <a:p>
              <a:pPr algn="ctr">
                <a:lnSpc>
                  <a:spcPts val="4599"/>
                </a:lnSpc>
              </a:pP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Olymous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Mons): 25 000m</a:t>
              </a:r>
            </a:p>
            <a:p>
              <a:pPr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2885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2885" dirty="0">
                  <a:solidFill>
                    <a:srgbClr val="000000"/>
                  </a:solidFill>
                  <a:latin typeface="Cambria"/>
                </a:rPr>
                <a:t>: nationalgeographic.com)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35" y="522901"/>
            <a:ext cx="1371719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/>
          <p:cNvSpPr/>
          <p:nvPr/>
        </p:nvSpPr>
        <p:spPr>
          <a:xfrm>
            <a:off x="2334649" y="899536"/>
            <a:ext cx="13618701" cy="8487928"/>
          </a:xfrm>
          <a:custGeom>
            <a:avLst/>
            <a:gdLst/>
            <a:ahLst/>
            <a:cxnLst/>
            <a:rect l="l" t="t" r="r" b="b"/>
            <a:pathLst>
              <a:path w="4604787" h="2235504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212921"/>
                </a:lnTo>
                <a:cubicBezTo>
                  <a:pt x="4604787" y="2225393"/>
                  <a:pt x="4594677" y="2235504"/>
                  <a:pt x="4582204" y="2235504"/>
                </a:cubicBezTo>
                <a:lnTo>
                  <a:pt x="22583" y="2235504"/>
                </a:lnTo>
                <a:cubicBezTo>
                  <a:pt x="10111" y="2235504"/>
                  <a:pt x="0" y="2225393"/>
                  <a:pt x="0" y="2212921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0AAB7"/>
            </a:soli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9" name="Freeform 17"/>
          <p:cNvSpPr/>
          <p:nvPr/>
        </p:nvSpPr>
        <p:spPr>
          <a:xfrm>
            <a:off x="7111144" y="2113279"/>
            <a:ext cx="5502463" cy="3048001"/>
          </a:xfrm>
          <a:custGeom>
            <a:avLst/>
            <a:gdLst/>
            <a:ahLst/>
            <a:cxnLst/>
            <a:rect l="l" t="t" r="r" b="b"/>
            <a:pathLst>
              <a:path w="5690838" h="3211576">
                <a:moveTo>
                  <a:pt x="0" y="0"/>
                </a:moveTo>
                <a:lnTo>
                  <a:pt x="5690838" y="0"/>
                </a:lnTo>
                <a:lnTo>
                  <a:pt x="5690838" y="3211576"/>
                </a:lnTo>
                <a:lnTo>
                  <a:pt x="0" y="321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8727" t="-7846" r="-109784" b="-6679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9"/>
          <p:cNvSpPr txBox="1"/>
          <p:nvPr/>
        </p:nvSpPr>
        <p:spPr>
          <a:xfrm>
            <a:off x="5116910" y="1184492"/>
            <a:ext cx="9490930" cy="64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  <a:spcBef>
                <a:spcPct val="0"/>
              </a:spcBef>
            </a:pPr>
            <a:r>
              <a:rPr lang="en-US" sz="3938" dirty="0">
                <a:solidFill>
                  <a:srgbClr val="000000"/>
                </a:solidFill>
                <a:latin typeface="Cambria Bold"/>
              </a:rPr>
              <a:t>a)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Đỉnh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núi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nhất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: </a:t>
            </a:r>
          </a:p>
        </p:txBody>
      </p:sp>
      <p:grpSp>
        <p:nvGrpSpPr>
          <p:cNvPr id="11" name="Group 20"/>
          <p:cNvGrpSpPr/>
          <p:nvPr/>
        </p:nvGrpSpPr>
        <p:grpSpPr>
          <a:xfrm>
            <a:off x="5918027" y="5722160"/>
            <a:ext cx="8495713" cy="2765266"/>
            <a:chOff x="0" y="-530423"/>
            <a:chExt cx="8677300" cy="3030978"/>
          </a:xfrm>
        </p:grpSpPr>
        <p:grpSp>
          <p:nvGrpSpPr>
            <p:cNvPr id="12" name="Group 21"/>
            <p:cNvGrpSpPr/>
            <p:nvPr/>
          </p:nvGrpSpPr>
          <p:grpSpPr>
            <a:xfrm>
              <a:off x="0" y="-530423"/>
              <a:ext cx="8677300" cy="3030978"/>
              <a:chOff x="0" y="-104775"/>
              <a:chExt cx="1714035" cy="598712"/>
            </a:xfrm>
          </p:grpSpPr>
          <p:sp>
            <p:nvSpPr>
              <p:cNvPr id="14" name="Freeform 22"/>
              <p:cNvSpPr/>
              <p:nvPr/>
            </p:nvSpPr>
            <p:spPr>
              <a:xfrm>
                <a:off x="0" y="-98263"/>
                <a:ext cx="1714035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1714035" h="493937">
                    <a:moveTo>
                      <a:pt x="60670" y="0"/>
                    </a:moveTo>
                    <a:lnTo>
                      <a:pt x="1653365" y="0"/>
                    </a:lnTo>
                    <a:cubicBezTo>
                      <a:pt x="1686872" y="0"/>
                      <a:pt x="1714035" y="27163"/>
                      <a:pt x="1714035" y="60670"/>
                    </a:cubicBezTo>
                    <a:lnTo>
                      <a:pt x="1714035" y="433267"/>
                    </a:lnTo>
                    <a:cubicBezTo>
                      <a:pt x="1714035" y="466774"/>
                      <a:pt x="1686872" y="493937"/>
                      <a:pt x="1653365" y="493937"/>
                    </a:cubicBezTo>
                    <a:lnTo>
                      <a:pt x="60670" y="493937"/>
                    </a:lnTo>
                    <a:cubicBezTo>
                      <a:pt x="27163" y="493937"/>
                      <a:pt x="0" y="466774"/>
                      <a:pt x="0" y="433267"/>
                    </a:cubicBezTo>
                    <a:lnTo>
                      <a:pt x="0" y="60670"/>
                    </a:lnTo>
                    <a:cubicBezTo>
                      <a:pt x="0" y="27163"/>
                      <a:pt x="27163" y="0"/>
                      <a:pt x="60670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5" name="TextBox 23"/>
              <p:cNvSpPr txBox="1"/>
              <p:nvPr/>
            </p:nvSpPr>
            <p:spPr>
              <a:xfrm>
                <a:off x="0" y="-104775"/>
                <a:ext cx="1714035" cy="598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/>
                <a:endParaRPr sz="4400"/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222884" y="-149763"/>
              <a:ext cx="8221155" cy="2226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Ô-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lim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pớt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Mon</a:t>
              </a:r>
            </a:p>
            <a:p>
              <a:pPr algn="ctr"/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Olymous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Mons): </a:t>
              </a:r>
              <a:r>
                <a:rPr lang="en-US" sz="4400" b="1" dirty="0">
                  <a:solidFill>
                    <a:srgbClr val="000000"/>
                  </a:solidFill>
                  <a:latin typeface="Cambria"/>
                </a:rPr>
                <a:t>25 000m</a:t>
              </a:r>
            </a:p>
            <a:p>
              <a:pPr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: nationalgeographic.com)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2099" y="899536"/>
            <a:ext cx="17483802" cy="8487928"/>
            <a:chOff x="0" y="0"/>
            <a:chExt cx="4604787" cy="2235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4787" cy="2235504"/>
            </a:xfrm>
            <a:custGeom>
              <a:avLst/>
              <a:gdLst/>
              <a:ahLst/>
              <a:cxnLst/>
              <a:rect l="l" t="t" r="r" b="b"/>
              <a:pathLst>
                <a:path w="4604787" h="2235504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212921"/>
                  </a:lnTo>
                  <a:cubicBezTo>
                    <a:pt x="4604787" y="2225393"/>
                    <a:pt x="4594677" y="2235504"/>
                    <a:pt x="4582204" y="2235504"/>
                  </a:cubicBezTo>
                  <a:lnTo>
                    <a:pt x="22583" y="2235504"/>
                  </a:lnTo>
                  <a:cubicBezTo>
                    <a:pt x="10111" y="2235504"/>
                    <a:pt x="0" y="2225393"/>
                    <a:pt x="0" y="2212921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04787" cy="2283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3310" y="7572788"/>
            <a:ext cx="4584579" cy="1016533"/>
            <a:chOff x="0" y="0"/>
            <a:chExt cx="6112772" cy="135537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112772" cy="1355377"/>
              <a:chOff x="0" y="0"/>
              <a:chExt cx="931831" cy="20661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31831" cy="206614"/>
              </a:xfrm>
              <a:custGeom>
                <a:avLst/>
                <a:gdLst/>
                <a:ahLst/>
                <a:cxnLst/>
                <a:rect l="l" t="t" r="r" b="b"/>
                <a:pathLst>
                  <a:path w="931831" h="206614">
                    <a:moveTo>
                      <a:pt x="103307" y="0"/>
                    </a:moveTo>
                    <a:lnTo>
                      <a:pt x="828524" y="0"/>
                    </a:lnTo>
                    <a:cubicBezTo>
                      <a:pt x="855923" y="0"/>
                      <a:pt x="882199" y="10884"/>
                      <a:pt x="901573" y="30258"/>
                    </a:cubicBezTo>
                    <a:cubicBezTo>
                      <a:pt x="920947" y="49632"/>
                      <a:pt x="931831" y="75908"/>
                      <a:pt x="931831" y="103307"/>
                    </a:cubicBezTo>
                    <a:lnTo>
                      <a:pt x="931831" y="103307"/>
                    </a:lnTo>
                    <a:cubicBezTo>
                      <a:pt x="931831" y="160362"/>
                      <a:pt x="885579" y="206614"/>
                      <a:pt x="828524" y="206614"/>
                    </a:cubicBezTo>
                    <a:lnTo>
                      <a:pt x="103307" y="206614"/>
                    </a:lnTo>
                    <a:cubicBezTo>
                      <a:pt x="75908" y="206614"/>
                      <a:pt x="49632" y="195730"/>
                      <a:pt x="30258" y="176356"/>
                    </a:cubicBezTo>
                    <a:cubicBezTo>
                      <a:pt x="10884" y="156982"/>
                      <a:pt x="0" y="130706"/>
                      <a:pt x="0" y="103307"/>
                    </a:cubicBezTo>
                    <a:lnTo>
                      <a:pt x="0" y="103307"/>
                    </a:lnTo>
                    <a:cubicBezTo>
                      <a:pt x="0" y="75908"/>
                      <a:pt x="10884" y="49632"/>
                      <a:pt x="30258" y="30258"/>
                    </a:cubicBezTo>
                    <a:cubicBezTo>
                      <a:pt x="49632" y="10884"/>
                      <a:pt x="75908" y="0"/>
                      <a:pt x="103307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95250"/>
                <a:ext cx="931831" cy="30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99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60667" y="162122"/>
              <a:ext cx="5791438" cy="945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59"/>
                </a:lnSpc>
                <a:spcBef>
                  <a:spcPct val="0"/>
                </a:spcBef>
              </a:pPr>
              <a:r>
                <a:rPr lang="en-US" sz="4256">
                  <a:solidFill>
                    <a:srgbClr val="000000"/>
                  </a:solidFill>
                  <a:latin typeface="Cambria"/>
                </a:rPr>
                <a:t>195 000 đồng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629079" y="2529219"/>
            <a:ext cx="17029842" cy="4815504"/>
          </a:xfrm>
          <a:custGeom>
            <a:avLst/>
            <a:gdLst/>
            <a:ahLst/>
            <a:cxnLst/>
            <a:rect l="l" t="t" r="r" b="b"/>
            <a:pathLst>
              <a:path w="17029842" h="4815504">
                <a:moveTo>
                  <a:pt x="0" y="0"/>
                </a:moveTo>
                <a:lnTo>
                  <a:pt x="17029842" y="0"/>
                </a:lnTo>
                <a:lnTo>
                  <a:pt x="17029842" y="4815504"/>
                </a:lnTo>
                <a:lnTo>
                  <a:pt x="0" y="481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2" t="-19118" r="-2236" b="-30008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TextBox 11"/>
          <p:cNvSpPr txBox="1"/>
          <p:nvPr/>
        </p:nvSpPr>
        <p:spPr>
          <a:xfrm>
            <a:off x="3234385" y="1308836"/>
            <a:ext cx="11363277" cy="67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  <a:spcBef>
                <a:spcPct val="0"/>
              </a:spcBef>
            </a:pPr>
            <a:r>
              <a:rPr lang="en-US" sz="3938" dirty="0">
                <a:solidFill>
                  <a:srgbClr val="000000"/>
                </a:solidFill>
                <a:latin typeface="Cambria Bold"/>
              </a:rPr>
              <a:t>b)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Bộ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đồ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chơi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giá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tiền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thấp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nhất?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480915" y="7644851"/>
            <a:ext cx="4259572" cy="944470"/>
            <a:chOff x="0" y="0"/>
            <a:chExt cx="5679429" cy="125929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679429" cy="1259293"/>
              <a:chOff x="0" y="0"/>
              <a:chExt cx="931831" cy="2066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31831" cy="206614"/>
              </a:xfrm>
              <a:custGeom>
                <a:avLst/>
                <a:gdLst/>
                <a:ahLst/>
                <a:cxnLst/>
                <a:rect l="l" t="t" r="r" b="b"/>
                <a:pathLst>
                  <a:path w="931831" h="206614">
                    <a:moveTo>
                      <a:pt x="103307" y="0"/>
                    </a:moveTo>
                    <a:lnTo>
                      <a:pt x="828524" y="0"/>
                    </a:lnTo>
                    <a:cubicBezTo>
                      <a:pt x="855923" y="0"/>
                      <a:pt x="882199" y="10884"/>
                      <a:pt x="901573" y="30258"/>
                    </a:cubicBezTo>
                    <a:cubicBezTo>
                      <a:pt x="920947" y="49632"/>
                      <a:pt x="931831" y="75908"/>
                      <a:pt x="931831" y="103307"/>
                    </a:cubicBezTo>
                    <a:lnTo>
                      <a:pt x="931831" y="103307"/>
                    </a:lnTo>
                    <a:cubicBezTo>
                      <a:pt x="931831" y="160362"/>
                      <a:pt x="885579" y="206614"/>
                      <a:pt x="828524" y="206614"/>
                    </a:cubicBezTo>
                    <a:lnTo>
                      <a:pt x="103307" y="206614"/>
                    </a:lnTo>
                    <a:cubicBezTo>
                      <a:pt x="75908" y="206614"/>
                      <a:pt x="49632" y="195730"/>
                      <a:pt x="30258" y="176356"/>
                    </a:cubicBezTo>
                    <a:cubicBezTo>
                      <a:pt x="10884" y="156982"/>
                      <a:pt x="0" y="130706"/>
                      <a:pt x="0" y="103307"/>
                    </a:cubicBezTo>
                    <a:lnTo>
                      <a:pt x="0" y="103307"/>
                    </a:lnTo>
                    <a:cubicBezTo>
                      <a:pt x="0" y="75908"/>
                      <a:pt x="10884" y="49632"/>
                      <a:pt x="30258" y="30258"/>
                    </a:cubicBezTo>
                    <a:cubicBezTo>
                      <a:pt x="49632" y="10884"/>
                      <a:pt x="75908" y="0"/>
                      <a:pt x="103307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95250"/>
                <a:ext cx="931831" cy="30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99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49277" y="144551"/>
              <a:ext cx="5380875" cy="884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37"/>
                </a:lnSpc>
                <a:spcBef>
                  <a:spcPct val="0"/>
                </a:spcBef>
              </a:pPr>
              <a:r>
                <a:rPr lang="en-US" sz="3955">
                  <a:solidFill>
                    <a:srgbClr val="000000"/>
                  </a:solidFill>
                  <a:latin typeface="Cambria"/>
                </a:rPr>
                <a:t>1 175 000 đồng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84674" y="7608819"/>
            <a:ext cx="4172301" cy="925119"/>
            <a:chOff x="0" y="0"/>
            <a:chExt cx="5563068" cy="123349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563068" cy="1233492"/>
              <a:chOff x="0" y="0"/>
              <a:chExt cx="931831" cy="20661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31831" cy="206614"/>
              </a:xfrm>
              <a:custGeom>
                <a:avLst/>
                <a:gdLst/>
                <a:ahLst/>
                <a:cxnLst/>
                <a:rect l="l" t="t" r="r" b="b"/>
                <a:pathLst>
                  <a:path w="931831" h="206614">
                    <a:moveTo>
                      <a:pt x="103307" y="0"/>
                    </a:moveTo>
                    <a:lnTo>
                      <a:pt x="828524" y="0"/>
                    </a:lnTo>
                    <a:cubicBezTo>
                      <a:pt x="855923" y="0"/>
                      <a:pt x="882199" y="10884"/>
                      <a:pt x="901573" y="30258"/>
                    </a:cubicBezTo>
                    <a:cubicBezTo>
                      <a:pt x="920947" y="49632"/>
                      <a:pt x="931831" y="75908"/>
                      <a:pt x="931831" y="103307"/>
                    </a:cubicBezTo>
                    <a:lnTo>
                      <a:pt x="931831" y="103307"/>
                    </a:lnTo>
                    <a:cubicBezTo>
                      <a:pt x="931831" y="160362"/>
                      <a:pt x="885579" y="206614"/>
                      <a:pt x="828524" y="206614"/>
                    </a:cubicBezTo>
                    <a:lnTo>
                      <a:pt x="103307" y="206614"/>
                    </a:lnTo>
                    <a:cubicBezTo>
                      <a:pt x="75908" y="206614"/>
                      <a:pt x="49632" y="195730"/>
                      <a:pt x="30258" y="176356"/>
                    </a:cubicBezTo>
                    <a:cubicBezTo>
                      <a:pt x="10884" y="156982"/>
                      <a:pt x="0" y="130706"/>
                      <a:pt x="0" y="103307"/>
                    </a:cubicBezTo>
                    <a:lnTo>
                      <a:pt x="0" y="103307"/>
                    </a:lnTo>
                    <a:cubicBezTo>
                      <a:pt x="0" y="75908"/>
                      <a:pt x="10884" y="49632"/>
                      <a:pt x="30258" y="30258"/>
                    </a:cubicBezTo>
                    <a:cubicBezTo>
                      <a:pt x="49632" y="10884"/>
                      <a:pt x="75908" y="0"/>
                      <a:pt x="103307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931831" cy="3113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46219" y="139833"/>
              <a:ext cx="5270631" cy="86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3"/>
                </a:lnSpc>
                <a:spcBef>
                  <a:spcPct val="0"/>
                </a:spcBef>
              </a:pPr>
              <a:r>
                <a:rPr lang="en-US" sz="3874">
                  <a:solidFill>
                    <a:srgbClr val="000000"/>
                  </a:solidFill>
                  <a:latin typeface="Cambria"/>
                </a:rPr>
                <a:t>2 000 000 đồng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/>
          <p:cNvSpPr/>
          <p:nvPr/>
        </p:nvSpPr>
        <p:spPr>
          <a:xfrm>
            <a:off x="2133600" y="899536"/>
            <a:ext cx="13618701" cy="8487928"/>
          </a:xfrm>
          <a:custGeom>
            <a:avLst/>
            <a:gdLst/>
            <a:ahLst/>
            <a:cxnLst/>
            <a:rect l="l" t="t" r="r" b="b"/>
            <a:pathLst>
              <a:path w="4604787" h="2235504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212921"/>
                </a:lnTo>
                <a:cubicBezTo>
                  <a:pt x="4604787" y="2225393"/>
                  <a:pt x="4594677" y="2235504"/>
                  <a:pt x="4582204" y="2235504"/>
                </a:cubicBezTo>
                <a:lnTo>
                  <a:pt x="22583" y="2235504"/>
                </a:lnTo>
                <a:cubicBezTo>
                  <a:pt x="10111" y="2235504"/>
                  <a:pt x="0" y="2225393"/>
                  <a:pt x="0" y="2212921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0AAB7"/>
            </a:soli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17" name="Freeform 10"/>
          <p:cNvSpPr/>
          <p:nvPr/>
        </p:nvSpPr>
        <p:spPr>
          <a:xfrm>
            <a:off x="6655214" y="1915394"/>
            <a:ext cx="6408426" cy="5307301"/>
          </a:xfrm>
          <a:custGeom>
            <a:avLst/>
            <a:gdLst/>
            <a:ahLst/>
            <a:cxnLst/>
            <a:rect l="l" t="t" r="r" b="b"/>
            <a:pathLst>
              <a:path w="17029842" h="4815504">
                <a:moveTo>
                  <a:pt x="0" y="0"/>
                </a:moveTo>
                <a:lnTo>
                  <a:pt x="17029842" y="0"/>
                </a:lnTo>
                <a:lnTo>
                  <a:pt x="17029842" y="4815504"/>
                </a:lnTo>
                <a:lnTo>
                  <a:pt x="0" y="481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6703" t="-19118" r="-209837" b="-30008"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18" name="Group 5"/>
          <p:cNvGrpSpPr/>
          <p:nvPr/>
        </p:nvGrpSpPr>
        <p:grpSpPr>
          <a:xfrm>
            <a:off x="7109879" y="7410263"/>
            <a:ext cx="6235013" cy="1578207"/>
            <a:chOff x="0" y="0"/>
            <a:chExt cx="6112772" cy="1391192"/>
          </a:xfrm>
        </p:grpSpPr>
        <p:grpSp>
          <p:nvGrpSpPr>
            <p:cNvPr id="19" name="Group 6"/>
            <p:cNvGrpSpPr/>
            <p:nvPr/>
          </p:nvGrpSpPr>
          <p:grpSpPr>
            <a:xfrm>
              <a:off x="0" y="0"/>
              <a:ext cx="6112772" cy="1355377"/>
              <a:chOff x="0" y="0"/>
              <a:chExt cx="931831" cy="206614"/>
            </a:xfrm>
          </p:grpSpPr>
          <p:sp>
            <p:nvSpPr>
              <p:cNvPr id="21" name="Freeform 7"/>
              <p:cNvSpPr/>
              <p:nvPr/>
            </p:nvSpPr>
            <p:spPr>
              <a:xfrm>
                <a:off x="0" y="0"/>
                <a:ext cx="931831" cy="206614"/>
              </a:xfrm>
              <a:custGeom>
                <a:avLst/>
                <a:gdLst/>
                <a:ahLst/>
                <a:cxnLst/>
                <a:rect l="l" t="t" r="r" b="b"/>
                <a:pathLst>
                  <a:path w="931831" h="206614">
                    <a:moveTo>
                      <a:pt x="103307" y="0"/>
                    </a:moveTo>
                    <a:lnTo>
                      <a:pt x="828524" y="0"/>
                    </a:lnTo>
                    <a:cubicBezTo>
                      <a:pt x="855923" y="0"/>
                      <a:pt x="882199" y="10884"/>
                      <a:pt x="901573" y="30258"/>
                    </a:cubicBezTo>
                    <a:cubicBezTo>
                      <a:pt x="920947" y="49632"/>
                      <a:pt x="931831" y="75908"/>
                      <a:pt x="931831" y="103307"/>
                    </a:cubicBezTo>
                    <a:lnTo>
                      <a:pt x="931831" y="103307"/>
                    </a:lnTo>
                    <a:cubicBezTo>
                      <a:pt x="931831" y="160362"/>
                      <a:pt x="885579" y="206614"/>
                      <a:pt x="828524" y="206614"/>
                    </a:cubicBezTo>
                    <a:lnTo>
                      <a:pt x="103307" y="206614"/>
                    </a:lnTo>
                    <a:cubicBezTo>
                      <a:pt x="75908" y="206614"/>
                      <a:pt x="49632" y="195730"/>
                      <a:pt x="30258" y="176356"/>
                    </a:cubicBezTo>
                    <a:cubicBezTo>
                      <a:pt x="10884" y="156982"/>
                      <a:pt x="0" y="130706"/>
                      <a:pt x="0" y="103307"/>
                    </a:cubicBezTo>
                    <a:lnTo>
                      <a:pt x="0" y="103307"/>
                    </a:lnTo>
                    <a:cubicBezTo>
                      <a:pt x="0" y="75908"/>
                      <a:pt x="10884" y="49632"/>
                      <a:pt x="30258" y="30258"/>
                    </a:cubicBezTo>
                    <a:cubicBezTo>
                      <a:pt x="49632" y="10884"/>
                      <a:pt x="75908" y="0"/>
                      <a:pt x="103307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2" name="TextBox 8"/>
              <p:cNvSpPr txBox="1"/>
              <p:nvPr/>
            </p:nvSpPr>
            <p:spPr>
              <a:xfrm>
                <a:off x="0" y="-95250"/>
                <a:ext cx="931831" cy="30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999"/>
                  </a:lnSpc>
                </a:pPr>
                <a:endParaRPr sz="2800"/>
              </a:p>
            </p:txBody>
          </p:sp>
        </p:grpSp>
        <p:sp>
          <p:nvSpPr>
            <p:cNvPr id="20" name="TextBox 9"/>
            <p:cNvSpPr txBox="1"/>
            <p:nvPr/>
          </p:nvSpPr>
          <p:spPr>
            <a:xfrm>
              <a:off x="321333" y="365271"/>
              <a:ext cx="5791439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59"/>
                </a:lnSpc>
                <a:spcBef>
                  <a:spcPct val="0"/>
                </a:spcBef>
              </a:pPr>
              <a:r>
                <a:rPr lang="en-US" sz="5400" dirty="0">
                  <a:solidFill>
                    <a:srgbClr val="000000"/>
                  </a:solidFill>
                  <a:latin typeface="Cambria"/>
                </a:rPr>
                <a:t>195 000 </a:t>
              </a:r>
              <a:r>
                <a:rPr lang="en-US" sz="5400" dirty="0" err="1">
                  <a:solidFill>
                    <a:srgbClr val="000000"/>
                  </a:solidFill>
                  <a:latin typeface="Cambria"/>
                </a:rPr>
                <a:t>đồng</a:t>
              </a:r>
              <a:endParaRPr lang="en-US" sz="5400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3" name="TextBox 11"/>
          <p:cNvSpPr txBox="1"/>
          <p:nvPr/>
        </p:nvSpPr>
        <p:spPr>
          <a:xfrm>
            <a:off x="2667000" y="1232400"/>
            <a:ext cx="1136327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  <a:spcBef>
                <a:spcPct val="0"/>
              </a:spcBef>
            </a:pPr>
            <a:r>
              <a:rPr lang="en-US" sz="3938" dirty="0">
                <a:solidFill>
                  <a:srgbClr val="000000"/>
                </a:solidFill>
                <a:latin typeface="Cambria Bold"/>
              </a:rPr>
              <a:t>b)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Bộ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đồ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chơi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giá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tiền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thấp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nhất:</a:t>
            </a:r>
          </a:p>
        </p:txBody>
      </p:sp>
    </p:spTree>
    <p:extLst>
      <p:ext uri="{BB962C8B-B14F-4D97-AF65-F5344CB8AC3E}">
        <p14:creationId xmlns:p14="http://schemas.microsoft.com/office/powerpoint/2010/main" val="20898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603</Words>
  <Application>Microsoft Office PowerPoint</Application>
  <PresentationFormat>Custom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Cambria</vt:lpstr>
      <vt:lpstr>Arial</vt:lpstr>
      <vt:lpstr>Calibri</vt:lpstr>
      <vt:lpstr>#9Slide05 SVNStandly</vt:lpstr>
      <vt:lpstr>Cambria Bold</vt:lpstr>
      <vt:lpstr>Office Theme</vt:lpstr>
      <vt:lpstr>2_Custom Design</vt:lpstr>
      <vt:lpstr>1_Custom Design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Your Narrative</dc:title>
  <dc:creator>admin</dc:creator>
  <cp:lastModifiedBy>Cúc Lê</cp:lastModifiedBy>
  <cp:revision>39</cp:revision>
  <dcterms:created xsi:type="dcterms:W3CDTF">2006-08-16T00:00:00Z</dcterms:created>
  <dcterms:modified xsi:type="dcterms:W3CDTF">2024-09-18T05:05:57Z</dcterms:modified>
  <dc:identifier>DAGG4TNrQog</dc:identifier>
</cp:coreProperties>
</file>