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22" r:id="rId3"/>
    <p:sldMasterId id="2147483734" r:id="rId4"/>
    <p:sldMasterId id="2147483749" r:id="rId5"/>
    <p:sldMasterId id="2147483773" r:id="rId6"/>
  </p:sldMasterIdLst>
  <p:notesMasterIdLst>
    <p:notesMasterId r:id="rId28"/>
  </p:notesMasterIdLst>
  <p:sldIdLst>
    <p:sldId id="264" r:id="rId7"/>
    <p:sldId id="266" r:id="rId8"/>
    <p:sldId id="267" r:id="rId9"/>
    <p:sldId id="303" r:id="rId10"/>
    <p:sldId id="304" r:id="rId11"/>
    <p:sldId id="277" r:id="rId12"/>
    <p:sldId id="284" r:id="rId13"/>
    <p:sldId id="307" r:id="rId14"/>
    <p:sldId id="288" r:id="rId15"/>
    <p:sldId id="286" r:id="rId16"/>
    <p:sldId id="285" r:id="rId17"/>
    <p:sldId id="308" r:id="rId18"/>
    <p:sldId id="268" r:id="rId19"/>
    <p:sldId id="289" r:id="rId20"/>
    <p:sldId id="314" r:id="rId21"/>
    <p:sldId id="292" r:id="rId22"/>
    <p:sldId id="310" r:id="rId23"/>
    <p:sldId id="311" r:id="rId24"/>
    <p:sldId id="294" r:id="rId25"/>
    <p:sldId id="293" r:id="rId26"/>
    <p:sldId id="270" r:id="rId27"/>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C5FF"/>
    <a:srgbClr val="FFD5FF"/>
    <a:srgbClr val="FFBDFF"/>
    <a:srgbClr val="FF99FF"/>
    <a:srgbClr val="FFE8D1"/>
    <a:srgbClr val="FFCC99"/>
    <a:srgbClr val="FFE0C1"/>
    <a:srgbClr val="66FFFF"/>
    <a:srgbClr val="71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9" d="100"/>
          <a:sy n="89" d="100"/>
        </p:scale>
        <p:origin x="6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02/05/2024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310243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10</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11</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CE5A7CAA-3F25-4371-9A41-A60ADE6BB77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3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452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0083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70805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7026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6</a:t>
            </a:fld>
            <a:endParaRPr lang="en-US"/>
          </a:p>
        </p:txBody>
      </p:sp>
    </p:spTree>
    <p:extLst>
      <p:ext uri="{BB962C8B-B14F-4D97-AF65-F5344CB8AC3E}">
        <p14:creationId xmlns:p14="http://schemas.microsoft.com/office/powerpoint/2010/main" val="262306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7</a:t>
            </a:fld>
            <a:endParaRPr lang="en-US"/>
          </a:p>
        </p:txBody>
      </p:sp>
    </p:spTree>
    <p:extLst>
      <p:ext uri="{BB962C8B-B14F-4D97-AF65-F5344CB8AC3E}">
        <p14:creationId xmlns:p14="http://schemas.microsoft.com/office/powerpoint/2010/main" val="236090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9</a:t>
            </a:fld>
            <a:endParaRPr lang="en-US"/>
          </a:p>
        </p:txBody>
      </p:sp>
    </p:spTree>
    <p:extLst>
      <p:ext uri="{BB962C8B-B14F-4D97-AF65-F5344CB8AC3E}">
        <p14:creationId xmlns:p14="http://schemas.microsoft.com/office/powerpoint/2010/main" val="3314091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405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8" name="TextBox 7"/>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6892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144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447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20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3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00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2024/5/2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73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13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86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85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7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702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92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9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8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3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1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02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059499"/>
      </p:ext>
    </p:extLst>
  </p:cSld>
  <p:clrMapOvr>
    <a:masterClrMapping/>
  </p:clrMapOvr>
  <p:transition spd="slow" advTm="3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310309"/>
      </p:ext>
    </p:extLst>
  </p:cSld>
  <p:clrMapOvr>
    <a:masterClrMapping/>
  </p:clrMapOvr>
  <p:transition spd="slow" advTm="3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462268"/>
      </p:ext>
    </p:extLst>
  </p:cSld>
  <p:clrMapOvr>
    <a:masterClrMapping/>
  </p:clrMapOvr>
  <p:transition spd="slow" advTm="3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428963"/>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0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523465"/>
      </p:ext>
    </p:extLst>
  </p:cSld>
  <p:clrMapOvr>
    <a:masterClrMapping/>
  </p:clrMapOvr>
  <p:transition spd="slow" advTm="3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037"/>
      </p:ext>
    </p:extLst>
  </p:cSld>
  <p:clrMapOvr>
    <a:masterClrMapping/>
  </p:clrMapOvr>
  <p:transition spd="slow" advTm="3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746474246"/>
      </p:ext>
    </p:extLst>
  </p:cSld>
  <p:clrMapOvr>
    <a:masterClrMapping/>
  </p:clrMapOvr>
  <p:transition spd="slow" advTm="3000">
    <p:wip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861470286"/>
      </p:ext>
    </p:extLst>
  </p:cSld>
  <p:clrMapOvr>
    <a:masterClrMapping/>
  </p:clrMapOvr>
  <p:transition spd="slow" advTm="3000">
    <p:wip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920033398"/>
      </p:ext>
    </p:extLst>
  </p:cSld>
  <p:clrMapOvr>
    <a:masterClrMapping/>
  </p:clrMapOvr>
  <p:transition spd="slow" advTm="3000">
    <p:wip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66630998"/>
      </p:ext>
    </p:extLst>
  </p:cSld>
  <p:clrMapOvr>
    <a:masterClrMapping/>
  </p:clrMapOvr>
  <p:transition spd="slow" advTm="3000">
    <p:wip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28934"/>
      </p:ext>
    </p:extLst>
  </p:cSld>
  <p:clrMapOvr>
    <a:masterClrMapping/>
  </p:clrMapOvr>
  <p:transition spd="slow" advTm="3000">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271400"/>
      </p:ext>
    </p:extLst>
  </p:cSld>
  <p:clrMapOvr>
    <a:masterClrMapping/>
  </p:clrMapOvr>
  <p:transition spd="slow" advTm="300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04829"/>
      </p:ext>
    </p:extLst>
  </p:cSld>
  <p:clrMapOvr>
    <a:masterClrMapping/>
  </p:clrMapOvr>
  <p:transition spd="slow" advTm="3000">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798057"/>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36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93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46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60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23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0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0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92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2024/5/2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13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02/05/2024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296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9666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30038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75324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376053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56678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185815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97621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2024/5/2</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9601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98457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2" name="TextBox 1"/>
          <p:cNvSpPr txBox="1"/>
          <p:nvPr userDrawn="1"/>
        </p:nvSpPr>
        <p:spPr>
          <a:xfrm>
            <a:off x="-259993" y="-17071"/>
            <a:ext cx="776036"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5204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2024/5/2</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66683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8491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5452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ags" Target="../tags/tag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2024/5/2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3882008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02/05/2024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840245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2024/5/2</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51689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ransition spd="slow" advTm="3000">
    <p:wipe/>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BA6529D4-D700-4813-B398-4CE24BDE8D00}" type="datetimeFigureOut">
              <a:rPr lang="en-US" smtClean="0">
                <a:solidFill>
                  <a:prstClr val="black">
                    <a:tint val="75000"/>
                  </a:prstClr>
                </a:solidFill>
              </a:rPr>
              <a:pPr defTabSz="914378"/>
              <a:t>02/05/2024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427D4860-DFDD-48F4-B56B-E843AA73E4E6}"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290780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408443597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33.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15" name="组合 14"/>
          <p:cNvGrpSpPr/>
          <p:nvPr/>
        </p:nvGrpSpPr>
        <p:grpSpPr>
          <a:xfrm>
            <a:off x="-1925126" y="-177627"/>
            <a:ext cx="7104788" cy="5907398"/>
            <a:chOff x="-3201796" y="-1128035"/>
            <a:chExt cx="10829221" cy="9004143"/>
          </a:xfrm>
        </p:grpSpPr>
        <p:pic>
          <p:nvPicPr>
            <p:cNvPr id="14" name="图片 13"/>
            <p:cNvPicPr>
              <a:picLocks noChangeAspect="1"/>
            </p:cNvPicPr>
            <p:nvPr/>
          </p:nvPicPr>
          <p:blipFill rotWithShape="1">
            <a:blip r:embed="rId4"/>
            <a:srcRect l="14627" t="15673" r="18441" b="20000"/>
            <a:stretch/>
          </p:blipFill>
          <p:spPr>
            <a:xfrm>
              <a:off x="-1788695" y="-1128035"/>
              <a:ext cx="8646693" cy="831412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1796" y="-265474"/>
              <a:ext cx="7371354" cy="7371354"/>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691" y="960374"/>
              <a:ext cx="6915734" cy="6915734"/>
            </a:xfrm>
            <a:prstGeom prst="rect">
              <a:avLst/>
            </a:prstGeom>
          </p:spPr>
        </p:pic>
      </p:grpSp>
      <p:sp>
        <p:nvSpPr>
          <p:cNvPr id="7" name="文本框 17"/>
          <p:cNvSpPr txBox="1">
            <a:spLocks noChangeArrowheads="1"/>
          </p:cNvSpPr>
          <p:nvPr/>
        </p:nvSpPr>
        <p:spPr bwMode="auto">
          <a:xfrm>
            <a:off x="3657600" y="357230"/>
            <a:ext cx="5378114" cy="226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20" tIns="25715" rIns="51420" bIns="25715">
            <a:spAutoFit/>
          </a:bodyPr>
          <a:lstStyle>
            <a:lvl1pPr defTabSz="512763">
              <a:defRPr>
                <a:solidFill>
                  <a:schemeClr val="tx1"/>
                </a:solidFill>
                <a:latin typeface="Calibri" pitchFamily="34" charset="0"/>
              </a:defRPr>
            </a:lvl1pPr>
            <a:lvl2pPr marL="742950" indent="-285750" defTabSz="512763">
              <a:defRPr>
                <a:solidFill>
                  <a:schemeClr val="tx1"/>
                </a:solidFill>
                <a:latin typeface="Calibri" pitchFamily="34" charset="0"/>
              </a:defRPr>
            </a:lvl2pPr>
            <a:lvl3pPr marL="1143000" indent="-228600" defTabSz="512763">
              <a:defRPr>
                <a:solidFill>
                  <a:schemeClr val="tx1"/>
                </a:solidFill>
                <a:latin typeface="Calibri" pitchFamily="34" charset="0"/>
              </a:defRPr>
            </a:lvl3pPr>
            <a:lvl4pPr marL="1600200" indent="-228600" defTabSz="512763">
              <a:defRPr>
                <a:solidFill>
                  <a:schemeClr val="tx1"/>
                </a:solidFill>
                <a:latin typeface="Calibri" pitchFamily="34" charset="0"/>
              </a:defRPr>
            </a:lvl4pPr>
            <a:lvl5pPr marL="2057400" indent="-228600" defTabSz="512763">
              <a:defRPr>
                <a:solidFill>
                  <a:schemeClr val="tx1"/>
                </a:solidFill>
                <a:latin typeface="Calibri" pitchFamily="34" charset="0"/>
              </a:defRPr>
            </a:lvl5pPr>
            <a:lvl6pPr marL="2514600" indent="-228600" defTabSz="512763" eaLnBrk="0" fontAlgn="base" hangingPunct="0">
              <a:spcBef>
                <a:spcPct val="0"/>
              </a:spcBef>
              <a:spcAft>
                <a:spcPct val="0"/>
              </a:spcAft>
              <a:defRPr>
                <a:solidFill>
                  <a:schemeClr val="tx1"/>
                </a:solidFill>
                <a:latin typeface="Calibri" pitchFamily="34" charset="0"/>
              </a:defRPr>
            </a:lvl6pPr>
            <a:lvl7pPr marL="2971800" indent="-228600" defTabSz="512763" eaLnBrk="0" fontAlgn="base" hangingPunct="0">
              <a:spcBef>
                <a:spcPct val="0"/>
              </a:spcBef>
              <a:spcAft>
                <a:spcPct val="0"/>
              </a:spcAft>
              <a:defRPr>
                <a:solidFill>
                  <a:schemeClr val="tx1"/>
                </a:solidFill>
                <a:latin typeface="Calibri" pitchFamily="34" charset="0"/>
              </a:defRPr>
            </a:lvl7pPr>
            <a:lvl8pPr marL="3429000" indent="-228600" defTabSz="512763" eaLnBrk="0" fontAlgn="base" hangingPunct="0">
              <a:spcBef>
                <a:spcPct val="0"/>
              </a:spcBef>
              <a:spcAft>
                <a:spcPct val="0"/>
              </a:spcAft>
              <a:defRPr>
                <a:solidFill>
                  <a:schemeClr val="tx1"/>
                </a:solidFill>
                <a:latin typeface="Calibri" pitchFamily="34" charset="0"/>
              </a:defRPr>
            </a:lvl8pPr>
            <a:lvl9pPr marL="3886200" indent="-228600" defTabSz="512763" eaLnBrk="0" fontAlgn="base" hangingPunct="0">
              <a:spcBef>
                <a:spcPct val="0"/>
              </a:spcBef>
              <a:spcAft>
                <a:spcPct val="0"/>
              </a:spcAft>
              <a:defRPr>
                <a:solidFill>
                  <a:schemeClr val="tx1"/>
                </a:solidFill>
                <a:latin typeface="Calibri" pitchFamily="34" charset="0"/>
              </a:defRPr>
            </a:lvl9pPr>
          </a:lstStyle>
          <a:p>
            <a:pPr algn="ctr"/>
            <a:r>
              <a:rPr lang="en-US" altLang="zh-CN" sz="4800" b="1" dirty="0" err="1">
                <a:solidFill>
                  <a:prstClr val="white"/>
                </a:solidFill>
                <a:latin typeface="HP001 4 hàng" pitchFamily="34" charset="0"/>
                <a:cs typeface="Arial-Rounded" pitchFamily="34" charset="0"/>
              </a:rPr>
              <a:t>Chào</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mừng</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các</a:t>
            </a:r>
            <a:r>
              <a:rPr lang="en-US" altLang="zh-CN" sz="4800" b="1" dirty="0">
                <a:solidFill>
                  <a:prstClr val="white"/>
                </a:solidFill>
                <a:latin typeface="HP001 4 hàng" pitchFamily="34" charset="0"/>
                <a:cs typeface="Arial-Rounded" pitchFamily="34" charset="0"/>
              </a:rPr>
              <a:t> con </a:t>
            </a:r>
            <a:r>
              <a:rPr lang="vi-VN" altLang="zh-CN" sz="4800" b="1" dirty="0">
                <a:solidFill>
                  <a:prstClr val="white"/>
                </a:solidFill>
                <a:latin typeface="HP001 4 hàng" pitchFamily="34" charset="0"/>
                <a:cs typeface="Arial-Rounded" pitchFamily="34" charset="0"/>
              </a:rPr>
              <a:t>đế</a:t>
            </a:r>
            <a:r>
              <a:rPr lang="en-US" altLang="zh-CN" sz="4800" b="1" dirty="0">
                <a:solidFill>
                  <a:prstClr val="white"/>
                </a:solidFill>
                <a:latin typeface="HP001 4 hàng" pitchFamily="34" charset="0"/>
                <a:cs typeface="Arial-Rounded" pitchFamily="34" charset="0"/>
              </a:rPr>
              <a:t>n </a:t>
            </a:r>
            <a:r>
              <a:rPr lang="en-US" altLang="zh-CN" sz="4800" b="1" dirty="0" err="1">
                <a:solidFill>
                  <a:prstClr val="white"/>
                </a:solidFill>
                <a:latin typeface="HP001 4 hàng" pitchFamily="34" charset="0"/>
                <a:cs typeface="Arial-Rounded" pitchFamily="34" charset="0"/>
              </a:rPr>
              <a:t>với</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tiết</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học</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Tiếng</a:t>
            </a:r>
            <a:r>
              <a:rPr lang="en-US" altLang="zh-CN" sz="4800" b="1" dirty="0">
                <a:solidFill>
                  <a:prstClr val="white"/>
                </a:solidFill>
                <a:latin typeface="HP001 4 hàng" pitchFamily="34" charset="0"/>
                <a:cs typeface="Arial-Rounded" pitchFamily="34" charset="0"/>
              </a:rPr>
              <a:t> </a:t>
            </a:r>
            <a:r>
              <a:rPr lang="en-US" altLang="zh-CN" sz="4800" b="1" dirty="0" err="1">
                <a:solidFill>
                  <a:prstClr val="white"/>
                </a:solidFill>
                <a:latin typeface="HP001 4 hàng" pitchFamily="34" charset="0"/>
                <a:cs typeface="Arial-Rounded" pitchFamily="34" charset="0"/>
              </a:rPr>
              <a:t>Việt</a:t>
            </a:r>
            <a:endParaRPr lang="zh-CN" altLang="en-US" sz="4800" b="1" dirty="0">
              <a:solidFill>
                <a:prstClr val="white"/>
              </a:solidFill>
              <a:latin typeface="HP001 4 hàng" pitchFamily="34" charset="0"/>
              <a:cs typeface="Arial-Rounded" pitchFamily="34" charset="0"/>
            </a:endParaRPr>
          </a:p>
        </p:txBody>
      </p:sp>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5231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250" autoRev="1" fill="hold">
                                          <p:stCondLst>
                                            <p:cond delay="0"/>
                                          </p:stCondLst>
                                        </p:cTn>
                                        <p:tgtEl>
                                          <p:spTgt spid="7"/>
                                        </p:tgtEl>
                                        <p:attrNameLst>
                                          <p:attrName>ppt_w</p:attrName>
                                        </p:attrNameLst>
                                      </p:cBhvr>
                                    </p:anim>
                                    <p:anim by="(#ppt_w*0.50)" calcmode="lin" valueType="num">
                                      <p:cBhvr>
                                        <p:cTn id="15" dur="250" decel="50000" autoRev="1" fill="hold">
                                          <p:stCondLst>
                                            <p:cond delay="0"/>
                                          </p:stCondLst>
                                        </p:cTn>
                                        <p:tgtEl>
                                          <p:spTgt spid="7"/>
                                        </p:tgtEl>
                                        <p:attrNameLst>
                                          <p:attrName>ppt_x</p:attrName>
                                        </p:attrNameLst>
                                      </p:cBhvr>
                                    </p:anim>
                                    <p:anim from="(-#ppt_h/2)" to="(#ppt_y)" calcmode="lin" valueType="num">
                                      <p:cBhvr>
                                        <p:cTn id="16" dur="500" fill="hold">
                                          <p:stCondLst>
                                            <p:cond delay="0"/>
                                          </p:stCondLst>
                                        </p:cTn>
                                        <p:tgtEl>
                                          <p:spTgt spid="7"/>
                                        </p:tgtEl>
                                        <p:attrNameLst>
                                          <p:attrName>ppt_y</p:attrName>
                                        </p:attrNameLst>
                                      </p:cBhvr>
                                    </p:anim>
                                    <p:animRot by="21600000">
                                      <p:cBhvr>
                                        <p:cTn id="17"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LUYỆN ĐỌC TRONG NHÓM</a:t>
            </a:r>
          </a:p>
        </p:txBody>
      </p:sp>
    </p:spTree>
    <p:extLst>
      <p:ext uri="{BB962C8B-B14F-4D97-AF65-F5344CB8AC3E}">
        <p14:creationId xmlns:p14="http://schemas.microsoft.com/office/powerpoint/2010/main" val="314612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44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457204" y="590551"/>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GB" altLang="zh-CN" sz="5200"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5200" dirty="0" err="1">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trước</a:t>
            </a:r>
            <a:r>
              <a:rPr lang="en-GB" altLang="zh-CN" sz="5200"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GB" altLang="zh-CN" sz="5200" dirty="0" err="1" smtClean="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lớp</a:t>
            </a:r>
            <a:endParaRPr lang="zh-CN" altLang="en-US" sz="5200" dirty="0">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1844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48601" y="3912385"/>
            <a:ext cx="1292876" cy="119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64016" y="-106371"/>
            <a:ext cx="2003789"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160494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613610"/>
            <a:ext cx="4271213" cy="4271213"/>
          </a:xfrm>
          <a:prstGeom prst="rect">
            <a:avLst/>
          </a:prstGeom>
        </p:spPr>
      </p:pic>
      <p:sp>
        <p:nvSpPr>
          <p:cNvPr id="3" name="TextBox 2"/>
          <p:cNvSpPr txBox="1">
            <a:spLocks noChangeArrowheads="1"/>
          </p:cNvSpPr>
          <p:nvPr/>
        </p:nvSpPr>
        <p:spPr bwMode="auto">
          <a:xfrm>
            <a:off x="3781243" y="2061034"/>
            <a:ext cx="3067046"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5"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104" y="311211"/>
            <a:ext cx="2605578" cy="1842445"/>
          </a:xfrm>
          <a:prstGeom prst="rect">
            <a:avLst/>
          </a:prstGeom>
        </p:spPr>
      </p:pic>
    </p:spTree>
    <p:extLst>
      <p:ext uri="{BB962C8B-B14F-4D97-AF65-F5344CB8AC3E}">
        <p14:creationId xmlns:p14="http://schemas.microsoft.com/office/powerpoint/2010/main" val="455392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2" name="矩形 21"/>
          <p:cNvSpPr/>
          <p:nvPr/>
        </p:nvSpPr>
        <p:spPr>
          <a:xfrm>
            <a:off x="1165967" y="1314451"/>
            <a:ext cx="3516960" cy="2462005"/>
          </a:xfrm>
          <a:prstGeom prst="rect">
            <a:avLst/>
          </a:prstGeom>
          <a:blipFill>
            <a:blip r:embed="rId3" cstate="print">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endParaRPr>
          </a:p>
        </p:txBody>
      </p:sp>
      <p:sp>
        <p:nvSpPr>
          <p:cNvPr id="9" name="TextBox 8">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0328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crush"/>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48601" y="3912385"/>
            <a:ext cx="1292876" cy="119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BÓP NÁT </a:t>
            </a:r>
            <a:r>
              <a:rPr kumimoji="0" lang="en-US" sz="2200" b="1" i="0" u="none" strike="noStrike" kern="1200" cap="none" spc="0" normalizeH="0" baseline="0" noProof="0" dirty="0" smtClean="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 CAM</a:t>
            </a:r>
            <a:endParaRPr kumimoji="0" lang="en-US" sz="2200" b="1" i="0" u="none" strike="noStrike" kern="1200" cap="none" spc="0" normalizeH="0" baseline="0" noProof="0" dirty="0">
              <a:ln>
                <a:noFill/>
              </a:ln>
              <a:solidFill>
                <a:srgbClr val="FF6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marL="0" marR="0" lvl="0" indent="0" algn="ctr" defTabSz="914378" rtl="0" eaLnBrk="1" fontAlgn="auto" latinLnBrk="0" hangingPunct="1">
              <a:lnSpc>
                <a:spcPct val="15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17479D"/>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6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Giặc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Vua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Quốc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378" rtl="0" eaLnBrk="1" fontAlgn="base" latinLnBrk="0" hangingPunct="1">
              <a:lnSpc>
                <a:spcPct val="100000"/>
              </a:lnSpc>
              <a:spcBef>
                <a:spcPct val="0"/>
              </a:spcBef>
              <a:spcAft>
                <a:spcPct val="0"/>
              </a:spcAft>
              <a:buClrTx/>
              <a:buSzTx/>
              <a:buFontTx/>
              <a:buNone/>
              <a:tabLst/>
              <a:defRPr/>
            </a:pPr>
            <a:r>
              <a:rPr kumimoji="0" lang="en-US"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a:t>
            </a:r>
            <a:r>
              <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kumimoji="0" lang="vi-VN" sz="175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75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378" rtl="0" eaLnBrk="1" fontAlgn="base" latinLnBrk="0" hangingPunct="1">
              <a:lnSpc>
                <a:spcPct val="100000"/>
              </a:lnSpc>
              <a:spcBef>
                <a:spcPct val="0"/>
              </a:spcBef>
              <a:spcAft>
                <a:spcPct val="0"/>
              </a:spcAft>
              <a:buClrTx/>
              <a:buSzTx/>
              <a:buFontTx/>
              <a:buNone/>
              <a:tabLst/>
              <a:defRPr/>
            </a:pPr>
            <a:r>
              <a:rPr kumimoji="0" lang="vi-VN" sz="1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15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vi-VN" sz="1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Nguyễn Huy Tưởng</a:t>
            </a:r>
            <a:r>
              <a:rPr kumimoji="0" lang="vi-VN" sz="15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15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64016" y="-106371"/>
            <a:ext cx="2003789"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3633415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7526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21820"/>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3333750"/>
            <a:ext cx="8307789" cy="1661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2307507" y="3505573"/>
            <a:ext cx="6760293"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1.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Trần Quốc Toản xin gặp vua để làm gì?</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4164330"/>
            <a:ext cx="6400294" cy="585469"/>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Trần Quốc Toản xin gặp vua để xin đánh giặc</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653118" y="527949"/>
            <a:ext cx="7987344" cy="2785378"/>
          </a:xfrm>
          <a:prstGeom prst="rect">
            <a:avLst/>
          </a:prstGeom>
        </p:spPr>
        <p:txBody>
          <a:bodyPr wrap="square">
            <a:spAutoFit/>
          </a:bodyPr>
          <a:lstStyle/>
          <a:p>
            <a:pPr algn="just" defTabSz="914288"/>
            <a:r>
              <a:rPr lang="en-US"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Giặc Nguyên cho sứ thần sang giả vờ mượn đường để xâm chiếm nước ta. Thấy sứ giặc ngang ngược, Trần Quốc Toản vô cùng căm giận.</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Biết vua họp bàn việc nước dưới thuyền rồng, Quốc Toản quyết đợi gặp nhà vua xin đánh giặc. Đợi mãi không gặp được vua, cậu liều chết xô mấy người lính gác, xăm xăm xuống bến.</a:t>
            </a:r>
          </a:p>
        </p:txBody>
      </p:sp>
      <p:cxnSp>
        <p:nvCxnSpPr>
          <p:cNvPr id="13" name="Straight Connector 12"/>
          <p:cNvCxnSpPr/>
          <p:nvPr/>
        </p:nvCxnSpPr>
        <p:spPr>
          <a:xfrm>
            <a:off x="1155267" y="2114550"/>
            <a:ext cx="74851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3240102"/>
            <a:ext cx="1090296" cy="190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0" y="3116195"/>
            <a:ext cx="1673349" cy="2062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4046" y="2495550"/>
            <a:ext cx="49571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282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752600"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514600" y="57150"/>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00350"/>
            <a:ext cx="8307789" cy="21945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579345" y="2800350"/>
            <a:ext cx="7263831" cy="83851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2</a:t>
            </a:r>
            <a:r>
              <a:rPr lang="en-US" altLang="zh-CN"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 tiết cho thấy Trần Quốc Toản rất nóng lòng gặp vua?</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112" y="3638863"/>
            <a:ext cx="6629349" cy="1218887"/>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 tiết cho thấy Trần Quốc Toản rất nóng lòng gặp vua là: Đợi mãi không gặp được vua, cậu liền xô mấy người lính gác, xăm xăm xuống bến.</a:t>
            </a:r>
          </a:p>
        </p:txBody>
      </p:sp>
      <p:sp>
        <p:nvSpPr>
          <p:cNvPr id="11" name="Rectangle 10"/>
          <p:cNvSpPr/>
          <p:nvPr/>
        </p:nvSpPr>
        <p:spPr>
          <a:xfrm>
            <a:off x="653117" y="492026"/>
            <a:ext cx="8287113" cy="2308324"/>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Giặc Nguyên cho sứ thần sang giả vờ mượn đường để xâm chiếm nước ta. Thấy sứ giặc ngang ngược, Trần Quốc Toản vô cùng căm giận.</a:t>
            </a:r>
          </a:p>
          <a:p>
            <a:pPr algn="just" defTabSz="914288"/>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Biết vua họp bàn việc nước dưới thuyền rồng, Quốc Toản quyết đợi gặp nhà vua xin đánh giặc. Đợi mãi không gặp được vua, cậu liều chết xô mấy người lính gác, xăm xăm xuống bến.</a:t>
            </a:r>
          </a:p>
        </p:txBody>
      </p:sp>
      <p:cxnSp>
        <p:nvCxnSpPr>
          <p:cNvPr id="13" name="Straight Connector 12"/>
          <p:cNvCxnSpPr/>
          <p:nvPr/>
        </p:nvCxnSpPr>
        <p:spPr>
          <a:xfrm>
            <a:off x="5629009" y="2343150"/>
            <a:ext cx="32141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800350"/>
            <a:ext cx="125707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4710" y="2800350"/>
            <a:ext cx="1817512" cy="224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36509" y="2724150"/>
            <a:ext cx="79039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088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34911"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3</a:t>
            </a:r>
          </a:p>
        </p:txBody>
      </p:sp>
      <p:sp>
        <p:nvSpPr>
          <p:cNvPr id="5" name="TextBox 4"/>
          <p:cNvSpPr txBox="1"/>
          <p:nvPr/>
        </p:nvSpPr>
        <p:spPr>
          <a:xfrm>
            <a:off x="2501462" y="256705"/>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00350"/>
            <a:ext cx="8307789" cy="21945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16526" y="2917957"/>
            <a:ext cx="5583455" cy="453793"/>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3. </a:t>
            </a:r>
            <a:r>
              <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khen Trần Quốc Toản thế nào?</a:t>
            </a: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011112" y="3638863"/>
            <a:ext cx="6629349" cy="1218887"/>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Vua đã khen Trần Quốc Toản rằng còn trẻ mà đã biết lo việc nước</a:t>
            </a:r>
            <a:r>
              <a:rPr lang="vi-VN" sz="25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653117" y="773490"/>
            <a:ext cx="8287113" cy="1631216"/>
          </a:xfrm>
          <a:prstGeom prst="rect">
            <a:avLst/>
          </a:prstGeom>
        </p:spPr>
        <p:txBody>
          <a:bodyPr wrap="square">
            <a:spAutoFit/>
          </a:bodyPr>
          <a:lstStyle/>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Vua cho Quốc Toản đứng dậy, ôn tồn bảo:</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 Quốc Toản làm trái phép nước, lẽ ra phải trị tội. Nhưng còn trẻ mà đã biết lo việc nước, ta có lời khen.</a:t>
            </a:r>
          </a:p>
          <a:p>
            <a:pPr algn="just" defTabSz="914288"/>
            <a:r>
              <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Nói rồi, vua ban cho Quốc Toản một quả cam</a:t>
            </a:r>
            <a:r>
              <a:rPr lang="vi-VN" sz="25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3" name="Straight Connector 12"/>
          <p:cNvCxnSpPr/>
          <p:nvPr/>
        </p:nvCxnSpPr>
        <p:spPr>
          <a:xfrm>
            <a:off x="736509" y="1925110"/>
            <a:ext cx="60452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107970" y="2800350"/>
            <a:ext cx="1257078"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0" y="2800350"/>
            <a:ext cx="1817512" cy="224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980727" y="1555854"/>
            <a:ext cx="9595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09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a:t>
            </a:r>
            <a:r>
              <a:rPr lang="en-US" sz="2000" kern="0"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oạn</a:t>
            </a:r>
            <a:r>
              <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000" kern="0"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2000" kern="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4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4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4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627485"/>
            <a:ext cx="8402934" cy="236742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600200" y="2812053"/>
            <a:ext cx="7543800" cy="438404"/>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4.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 sao được vua khen mà Trần Quốc Toản vẫn ấm ức</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38400" y="3406730"/>
            <a:ext cx="6186113" cy="1451020"/>
          </a:xfrm>
          <a:prstGeom prst="wedgeRoundRectCallout">
            <a:avLst>
              <a:gd name="adj1" fmla="val -60267"/>
              <a:gd name="adj2" fmla="val -24795"/>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Được vua khen mà Trần Quốc Toản vẫn ấm ức là bởi vì Trần Quốc Toản nghĩ vua coi mình như trẻ con, không cho dự bàn việc nước</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10"/>
          <p:cNvSpPr/>
          <p:nvPr/>
        </p:nvSpPr>
        <p:spPr>
          <a:xfrm>
            <a:off x="535387" y="577269"/>
            <a:ext cx="8402934" cy="1938992"/>
          </a:xfrm>
          <a:prstGeom prst="rect">
            <a:avLst/>
          </a:prstGeom>
        </p:spPr>
        <p:txBody>
          <a:bodyPr wrap="square">
            <a:spAutoFit/>
          </a:bodyPr>
          <a:lstStyle/>
          <a:p>
            <a:pPr algn="just" defTabSz="914288"/>
            <a:r>
              <a:rPr lang="en-US"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p>
          <a:p>
            <a:pPr algn="just" defTabSz="914288"/>
            <a:r>
              <a:rPr lang="vi-VN"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Khi trở ra, Quốc Toản xoè tay cho mọi người xem cam quý. Nhưng quả cam đã nát từ bao giờ.</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80993"/>
            <a:ext cx="1929807" cy="237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535387" y="1352550"/>
            <a:ext cx="6856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85939" y="971550"/>
            <a:ext cx="76770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48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pic>
        <p:nvPicPr>
          <p:cNvPr id="14" name="图片 13"/>
          <p:cNvPicPr>
            <a:picLocks noChangeAspect="1"/>
          </p:cNvPicPr>
          <p:nvPr/>
        </p:nvPicPr>
        <p:blipFill rotWithShape="1">
          <a:blip r:embed="rId4"/>
          <a:srcRect l="14627" t="15673" r="18441" b="20000"/>
          <a:stretch/>
        </p:blipFill>
        <p:spPr>
          <a:xfrm rot="9277900">
            <a:off x="2788003" y="-886123"/>
            <a:ext cx="7829474" cy="7528338"/>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54" y="769339"/>
            <a:ext cx="4572009" cy="4572009"/>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l="-1" t="58959" r="30424"/>
          <a:stretch/>
        </p:blipFill>
        <p:spPr>
          <a:xfrm>
            <a:off x="6345535" y="3017260"/>
            <a:ext cx="3604687" cy="2126245"/>
          </a:xfrm>
          <a:prstGeom prst="rect">
            <a:avLst/>
          </a:prstGeom>
        </p:spPr>
      </p:pic>
      <p:sp>
        <p:nvSpPr>
          <p:cNvPr id="10" name="文本框 18">
            <a:extLst>
              <a:ext uri="{FF2B5EF4-FFF2-40B4-BE49-F238E27FC236}">
                <a16:creationId xmlns:a16="http://schemas.microsoft.com/office/drawing/2014/main" id="{FE7DFFF3-7FFE-47E9-9B6E-B37A3367B7A0}"/>
              </a:ext>
            </a:extLst>
          </p:cNvPr>
          <p:cNvSpPr txBox="1"/>
          <p:nvPr/>
        </p:nvSpPr>
        <p:spPr>
          <a:xfrm rot="21366414">
            <a:off x="5023601" y="564032"/>
            <a:ext cx="2202389" cy="500135"/>
          </a:xfrm>
          <a:prstGeom prst="rect">
            <a:avLst/>
          </a:prstGeom>
          <a:noFill/>
        </p:spPr>
        <p:txBody>
          <a:bodyPr wrap="square" lIns="68543" tIns="34289" rIns="68543"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2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2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15" name="TextBox 14"/>
          <p:cNvSpPr txBox="1"/>
          <p:nvPr/>
        </p:nvSpPr>
        <p:spPr>
          <a:xfrm rot="21269911">
            <a:off x="3607905" y="1156521"/>
            <a:ext cx="5975262" cy="2160569"/>
          </a:xfrm>
          <a:prstGeom prst="rect">
            <a:avLst/>
          </a:prstGeom>
          <a:noFill/>
        </p:spPr>
        <p:txBody>
          <a:bodyPr wrap="square" lIns="91418" tIns="45709" rIns="91418" bIns="45709" rtlCol="0">
            <a:spAutoFit/>
          </a:bodyPr>
          <a:lstStyle/>
          <a:p>
            <a:pPr algn="ctr" fontAlgn="base">
              <a:lnSpc>
                <a:spcPct val="120000"/>
              </a:lnSpc>
              <a:spcBef>
                <a:spcPct val="0"/>
              </a:spcBef>
              <a:spcAft>
                <a:spcPct val="0"/>
              </a:spcAft>
            </a:pPr>
            <a:r>
              <a:rPr lang="en-US" altLang="zh-CN" sz="3200" dirty="0" err="1">
                <a:solidFill>
                  <a:srgbClr val="00B050"/>
                </a:solidFill>
                <a:latin typeface="Times New Roman" panose="02020603050405020304" pitchFamily="18" charset="0"/>
                <a:ea typeface="SimSun" pitchFamily="2" charset="-122"/>
                <a:cs typeface="Times New Roman" panose="02020603050405020304" pitchFamily="18" charset="0"/>
                <a:sym typeface="+mn-lt"/>
              </a:rPr>
              <a:t>Bài</a:t>
            </a:r>
            <a:r>
              <a:rPr lang="en-US" altLang="zh-CN" sz="3200" dirty="0">
                <a:solidFill>
                  <a:srgbClr val="00B050"/>
                </a:solidFill>
                <a:latin typeface="Times New Roman" panose="02020603050405020304" pitchFamily="18" charset="0"/>
                <a:ea typeface="SimSun" pitchFamily="2" charset="-122"/>
                <a:cs typeface="Times New Roman" panose="02020603050405020304" pitchFamily="18" charset="0"/>
                <a:sym typeface="+mn-lt"/>
              </a:rPr>
              <a:t> </a:t>
            </a:r>
            <a:r>
              <a:rPr lang="en-US" altLang="zh-CN" sz="3200" dirty="0" smtClean="0">
                <a:solidFill>
                  <a:srgbClr val="00B050"/>
                </a:solidFill>
                <a:latin typeface="Times New Roman" panose="02020603050405020304" pitchFamily="18" charset="0"/>
                <a:ea typeface="SimSun" pitchFamily="2" charset="-122"/>
                <a:cs typeface="Times New Roman" panose="02020603050405020304" pitchFamily="18" charset="0"/>
                <a:sym typeface="+mn-lt"/>
              </a:rPr>
              <a:t>23</a:t>
            </a:r>
            <a:endParaRPr lang="en-US" altLang="zh-CN" sz="600" dirty="0">
              <a:solidFill>
                <a:srgbClr val="00B050"/>
              </a:solidFill>
              <a:latin typeface="Times New Roman" panose="02020603050405020304" pitchFamily="18" charset="0"/>
              <a:ea typeface="SimSun" pitchFamily="2" charset="-122"/>
              <a:cs typeface="Times New Roman" panose="02020603050405020304" pitchFamily="18" charset="0"/>
              <a:sym typeface="+mn-lt"/>
            </a:endParaRPr>
          </a:p>
          <a:p>
            <a:pPr algn="ctr" fontAlgn="base">
              <a:lnSpc>
                <a:spcPct val="120000"/>
              </a:lnSpc>
              <a:spcBef>
                <a:spcPct val="0"/>
              </a:spcBef>
              <a:spcAft>
                <a:spcPct val="0"/>
              </a:spcAft>
            </a:pPr>
            <a:r>
              <a:rPr lang="en-US" altLang="zh-CN" sz="4400" b="1" dirty="0">
                <a:solidFill>
                  <a:srgbClr val="FF0000"/>
                </a:solidFill>
                <a:latin typeface="Times New Roman" panose="02020603050405020304" pitchFamily="18" charset="0"/>
                <a:ea typeface="SimSun" pitchFamily="2" charset="-122"/>
                <a:cs typeface="Times New Roman" panose="02020603050405020304" pitchFamily="18" charset="0"/>
                <a:sym typeface="+mn-lt"/>
              </a:rPr>
              <a:t>BÓP NÁT </a:t>
            </a:r>
            <a:r>
              <a:rPr lang="en-US" altLang="zh-CN" sz="4400" b="1" dirty="0" smtClean="0">
                <a:solidFill>
                  <a:srgbClr val="FF0000"/>
                </a:solidFill>
                <a:latin typeface="Times New Roman" panose="02020603050405020304" pitchFamily="18" charset="0"/>
                <a:ea typeface="SimSun" pitchFamily="2" charset="-122"/>
                <a:cs typeface="Times New Roman" panose="02020603050405020304" pitchFamily="18" charset="0"/>
                <a:sym typeface="+mn-lt"/>
              </a:rPr>
              <a:t>QUẢ CAM</a:t>
            </a:r>
          </a:p>
          <a:p>
            <a:pPr algn="ctr" fontAlgn="base">
              <a:lnSpc>
                <a:spcPct val="120000"/>
              </a:lnSpc>
              <a:spcBef>
                <a:spcPct val="0"/>
              </a:spcBef>
              <a:spcAft>
                <a:spcPct val="0"/>
              </a:spcAft>
            </a:pPr>
            <a:r>
              <a:rPr lang="en-US" altLang="zh-CN" sz="3200" b="1" i="1" dirty="0">
                <a:solidFill>
                  <a:srgbClr val="00CC00"/>
                </a:solidFill>
                <a:latin typeface="Times New Roman" panose="02020603050405020304" pitchFamily="18" charset="0"/>
                <a:ea typeface="SimSun" pitchFamily="2" charset="-122"/>
                <a:cs typeface="Times New Roman" panose="02020603050405020304" pitchFamily="18" charset="0"/>
                <a:sym typeface="+mn-lt"/>
              </a:rPr>
              <a:t>(</a:t>
            </a:r>
            <a:r>
              <a:rPr lang="en-US" altLang="zh-CN" sz="3200" b="1" i="1" dirty="0" err="1" smtClean="0">
                <a:solidFill>
                  <a:srgbClr val="00CC00"/>
                </a:solidFill>
                <a:latin typeface="Times New Roman" panose="02020603050405020304" pitchFamily="18" charset="0"/>
                <a:ea typeface="SimSun" pitchFamily="2" charset="-122"/>
                <a:cs typeface="Times New Roman" panose="02020603050405020304" pitchFamily="18" charset="0"/>
                <a:sym typeface="+mn-lt"/>
              </a:rPr>
              <a:t>Tiết</a:t>
            </a:r>
            <a:r>
              <a:rPr lang="en-US" altLang="zh-CN" sz="3200" b="1" i="1" dirty="0" smtClean="0">
                <a:solidFill>
                  <a:srgbClr val="00CC00"/>
                </a:solidFill>
                <a:latin typeface="Times New Roman" panose="02020603050405020304" pitchFamily="18" charset="0"/>
                <a:ea typeface="SimSun" pitchFamily="2" charset="-122"/>
                <a:cs typeface="Times New Roman" panose="02020603050405020304" pitchFamily="18" charset="0"/>
                <a:sym typeface="+mn-lt"/>
              </a:rPr>
              <a:t> 1,2)</a:t>
            </a:r>
            <a:endParaRPr lang="en-US" altLang="zh-CN" sz="3200" i="1" dirty="0">
              <a:solidFill>
                <a:srgbClr val="00CC00"/>
              </a:solidFill>
              <a:latin typeface="Times New Roman" panose="02020603050405020304" pitchFamily="18" charset="0"/>
              <a:ea typeface="SimSun" pitchFamily="2" charset="-122"/>
              <a:cs typeface="Times New Roman" panose="02020603050405020304" pitchFamily="18" charset="0"/>
              <a:sym typeface="+mn-lt"/>
            </a:endParaRPr>
          </a:p>
        </p:txBody>
      </p:sp>
    </p:spTree>
    <p:extLst>
      <p:ext uri="{BB962C8B-B14F-4D97-AF65-F5344CB8AC3E}">
        <p14:creationId xmlns:p14="http://schemas.microsoft.com/office/powerpoint/2010/main" val="1311625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5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535387" y="2862428"/>
            <a:ext cx="8307789" cy="2132482"/>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98670" y="2879112"/>
            <a:ext cx="6841792"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400" b="1" dirty="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5</a:t>
            </a:r>
            <a:r>
              <a:rPr lang="en-US" altLang="zh-CN" sz="2400" b="1" dirty="0" smtClean="0">
                <a:solidFill>
                  <a:srgbClr val="FF33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Việc Trần Quốc Toản vô tình bóp nát quả cam thể hiện điều gì</a:t>
            </a:r>
            <a:r>
              <a:rPr lang="vi-VN"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304189" y="3686847"/>
            <a:ext cx="6400294" cy="1172205"/>
          </a:xfrm>
          <a:prstGeom prst="wedgeRoundRectCallout">
            <a:avLst>
              <a:gd name="adj1" fmla="val -55945"/>
              <a:gd name="adj2" fmla="val -34179"/>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Việc Trần Quốc Toản vô tình bóp nát quả cam thể hiện Trần Quốc Toản là người yêu nước, căm thù giặc</a:t>
            </a:r>
            <a:r>
              <a:rPr lang="vi-VN" sz="2400"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84401" y="2647950"/>
            <a:ext cx="1451064" cy="253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84401" y="2647950"/>
            <a:ext cx="2050080" cy="252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50393" y="548968"/>
            <a:ext cx="2506469" cy="228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742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0-#ppt_w/2"/>
                                          </p:val>
                                        </p:tav>
                                        <p:tav tm="100000">
                                          <p:val>
                                            <p:strVal val="#ppt_x"/>
                                          </p:val>
                                        </p:tav>
                                      </p:tavLst>
                                    </p:anim>
                                    <p:anim calcmode="lin" valueType="num">
                                      <p:cBhvr additive="base">
                                        <p:cTn id="30" dur="500" fill="hold"/>
                                        <p:tgtEl>
                                          <p:spTgt spid="3075"/>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3074"/>
                                        </p:tgtEl>
                                      </p:cBhvr>
                                    </p:animEffect>
                                    <p:set>
                                      <p:cBhvr>
                                        <p:cTn id="33" dur="1" fill="hold">
                                          <p:stCondLst>
                                            <p:cond delay="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18" name="Freeform 13"/>
          <p:cNvSpPr>
            <a:spLocks noEditPoints="1"/>
          </p:cNvSpPr>
          <p:nvPr/>
        </p:nvSpPr>
        <p:spPr bwMode="auto">
          <a:xfrm>
            <a:off x="2577196" y="1402610"/>
            <a:ext cx="319070" cy="46742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rgbClr val="E97A32"/>
          </a:solidFill>
          <a:ln>
            <a:noFill/>
          </a:ln>
        </p:spPr>
        <p:txBody>
          <a:bodyPr vert="horz" wrap="square" lIns="51431" tIns="25718" rIns="51431" bIns="25718"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00">
              <a:solidFill>
                <a:prstClr val="black"/>
              </a:solidFill>
              <a:cs typeface="+mn-ea"/>
              <a:sym typeface="+mn-lt"/>
            </a:endParaRPr>
          </a:p>
        </p:txBody>
      </p:sp>
      <p:grpSp>
        <p:nvGrpSpPr>
          <p:cNvPr id="5" name="组合 4"/>
          <p:cNvGrpSpPr/>
          <p:nvPr/>
        </p:nvGrpSpPr>
        <p:grpSpPr>
          <a:xfrm>
            <a:off x="4818998" y="-558774"/>
            <a:ext cx="6833297" cy="6570476"/>
            <a:chOff x="6425326" y="-745031"/>
            <a:chExt cx="9111062"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714061" y="1279419"/>
              <a:ext cx="6096012" cy="6096012"/>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174156">
              <a:off x="7279388" y="-356608"/>
              <a:ext cx="3408452" cy="3408452"/>
            </a:xfrm>
            <a:prstGeom prst="rect">
              <a:avLst/>
            </a:prstGeom>
          </p:spPr>
        </p:pic>
      </p:grpSp>
      <p:sp>
        <p:nvSpPr>
          <p:cNvPr id="11" name="文本框 34"/>
          <p:cNvSpPr txBox="1">
            <a:spLocks noChangeArrowheads="1"/>
          </p:cNvSpPr>
          <p:nvPr/>
        </p:nvSpPr>
        <p:spPr bwMode="auto">
          <a:xfrm>
            <a:off x="377826" y="866274"/>
            <a:ext cx="454309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defTabSz="685749"/>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Tạm</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biệt</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và</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hẹn</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gặp</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lại</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a:t>
            </a:r>
            <a:r>
              <a:rPr lang="en-US" altLang="zh-CN" sz="5600" b="1" dirty="0" err="1">
                <a:solidFill>
                  <a:prstClr val="white"/>
                </a:solidFill>
                <a:latin typeface="Times New Roman" panose="02020603050405020304" pitchFamily="18" charset="0"/>
                <a:cs typeface="Times New Roman" panose="02020603050405020304" pitchFamily="18" charset="0"/>
                <a:sym typeface="Century Gothic" pitchFamily="34" charset="0"/>
              </a:rPr>
              <a:t>các</a:t>
            </a:r>
            <a:r>
              <a:rPr lang="en-US" altLang="zh-CN" sz="5600" b="1" dirty="0">
                <a:solidFill>
                  <a:prstClr val="white"/>
                </a:solidFill>
                <a:latin typeface="Times New Roman" panose="02020603050405020304" pitchFamily="18" charset="0"/>
                <a:cs typeface="Times New Roman" panose="02020603050405020304" pitchFamily="18" charset="0"/>
                <a:sym typeface="Century Gothic" pitchFamily="34" charset="0"/>
              </a:rPr>
              <a:t> con</a:t>
            </a:r>
            <a:endParaRPr lang="zh-CN" altLang="en-US" sz="5600" b="1" dirty="0">
              <a:solidFill>
                <a:prstClr val="white"/>
              </a:solidFill>
              <a:latin typeface="Times New Roman" panose="02020603050405020304" pitchFamily="18" charset="0"/>
              <a:cs typeface="Times New Roman" panose="02020603050405020304" pitchFamily="18" charset="0"/>
              <a:sym typeface="Century Gothic" pitchFamily="34" charset="0"/>
            </a:endParaRPr>
          </a:p>
        </p:txBody>
      </p:sp>
    </p:spTree>
    <p:extLst>
      <p:ext uri="{BB962C8B-B14F-4D97-AF65-F5344CB8AC3E}">
        <p14:creationId xmlns:p14="http://schemas.microsoft.com/office/powerpoint/2010/main" val="2775744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grpSp>
        <p:nvGrpSpPr>
          <p:cNvPr id="2" name="组合 1"/>
          <p:cNvGrpSpPr/>
          <p:nvPr/>
        </p:nvGrpSpPr>
        <p:grpSpPr>
          <a:xfrm>
            <a:off x="3207416" y="-439770"/>
            <a:ext cx="7168883" cy="6570476"/>
            <a:chOff x="5977877" y="-745031"/>
            <a:chExt cx="9558511" cy="8760634"/>
          </a:xfrm>
        </p:grpSpPr>
        <p:pic>
          <p:nvPicPr>
            <p:cNvPr id="30" name="图片 29"/>
            <p:cNvPicPr>
              <a:picLocks noChangeAspect="1"/>
            </p:cNvPicPr>
            <p:nvPr/>
          </p:nvPicPr>
          <p:blipFill rotWithShape="1">
            <a:blip r:embed="rId4"/>
            <a:srcRect l="14627" t="15673" r="18441" b="20000"/>
            <a:stretch/>
          </p:blipFill>
          <p:spPr>
            <a:xfrm rot="9219712">
              <a:off x="6425326" y="-745031"/>
              <a:ext cx="9111062" cy="8760634"/>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14949" r="25290"/>
            <a:stretch/>
          </p:blipFill>
          <p:spPr>
            <a:xfrm>
              <a:off x="9448800" y="-532408"/>
              <a:ext cx="4539916" cy="7596694"/>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l="5794" t="11277" r="17296" b="12423"/>
            <a:stretch/>
          </p:blipFill>
          <p:spPr>
            <a:xfrm>
              <a:off x="5977877" y="786063"/>
              <a:ext cx="6063915" cy="6015790"/>
            </a:xfrm>
            <a:prstGeom prst="rect">
              <a:avLst/>
            </a:prstGeom>
          </p:spPr>
        </p:pic>
      </p:grpSp>
      <p:sp>
        <p:nvSpPr>
          <p:cNvPr id="10" name="TextBox 9"/>
          <p:cNvSpPr txBox="1">
            <a:spLocks noChangeArrowheads="1"/>
          </p:cNvSpPr>
          <p:nvPr/>
        </p:nvSpPr>
        <p:spPr bwMode="auto">
          <a:xfrm>
            <a:off x="635663" y="1326518"/>
            <a:ext cx="257175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prstClr val="white"/>
                </a:solidFill>
                <a:latin typeface="Arial-Rounded" pitchFamily="34" charset="0"/>
                <a:cs typeface="Arial-Rounded" pitchFamily="34" charset="0"/>
              </a:rPr>
              <a:t>Tiết</a:t>
            </a:r>
            <a:r>
              <a:rPr lang="en-US" altLang="en-US" sz="8500" dirty="0">
                <a:solidFill>
                  <a:prstClr val="white"/>
                </a:solidFill>
                <a:latin typeface="Arial-Rounded" pitchFamily="34" charset="0"/>
                <a:cs typeface="Arial-Rounded" pitchFamily="34" charset="0"/>
              </a:rPr>
              <a:t> 1</a:t>
            </a:r>
          </a:p>
        </p:txBody>
      </p:sp>
    </p:spTree>
    <p:extLst>
      <p:ext uri="{BB962C8B-B14F-4D97-AF65-F5344CB8AC3E}">
        <p14:creationId xmlns:p14="http://schemas.microsoft.com/office/powerpoint/2010/main" val="2231673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style.rotation</p:attrName>
                                        </p:attrNameLst>
                                      </p:cBhvr>
                                      <p:tavLst>
                                        <p:tav tm="0">
                                          <p:val>
                                            <p:fltVal val="90"/>
                                          </p:val>
                                        </p:tav>
                                        <p:tav tm="100000">
                                          <p:val>
                                            <p:fltVal val="0"/>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4"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07" y="502046"/>
            <a:ext cx="7776793" cy="477005"/>
          </a:xfrm>
          <a:prstGeom prst="rect">
            <a:avLst/>
          </a:prstGeom>
          <a:noFill/>
        </p:spPr>
        <p:txBody>
          <a:bodyPr wrap="square" lIns="91392" tIns="45696" rIns="91392" bIns="45696" rtlCol="0">
            <a:spAutoFit/>
          </a:bodyPr>
          <a:lstStyle/>
          <a:p>
            <a:pPr defTabSz="913860"/>
            <a:r>
              <a:rPr lang="vi-VN" sz="2500" dirty="0">
                <a:solidFill>
                  <a:prstClr val="black"/>
                </a:solidFill>
                <a:latin typeface="+mj-lt"/>
                <a:ea typeface="Arial-Rounded" panose="020B0500000000000000" pitchFamily="34" charset="0"/>
                <a:cs typeface="Arial-Rounded" panose="020B0500000000000000" pitchFamily="34" charset="0"/>
              </a:rPr>
              <a:t>Nói tên một người anh hùng nhỏ tuổi mà em biết</a:t>
            </a:r>
            <a:r>
              <a:rPr lang="vi-VN" sz="2500" dirty="0" smtClean="0">
                <a:solidFill>
                  <a:prstClr val="black"/>
                </a:solidFill>
                <a:latin typeface="+mj-lt"/>
                <a:ea typeface="Arial-Rounded" panose="020B0500000000000000" pitchFamily="34" charset="0"/>
                <a:cs typeface="Arial-Rounded" panose="020B0500000000000000" pitchFamily="34" charset="0"/>
              </a:rPr>
              <a:t>.</a:t>
            </a:r>
            <a:endParaRPr lang="vi-VN" sz="2500" dirty="0">
              <a:solidFill>
                <a:prstClr val="black"/>
              </a:solidFill>
              <a:latin typeface="+mj-lt"/>
              <a:ea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983982"/>
            <a:ext cx="1982564" cy="3517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447800" y="4552363"/>
            <a:ext cx="1929477" cy="457787"/>
          </a:xfrm>
          <a:prstGeom prst="round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Kim </a:t>
            </a:r>
            <a:r>
              <a:rPr lang="en-US" sz="2400"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Đồng</a:t>
            </a:r>
            <a:endParaRPr lang="en-US" sz="24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99909" y="1343911"/>
            <a:ext cx="5163091" cy="290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le 10"/>
          <p:cNvSpPr/>
          <p:nvPr/>
        </p:nvSpPr>
        <p:spPr>
          <a:xfrm>
            <a:off x="5334000" y="4424918"/>
            <a:ext cx="1929477" cy="457787"/>
          </a:xfrm>
          <a:prstGeom prst="roundRect">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Võ</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Thị</a:t>
            </a:r>
            <a:r>
              <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Sáu</a:t>
            </a:r>
            <a:endParaRPr lang="en-US" sz="24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19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750"/>
                                        <p:tgtEl>
                                          <p:spTgt spid="1026"/>
                                        </p:tgtEl>
                                      </p:cBhvr>
                                    </p:animEffect>
                                  </p:childTnLst>
                                </p:cTn>
                              </p:par>
                            </p:childTnLst>
                          </p:cTn>
                        </p:par>
                        <p:par>
                          <p:cTn id="19" fill="hold">
                            <p:stCondLst>
                              <p:cond delay="750"/>
                            </p:stCondLst>
                            <p:childTnLst>
                              <p:par>
                                <p:cTn id="20" presetID="53"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in)">
                                      <p:cBhvr>
                                        <p:cTn id="29" dur="75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48600" y="4039638"/>
            <a:ext cx="1295400" cy="11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1418198" cy="437682"/>
          </a:xfrm>
          <a:prstGeom prst="rect">
            <a:avLst/>
          </a:prstGeom>
          <a:noFill/>
        </p:spPr>
        <p:txBody>
          <a:bodyPr wrap="square" lIns="91438" tIns="45719" rIns="91438" bIns="45719" rtlCol="0">
            <a:spAutoFit/>
          </a:bodyPr>
          <a:lstStyle/>
          <a:p>
            <a:pPr algn="ctr" defTabSz="914378">
              <a:lnSpc>
                <a:spcPct val="150000"/>
              </a:lnSpc>
            </a:pPr>
            <a:r>
              <a:rPr lang="vi-VN"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 </a:t>
            </a:r>
            <a:r>
              <a:rPr lang="en-GB"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MẪU</a:t>
            </a:r>
            <a:endPar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69356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a:off x="6096000" y="1200153"/>
            <a:ext cx="2743200" cy="2646787"/>
          </a:xfrm>
          <a:prstGeom prst="rect">
            <a:avLst/>
          </a:prstGeom>
        </p:spPr>
      </p:pic>
      <p:grpSp>
        <p:nvGrpSpPr>
          <p:cNvPr id="4" name="组合 14">
            <a:extLst>
              <a:ext uri="{FF2B5EF4-FFF2-40B4-BE49-F238E27FC236}">
                <a16:creationId xmlns:a16="http://schemas.microsoft.com/office/drawing/2014/main" id="{633BC99A-4E87-4837-8BFF-76DC413353B7}"/>
              </a:ext>
            </a:extLst>
          </p:cNvPr>
          <p:cNvGrpSpPr/>
          <p:nvPr/>
        </p:nvGrpSpPr>
        <p:grpSpPr>
          <a:xfrm>
            <a:off x="802796" y="695910"/>
            <a:ext cx="1962945" cy="1037416"/>
            <a:chOff x="704275" y="2530779"/>
            <a:chExt cx="3202013" cy="1995870"/>
          </a:xfrm>
        </p:grpSpPr>
        <p:pic>
          <p:nvPicPr>
            <p:cNvPr id="5" name="图片 2">
              <a:extLst>
                <a:ext uri="{FF2B5EF4-FFF2-40B4-BE49-F238E27FC236}">
                  <a16:creationId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704275" y="2530779"/>
              <a:ext cx="3202013" cy="1995870"/>
            </a:xfrm>
            <a:prstGeom prst="rect">
              <a:avLst/>
            </a:prstGeom>
          </p:spPr>
        </p:pic>
        <p:sp>
          <p:nvSpPr>
            <p:cNvPr id="6" name="文本框 10">
              <a:extLst>
                <a:ext uri="{FF2B5EF4-FFF2-40B4-BE49-F238E27FC236}">
                  <a16:creationId xmlns:a16="http://schemas.microsoft.com/office/drawing/2014/main" id="{C6A3DA0C-3692-4444-BB65-96BDEC963AC2}"/>
                </a:ext>
              </a:extLst>
            </p:cNvPr>
            <p:cNvSpPr txBox="1"/>
            <p:nvPr/>
          </p:nvSpPr>
          <p:spPr>
            <a:xfrm>
              <a:off x="1512193" y="3137596"/>
              <a:ext cx="1820470" cy="991813"/>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sứ</a:t>
              </a:r>
              <a:r>
                <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thần</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7" name="组合 15">
            <a:extLst>
              <a:ext uri="{FF2B5EF4-FFF2-40B4-BE49-F238E27FC236}">
                <a16:creationId xmlns:a16="http://schemas.microsoft.com/office/drawing/2014/main" id="{D72A0566-BE1C-488A-9D39-99DDB010D03A}"/>
              </a:ext>
            </a:extLst>
          </p:cNvPr>
          <p:cNvGrpSpPr/>
          <p:nvPr/>
        </p:nvGrpSpPr>
        <p:grpSpPr>
          <a:xfrm>
            <a:off x="3121576" y="822296"/>
            <a:ext cx="2441024" cy="1226243"/>
            <a:chOff x="4607587" y="2476748"/>
            <a:chExt cx="4573559" cy="2466674"/>
          </a:xfrm>
        </p:grpSpPr>
        <p:pic>
          <p:nvPicPr>
            <p:cNvPr id="8" name="图片 8">
              <a:extLst>
                <a:ext uri="{FF2B5EF4-FFF2-40B4-BE49-F238E27FC236}">
                  <a16:creationId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7" y="2476748"/>
              <a:ext cx="4573559" cy="2466674"/>
            </a:xfrm>
            <a:prstGeom prst="rect">
              <a:avLst/>
            </a:prstGeom>
          </p:spPr>
        </p:pic>
        <p:sp>
          <p:nvSpPr>
            <p:cNvPr id="9" name="文本框 11">
              <a:extLst>
                <a:ext uri="{FF2B5EF4-FFF2-40B4-BE49-F238E27FC236}">
                  <a16:creationId xmlns:a16="http://schemas.microsoft.com/office/drawing/2014/main" id="{86F436DA-2A75-48CC-8C06-440E22A34A87}"/>
                </a:ext>
              </a:extLst>
            </p:cNvPr>
            <p:cNvSpPr txBox="1"/>
            <p:nvPr/>
          </p:nvSpPr>
          <p:spPr>
            <a:xfrm>
              <a:off x="5536385" y="3318886"/>
              <a:ext cx="3004025" cy="95962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xâm</a:t>
              </a:r>
              <a:r>
                <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chiếm</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0" name="组合 16">
            <a:extLst>
              <a:ext uri="{FF2B5EF4-FFF2-40B4-BE49-F238E27FC236}">
                <a16:creationId xmlns:a16="http://schemas.microsoft.com/office/drawing/2014/main" id="{6F75EC53-8A58-4390-BF57-2736DEA57C53}"/>
              </a:ext>
            </a:extLst>
          </p:cNvPr>
          <p:cNvGrpSpPr/>
          <p:nvPr/>
        </p:nvGrpSpPr>
        <p:grpSpPr>
          <a:xfrm>
            <a:off x="652304" y="2230676"/>
            <a:ext cx="2501173" cy="1295400"/>
            <a:chOff x="1312206" y="4411577"/>
            <a:chExt cx="2947124" cy="2043477"/>
          </a:xfrm>
        </p:grpSpPr>
        <p:pic>
          <p:nvPicPr>
            <p:cNvPr id="11" name="图片 7">
              <a:extLst>
                <a:ext uri="{FF2B5EF4-FFF2-40B4-BE49-F238E27FC236}">
                  <a16:creationId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2" name="文本框 12">
              <a:extLst>
                <a:ext uri="{FF2B5EF4-FFF2-40B4-BE49-F238E27FC236}">
                  <a16:creationId xmlns:a16="http://schemas.microsoft.com/office/drawing/2014/main" id="{E38EE79D-9825-42C9-A69E-7D6DB936BF46}"/>
                </a:ext>
              </a:extLst>
            </p:cNvPr>
            <p:cNvSpPr txBox="1"/>
            <p:nvPr/>
          </p:nvSpPr>
          <p:spPr>
            <a:xfrm>
              <a:off x="1842434" y="5253665"/>
              <a:ext cx="2202825" cy="752547"/>
            </a:xfrm>
            <a:prstGeom prst="rect">
              <a:avLst/>
            </a:prstGeom>
            <a:noFill/>
          </p:spPr>
          <p:txBody>
            <a:bodyPr wrap="square" rtlCol="0">
              <a:spAutoFit/>
              <a:scene3d>
                <a:camera prst="orthographicFront"/>
                <a:lightRig rig="threePt" dir="t"/>
              </a:scene3d>
              <a:sp3d contourW="12700"/>
            </a:bodyPr>
            <a:lstStyle/>
            <a:p>
              <a:pPr defTabSz="1008858">
                <a:defRPr/>
              </a:pP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n</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ghiến</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r</a:t>
              </a:r>
              <a:r>
                <a:rPr lang="vi-VN"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ă</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ng</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3" name="组合 17">
            <a:extLst>
              <a:ext uri="{FF2B5EF4-FFF2-40B4-BE49-F238E27FC236}">
                <a16:creationId xmlns:a16="http://schemas.microsoft.com/office/drawing/2014/main" id="{9032A46D-43F2-4A9A-B4B1-8418F9791C83}"/>
              </a:ext>
            </a:extLst>
          </p:cNvPr>
          <p:cNvGrpSpPr/>
          <p:nvPr/>
        </p:nvGrpSpPr>
        <p:grpSpPr>
          <a:xfrm>
            <a:off x="3807989" y="2467333"/>
            <a:ext cx="1754613" cy="988442"/>
            <a:chOff x="4607588" y="4411579"/>
            <a:chExt cx="3287483" cy="2279474"/>
          </a:xfrm>
        </p:grpSpPr>
        <p:pic>
          <p:nvPicPr>
            <p:cNvPr id="14"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5" name="文本框 13">
              <a:extLst>
                <a:ext uri="{FF2B5EF4-FFF2-40B4-BE49-F238E27FC236}">
                  <a16:creationId xmlns:a16="http://schemas.microsoft.com/office/drawing/2014/main" id="{A9877F30-2F33-420F-A298-D5774A37921D}"/>
                </a:ext>
              </a:extLst>
            </p:cNvPr>
            <p:cNvSpPr txBox="1"/>
            <p:nvPr/>
          </p:nvSpPr>
          <p:spPr>
            <a:xfrm>
              <a:off x="5638170" y="5133134"/>
              <a:ext cx="1670505"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trị</a:t>
              </a:r>
              <a:r>
                <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tội</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6" name="组合 17">
            <a:extLst>
              <a:ext uri="{FF2B5EF4-FFF2-40B4-BE49-F238E27FC236}">
                <a16:creationId xmlns:a16="http://schemas.microsoft.com/office/drawing/2014/main" id="{9032A46D-43F2-4A9A-B4B1-8418F9791C83}"/>
              </a:ext>
            </a:extLst>
          </p:cNvPr>
          <p:cNvGrpSpPr/>
          <p:nvPr/>
        </p:nvGrpSpPr>
        <p:grpSpPr>
          <a:xfrm>
            <a:off x="2458919" y="3592750"/>
            <a:ext cx="1754613" cy="988442"/>
            <a:chOff x="4607588" y="4411579"/>
            <a:chExt cx="3287483" cy="2279474"/>
          </a:xfrm>
        </p:grpSpPr>
        <p:pic>
          <p:nvPicPr>
            <p:cNvPr id="17"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3287483" cy="2279474"/>
            </a:xfrm>
            <a:prstGeom prst="rect">
              <a:avLst/>
            </a:prstGeom>
          </p:spPr>
        </p:pic>
        <p:sp>
          <p:nvSpPr>
            <p:cNvPr id="18" name="文本框 13">
              <a:extLst>
                <a:ext uri="{FF2B5EF4-FFF2-40B4-BE49-F238E27FC236}">
                  <a16:creationId xmlns:a16="http://schemas.microsoft.com/office/drawing/2014/main" id="{A9877F30-2F33-420F-A298-D5774A37921D}"/>
                </a:ext>
              </a:extLst>
            </p:cNvPr>
            <p:cNvSpPr txBox="1"/>
            <p:nvPr/>
          </p:nvSpPr>
          <p:spPr>
            <a:xfrm>
              <a:off x="5367426" y="5304717"/>
              <a:ext cx="1823678"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a:solidFill>
                    <a:srgbClr val="FF0000"/>
                  </a:solidFill>
                  <a:latin typeface="Times New Roman" panose="02020603050405020304" pitchFamily="18" charset="0"/>
                  <a:ea typeface="Arial-Rounded" pitchFamily="34" charset="0"/>
                  <a:cs typeface="Times New Roman" panose="02020603050405020304" pitchFamily="18" charset="0"/>
                </a:rPr>
                <a:t>ấm</a:t>
              </a:r>
              <a:r>
                <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ức</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sp>
        <p:nvSpPr>
          <p:cNvPr id="19" name="文本框 5">
            <a:extLst>
              <a:ext uri="{FF2B5EF4-FFF2-40B4-BE49-F238E27FC236}">
                <a16:creationId xmlns:a16="http://schemas.microsoft.com/office/drawing/2014/main" id="{B80A3D24-DBA3-469A-BF3E-E05F9C02B74E}"/>
              </a:ext>
            </a:extLst>
          </p:cNvPr>
          <p:cNvSpPr txBox="1"/>
          <p:nvPr/>
        </p:nvSpPr>
        <p:spPr>
          <a:xfrm>
            <a:off x="4652126" y="399481"/>
            <a:ext cx="3882559" cy="532744"/>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2800" b="1" dirty="0">
                <a:solidFill>
                  <a:srgbClr val="00CC00"/>
                </a:solidFill>
                <a:latin typeface="Times New Roman" panose="02020603050405020304" pitchFamily="18" charset="0"/>
                <a:ea typeface="Arial-Rounded" pitchFamily="34" charset="0"/>
                <a:cs typeface="Times New Roman" panose="02020603050405020304" pitchFamily="18" charset="0"/>
              </a:rPr>
              <a:t>LUYỆN ĐỌC TỪ KHÓ</a:t>
            </a:r>
            <a:endParaRPr lang="zh-CN" altLang="en-US" sz="2800" b="1" dirty="0">
              <a:solidFill>
                <a:srgbClr val="00CC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4193028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9"/>
                                        </p:tgtEl>
                                        <p:attrNameLst>
                                          <p:attrName>ppt_y</p:attrName>
                                        </p:attrNameLst>
                                      </p:cBhvr>
                                      <p:tavLst>
                                        <p:tav tm="0">
                                          <p:val>
                                            <p:strVal val="#ppt_y"/>
                                          </p:val>
                                        </p:tav>
                                        <p:tav tm="100000">
                                          <p:val>
                                            <p:strVal val="#ppt_y"/>
                                          </p:val>
                                        </p:tav>
                                      </p:tavLst>
                                    </p:anim>
                                    <p:anim calcmode="lin" valueType="num">
                                      <p:cBhvr>
                                        <p:cTn id="9"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9"/>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3"/>
          <p:cNvGrpSpPr>
            <a:grpSpLocks/>
          </p:cNvGrpSpPr>
          <p:nvPr/>
        </p:nvGrpSpPr>
        <p:grpSpPr bwMode="auto">
          <a:xfrm>
            <a:off x="3614110" y="-509508"/>
            <a:ext cx="960088" cy="2873080"/>
            <a:chOff x="1998943" y="-1714093"/>
            <a:chExt cx="1246876" cy="3479338"/>
          </a:xfrm>
        </p:grpSpPr>
        <p:grpSp>
          <p:nvGrpSpPr>
            <p:cNvPr id="3" name="组合 64"/>
            <p:cNvGrpSpPr>
              <a:grpSpLocks/>
            </p:cNvGrpSpPr>
            <p:nvPr/>
          </p:nvGrpSpPr>
          <p:grpSpPr bwMode="auto">
            <a:xfrm>
              <a:off x="1998943" y="18263"/>
              <a:ext cx="1108721" cy="1746982"/>
              <a:chOff x="1434445" y="32770"/>
              <a:chExt cx="1217765" cy="1918800"/>
            </a:xfrm>
          </p:grpSpPr>
          <p:sp>
            <p:nvSpPr>
              <p:cNvPr id="7"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8"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rPr>
                  <a:t>4</a:t>
                </a:r>
                <a:endParaRPr lang="zh-CN" altLang="en-US"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4" name="组合 65"/>
            <p:cNvGrpSpPr/>
            <p:nvPr/>
          </p:nvGrpSpPr>
          <p:grpSpPr>
            <a:xfrm flipV="1">
              <a:off x="2137098" y="-1714093"/>
              <a:ext cx="1108721" cy="1746892"/>
              <a:chOff x="1547664" y="32770"/>
              <a:chExt cx="1217765" cy="1918701"/>
            </a:xfrm>
            <a:noFill/>
            <a:effectLst/>
          </p:grpSpPr>
          <p:sp>
            <p:nvSpPr>
              <p:cNvPr id="5"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6"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grpSp>
        <p:nvGrpSpPr>
          <p:cNvPr id="9" name="组合 53"/>
          <p:cNvGrpSpPr>
            <a:grpSpLocks/>
          </p:cNvGrpSpPr>
          <p:nvPr/>
        </p:nvGrpSpPr>
        <p:grpSpPr bwMode="auto">
          <a:xfrm>
            <a:off x="3596764" y="-1744978"/>
            <a:ext cx="896238" cy="2873005"/>
            <a:chOff x="2102024" y="-1714093"/>
            <a:chExt cx="1143795" cy="3479248"/>
          </a:xfrm>
        </p:grpSpPr>
        <p:grpSp>
          <p:nvGrpSpPr>
            <p:cNvPr id="10" name="组合 54"/>
            <p:cNvGrpSpPr>
              <a:grpSpLocks/>
            </p:cNvGrpSpPr>
            <p:nvPr/>
          </p:nvGrpSpPr>
          <p:grpSpPr bwMode="auto">
            <a:xfrm>
              <a:off x="2102024" y="18263"/>
              <a:ext cx="1108721" cy="1746892"/>
              <a:chOff x="1547664" y="32770"/>
              <a:chExt cx="1217765" cy="1918701"/>
            </a:xfrm>
          </p:grpSpPr>
          <p:sp>
            <p:nvSpPr>
              <p:cNvPr id="14"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15"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rPr>
                  <a:t>3</a:t>
                </a:r>
                <a:endParaRPr lang="zh-CN" altLang="en-US"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11" name="组合 55"/>
            <p:cNvGrpSpPr/>
            <p:nvPr/>
          </p:nvGrpSpPr>
          <p:grpSpPr>
            <a:xfrm flipV="1">
              <a:off x="2137098" y="-1714093"/>
              <a:ext cx="1108721" cy="1746892"/>
              <a:chOff x="1547664" y="32770"/>
              <a:chExt cx="1217765" cy="1918701"/>
            </a:xfrm>
            <a:noFill/>
            <a:effectLst/>
          </p:grpSpPr>
          <p:sp>
            <p:nvSpPr>
              <p:cNvPr id="12"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13"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grpSp>
        <p:nvGrpSpPr>
          <p:cNvPr id="16" name="组合 43"/>
          <p:cNvGrpSpPr>
            <a:grpSpLocks/>
          </p:cNvGrpSpPr>
          <p:nvPr/>
        </p:nvGrpSpPr>
        <p:grpSpPr bwMode="auto">
          <a:xfrm>
            <a:off x="3009879" y="86374"/>
            <a:ext cx="848649" cy="2873005"/>
            <a:chOff x="2102024" y="-1714093"/>
            <a:chExt cx="1143795" cy="3479248"/>
          </a:xfrm>
        </p:grpSpPr>
        <p:grpSp>
          <p:nvGrpSpPr>
            <p:cNvPr id="17" name="组合 44"/>
            <p:cNvGrpSpPr>
              <a:grpSpLocks/>
            </p:cNvGrpSpPr>
            <p:nvPr/>
          </p:nvGrpSpPr>
          <p:grpSpPr bwMode="auto">
            <a:xfrm>
              <a:off x="2102024" y="18263"/>
              <a:ext cx="1108721" cy="1746892"/>
              <a:chOff x="1547664" y="32770"/>
              <a:chExt cx="1217765" cy="1918701"/>
            </a:xfrm>
          </p:grpSpPr>
          <p:sp>
            <p:nvSpPr>
              <p:cNvPr id="21"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22"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rPr>
                  <a:t>2</a:t>
                </a:r>
                <a:endParaRPr lang="zh-CN" altLang="en-US"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18" name="组合 45"/>
            <p:cNvGrpSpPr/>
            <p:nvPr/>
          </p:nvGrpSpPr>
          <p:grpSpPr>
            <a:xfrm flipV="1">
              <a:off x="2137098" y="-1714093"/>
              <a:ext cx="1108721" cy="1746892"/>
              <a:chOff x="1547664" y="32770"/>
              <a:chExt cx="1217765" cy="1918701"/>
            </a:xfrm>
            <a:noFill/>
            <a:effectLst/>
          </p:grpSpPr>
          <p:sp>
            <p:nvSpPr>
              <p:cNvPr id="19"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20"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253174" y="1658322"/>
            <a:ext cx="2776882" cy="269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1"/>
          <p:cNvSpPr/>
          <p:nvPr/>
        </p:nvSpPr>
        <p:spPr bwMode="auto">
          <a:xfrm>
            <a:off x="4493002" y="481906"/>
            <a:ext cx="3972840" cy="252312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grpSp>
        <p:nvGrpSpPr>
          <p:cNvPr id="25" name="组合 42"/>
          <p:cNvGrpSpPr>
            <a:grpSpLocks/>
          </p:cNvGrpSpPr>
          <p:nvPr/>
        </p:nvGrpSpPr>
        <p:grpSpPr bwMode="auto">
          <a:xfrm>
            <a:off x="2972053" y="-1220094"/>
            <a:ext cx="878544" cy="2867005"/>
            <a:chOff x="2102023" y="-1714093"/>
            <a:chExt cx="1143796" cy="3479248"/>
          </a:xfrm>
        </p:grpSpPr>
        <p:grpSp>
          <p:nvGrpSpPr>
            <p:cNvPr id="26" name="组合 38"/>
            <p:cNvGrpSpPr>
              <a:grpSpLocks/>
            </p:cNvGrpSpPr>
            <p:nvPr/>
          </p:nvGrpSpPr>
          <p:grpSpPr bwMode="auto">
            <a:xfrm>
              <a:off x="2102023" y="18263"/>
              <a:ext cx="1108720" cy="1746892"/>
              <a:chOff x="1547663" y="32770"/>
              <a:chExt cx="1217764" cy="1918701"/>
            </a:xfrm>
          </p:grpSpPr>
          <p:sp>
            <p:nvSpPr>
              <p:cNvPr id="30"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31"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rPr>
                  <a:t>1</a:t>
                </a:r>
                <a:endParaRPr lang="zh-CN" altLang="en-US" sz="40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27" name="组合 39"/>
            <p:cNvGrpSpPr/>
            <p:nvPr/>
          </p:nvGrpSpPr>
          <p:grpSpPr>
            <a:xfrm flipV="1">
              <a:off x="2137098" y="-1714093"/>
              <a:ext cx="1108721" cy="1746892"/>
              <a:chOff x="1547664" y="32770"/>
              <a:chExt cx="1217765" cy="1918701"/>
            </a:xfrm>
            <a:noFill/>
            <a:effectLst/>
          </p:grpSpPr>
          <p:sp>
            <p:nvSpPr>
              <p:cNvPr id="28"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0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29"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000" b="1" dirty="0">
                  <a:solidFill>
                    <a:sysClr val="window" lastClr="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sp>
        <p:nvSpPr>
          <p:cNvPr id="32" name="Flowchart: Punched Tape 31"/>
          <p:cNvSpPr/>
          <p:nvPr/>
        </p:nvSpPr>
        <p:spPr>
          <a:xfrm>
            <a:off x="609601" y="616211"/>
            <a:ext cx="2389235" cy="794631"/>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Luyện</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đọc</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câu</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200" dirty="0" err="1">
                <a:solidFill>
                  <a:prstClr val="black"/>
                </a:solidFill>
                <a:latin typeface="Times New Roman" panose="02020603050405020304" pitchFamily="18" charset="0"/>
                <a:ea typeface="Arial-Rounded" pitchFamily="34" charset="0"/>
                <a:cs typeface="Times New Roman" panose="02020603050405020304" pitchFamily="18" charset="0"/>
              </a:rPr>
              <a:t>dài</a:t>
            </a:r>
            <a:r>
              <a:rPr lang="en-US" sz="2200" dirty="0">
                <a:solidFill>
                  <a:prstClr val="black"/>
                </a:solidFill>
                <a:latin typeface="Times New Roman" panose="02020603050405020304" pitchFamily="18" charset="0"/>
                <a:ea typeface="Arial-Rounded" pitchFamily="34" charset="0"/>
                <a:cs typeface="Times New Roman" panose="02020603050405020304" pitchFamily="18" charset="0"/>
              </a:rPr>
              <a:t>.</a:t>
            </a:r>
          </a:p>
        </p:txBody>
      </p:sp>
      <p:sp>
        <p:nvSpPr>
          <p:cNvPr id="33" name="圆角矩形 1"/>
          <p:cNvSpPr/>
          <p:nvPr/>
        </p:nvSpPr>
        <p:spPr bwMode="auto">
          <a:xfrm>
            <a:off x="4299603" y="3116588"/>
            <a:ext cx="4166239" cy="1439685"/>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876800" y="632544"/>
            <a:ext cx="3429000" cy="2308318"/>
          </a:xfrm>
          <a:prstGeom prst="rect">
            <a:avLst/>
          </a:prstGeom>
        </p:spPr>
        <p:txBody>
          <a:bodyPr wrap="square" lIns="91434" tIns="45717" rIns="91434" bIns="45717">
            <a:spAutoFit/>
          </a:bodyPr>
          <a:lstStyle/>
          <a:p>
            <a:pPr algn="just" defTabSz="914288"/>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Nguyên cho sứ thần sang giả vờ mượn đường để xâm chiếm nước ta. Thấy sứ giặc ngang ngược, Trần Quốc Toản vô cùng căm giận.</a:t>
            </a:r>
          </a:p>
        </p:txBody>
      </p:sp>
      <p:sp>
        <p:nvSpPr>
          <p:cNvPr id="35" name="Rectangle 34"/>
          <p:cNvSpPr/>
          <p:nvPr/>
        </p:nvSpPr>
        <p:spPr>
          <a:xfrm>
            <a:off x="4648202" y="3303200"/>
            <a:ext cx="3657601" cy="1200329"/>
          </a:xfrm>
          <a:prstGeom prst="rect">
            <a:avLst/>
          </a:prstGeom>
        </p:spPr>
        <p:txBody>
          <a:bodyPr wrap="square" lIns="91434" tIns="45717" rIns="91434" bIns="45717">
            <a:spAutoFit/>
          </a:bodyPr>
          <a:lstStyle/>
          <a:p>
            <a:pPr algn="just" defTabSz="914288"/>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 Cho giặc mượn đường là mất nước. Xin bệ hạ cho đánh!</a:t>
            </a:r>
          </a:p>
        </p:txBody>
      </p:sp>
      <p:cxnSp>
        <p:nvCxnSpPr>
          <p:cNvPr id="37" name="Straight Connector 36"/>
          <p:cNvCxnSpPr/>
          <p:nvPr/>
        </p:nvCxnSpPr>
        <p:spPr>
          <a:xfrm flipH="1">
            <a:off x="8241202" y="107401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241202" y="1458440"/>
            <a:ext cx="129202" cy="327474"/>
            <a:chOff x="7467600" y="1782301"/>
            <a:chExt cx="129202" cy="327474"/>
          </a:xfrm>
        </p:grpSpPr>
        <p:cxnSp>
          <p:nvCxnSpPr>
            <p:cNvPr id="42" name="Straight Connector 4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7315200" y="2529122"/>
            <a:ext cx="129202" cy="327474"/>
            <a:chOff x="7467600" y="1782301"/>
            <a:chExt cx="129202" cy="327474"/>
          </a:xfrm>
        </p:grpSpPr>
        <p:cxnSp>
          <p:nvCxnSpPr>
            <p:cNvPr id="45" name="Straight Connector 44"/>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096000" y="3739624"/>
            <a:ext cx="129202" cy="327474"/>
            <a:chOff x="7467600" y="1782301"/>
            <a:chExt cx="129202" cy="327474"/>
          </a:xfrm>
        </p:grpSpPr>
        <p:cxnSp>
          <p:nvCxnSpPr>
            <p:cNvPr id="48" name="Straight Connector 4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5562600" y="408983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867400" y="2168317"/>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604519" y="409575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80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3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30000">
                                          <p:cBhvr additive="base">
                                            <p:cTn id="15" dur="500" fill="hold"/>
                                            <p:tgtEl>
                                              <p:spTgt spid="23"/>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3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30000">
                                          <p:cBhvr additive="base">
                                            <p:cTn id="19" dur="500" fill="hold"/>
                                            <p:tgtEl>
                                              <p:spTgt spid="25"/>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3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3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3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3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up)">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up)">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up)">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up)">
                                          <p:cBhvr>
                                            <p:cTn id="8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up)">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wipe(up)">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up)">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up)">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wipe(up)">
                                          <p:cBhvr>
                                            <p:cTn id="8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48600" y="4039638"/>
            <a:ext cx="1295400" cy="1103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5" y="2944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21202" y="57150"/>
            <a:ext cx="2850652" cy="430887"/>
          </a:xfrm>
          <a:prstGeom prst="rect">
            <a:avLst/>
          </a:prstGeom>
        </p:spPr>
        <p:txBody>
          <a:bodyPr wrap="none">
            <a:spAutoFit/>
          </a:bodyPr>
          <a:lstStyle/>
          <a:p>
            <a:pPr algn="ctr" defTabSz="914378"/>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BÓP NÁT </a:t>
            </a:r>
            <a:r>
              <a:rPr lang="en-US" sz="2200" b="1" dirty="0" smtClean="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QUẢ CAM</a:t>
            </a:r>
            <a:endPar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07B3502-F58A-46C0-88F8-3DE26F98CD3F}"/>
              </a:ext>
            </a:extLst>
          </p:cNvPr>
          <p:cNvSpPr txBox="1"/>
          <p:nvPr/>
        </p:nvSpPr>
        <p:spPr>
          <a:xfrm>
            <a:off x="457200" y="6944"/>
            <a:ext cx="990600" cy="484746"/>
          </a:xfrm>
          <a:prstGeom prst="rect">
            <a:avLst/>
          </a:prstGeom>
          <a:noFill/>
        </p:spPr>
        <p:txBody>
          <a:bodyPr wrap="square" lIns="91438" tIns="45719" rIns="91438" bIns="45719" rtlCol="0">
            <a:spAutoFit/>
          </a:bodyPr>
          <a:lstStyle/>
          <a:p>
            <a:pPr algn="ctr" defTabSz="914378">
              <a:lnSpc>
                <a:spcPct val="150000"/>
              </a:lnSpc>
            </a:pPr>
            <a:r>
              <a:rPr lang="en-US" sz="1700"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p>
        </p:txBody>
      </p:sp>
      <p:sp>
        <p:nvSpPr>
          <p:cNvPr id="7" name="Rectangle 1"/>
          <p:cNvSpPr>
            <a:spLocks noChangeArrowheads="1"/>
          </p:cNvSpPr>
          <p:nvPr/>
        </p:nvSpPr>
        <p:spPr bwMode="auto">
          <a:xfrm>
            <a:off x="338879" y="652976"/>
            <a:ext cx="8635001" cy="427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78"/>
            <a:r>
              <a:rPr lang="en-US" sz="176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Giặc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Nguyên cho sứ thần sang giả vờ mượn đường để xâm chiếm nước ta. Thấy sứ giặc ngang ngược, Trần Quốc Toản vô cùng căm giận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họp bàn việc nước dưới thuyền rồng, Quốc Toản quyết đợi gặp nhà vua xin đánh giặc. Đợi mãi không gặp được vua, cậu liều chết xô mấy người lính gác, xăm xăm xuống bến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Gặp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Quốc Toản quỳ xuống tâu</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giặc mượn đường là mất nước. Xin bệ hạ cho đánh</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xong, cậu tự đặt thanh gươm lên gáy, xin chịu tội</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Vua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cho Quốc Toản đứng dậy, ôn tồn bảo</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Toản làm trái phép nước, lẽ ra phải trị tội. Nhưng còn trẻ mà đã biết lo việc nước, ta có lời khen</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rồi, vua ban cho Quốc Toản một quả cam</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Quốc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Toản ấm ức bước lên bờ: "Vua ban cho cam quý nhưng xem ta như trẻ con, không cho dự bàn việc nước". Nghĩ đến quân giặc ngang ngược, cậu nghiến răng, hai bàn tay bóp chặt</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914378"/>
            <a:r>
              <a:rPr lang="en-US"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Khi </a:t>
            </a:r>
            <a:r>
              <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ra, Quốc Toản xoè tay cho mọi người xem cam quý. Nhưng quả cam đã nát từ bao giờ</a:t>
            </a:r>
            <a:r>
              <a:rPr lang="vi-VN" sz="175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75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algn="r" defTabSz="914378"/>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1500"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Nguyễn Huy Tưởng</a:t>
            </a:r>
            <a:r>
              <a:rPr lang="vi-VN" sz="1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1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p:cNvGrpSpPr/>
          <p:nvPr/>
        </p:nvGrpSpPr>
        <p:grpSpPr>
          <a:xfrm>
            <a:off x="7064016" y="-106371"/>
            <a:ext cx="2003789" cy="691559"/>
            <a:chOff x="7064013" y="-46906"/>
            <a:chExt cx="2003789" cy="691559"/>
          </a:xfrm>
        </p:grpSpPr>
        <p:sp>
          <p:nvSpPr>
            <p:cNvPr id="10" name="Rounded Rectangle 9"/>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
        <p:nvSpPr>
          <p:cNvPr id="14" name="Oval 13"/>
          <p:cNvSpPr/>
          <p:nvPr/>
        </p:nvSpPr>
        <p:spPr>
          <a:xfrm>
            <a:off x="228600" y="666750"/>
            <a:ext cx="320961" cy="304800"/>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p:cNvSpPr/>
          <p:nvPr/>
        </p:nvSpPr>
        <p:spPr>
          <a:xfrm>
            <a:off x="217967" y="1760188"/>
            <a:ext cx="344588" cy="3543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Oval 15"/>
          <p:cNvSpPr/>
          <p:nvPr/>
        </p:nvSpPr>
        <p:spPr>
          <a:xfrm>
            <a:off x="195520" y="2499774"/>
            <a:ext cx="354041"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7" name="Oval 16"/>
          <p:cNvSpPr/>
          <p:nvPr/>
        </p:nvSpPr>
        <p:spPr>
          <a:xfrm>
            <a:off x="171893" y="3588988"/>
            <a:ext cx="377668" cy="35436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4</a:t>
            </a:r>
            <a:endParaRPr lang="en-US" sz="19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2398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1500"/>
                            </p:stCondLst>
                            <p:childTnLst>
                              <p:par>
                                <p:cTn id="47" presetID="53" presetClass="entr" presetSubtype="16"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2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9000" y="377076"/>
            <a:ext cx="3375800" cy="975474"/>
            <a:chOff x="649321" y="0"/>
            <a:chExt cx="2855879" cy="754150"/>
          </a:xfrm>
        </p:grpSpPr>
        <p:sp>
          <p:nvSpPr>
            <p:cNvPr id="3" name="TextBox 2"/>
            <p:cNvSpPr txBox="1"/>
            <p:nvPr/>
          </p:nvSpPr>
          <p:spPr>
            <a:xfrm>
              <a:off x="1279968" y="245530"/>
              <a:ext cx="2225232" cy="309323"/>
            </a:xfrm>
            <a:prstGeom prst="rect">
              <a:avLst/>
            </a:prstGeom>
            <a:noFill/>
          </p:spPr>
          <p:txBody>
            <a:bodyPr wrap="square" lIns="91432" tIns="45716" rIns="91432" bIns="45716" rtlCol="0">
              <a:spAutoFit/>
            </a:bodyPr>
            <a:lstStyle/>
            <a:p>
              <a:pPr algn="ctr">
                <a:buClr>
                  <a:srgbClr val="000000"/>
                </a:buClr>
              </a:pP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Giải</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nghĩa</a:t>
              </a:r>
              <a:r>
                <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 </a:t>
              </a:r>
              <a:r>
                <a:rPr lang="en-US" sz="20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rPr>
                <a:t>từ</a:t>
              </a:r>
              <a:endParaRPr lang="en-US" sz="20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88338" y="1729432"/>
            <a:ext cx="6019801" cy="47704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Giặc</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Nguyên</a:t>
            </a:r>
            <a:r>
              <a:rPr lang="en-US" sz="25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500" dirty="0">
                <a:latin typeface="Times New Roman" panose="02020603050405020304" pitchFamily="18" charset="0"/>
                <a:ea typeface="Arial-Rounded" panose="020B0500000000000000" pitchFamily="34" charset="0"/>
                <a:cs typeface="Times New Roman" panose="02020603050405020304" pitchFamily="18" charset="0"/>
              </a:rPr>
              <a:t>giặc từ phương Bắc.</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567072" y="3002637"/>
            <a:ext cx="8113679" cy="86176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Trần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Quốc</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Toản</a:t>
            </a:r>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(1267 – 1285)</a:t>
            </a:r>
            <a:r>
              <a:rPr lang="en-US" sz="2500"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thiếu</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niên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anh</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hùng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chiến</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chống</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giặc</a:t>
            </a:r>
            <a:r>
              <a:rPr lang="en-US" sz="2500" dirty="0">
                <a:latin typeface="Times New Roman" panose="02020603050405020304" pitchFamily="18" charset="0"/>
                <a:ea typeface="Arial-Rounded" panose="020B0500000000000000" pitchFamily="34" charset="0"/>
                <a:cs typeface="Times New Roman" panose="02020603050405020304" pitchFamily="18" charset="0"/>
              </a:rPr>
              <a:t> </a:t>
            </a:r>
            <a:r>
              <a:rPr lang="en-US" sz="2500" dirty="0" err="1">
                <a:latin typeface="Times New Roman" panose="02020603050405020304" pitchFamily="18" charset="0"/>
                <a:ea typeface="Arial-Rounded" panose="020B0500000000000000" pitchFamily="34" charset="0"/>
                <a:cs typeface="Times New Roman" panose="02020603050405020304" pitchFamily="18" charset="0"/>
              </a:rPr>
              <a:t>Nguyên</a:t>
            </a:r>
            <a:r>
              <a:rPr lang="en-US"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321241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1919</Words>
  <Application>Microsoft Office PowerPoint</Application>
  <PresentationFormat>On-screen Show (16:9)</PresentationFormat>
  <Paragraphs>169</Paragraphs>
  <Slides>21</Slides>
  <Notes>21</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21</vt:i4>
      </vt:variant>
    </vt:vector>
  </HeadingPairs>
  <TitlesOfParts>
    <vt:vector size="36" baseType="lpstr">
      <vt:lpstr>微软雅黑</vt:lpstr>
      <vt:lpstr>宋体</vt:lpstr>
      <vt:lpstr>宋体</vt:lpstr>
      <vt:lpstr>Arial</vt:lpstr>
      <vt:lpstr>Arial-Rounded</vt:lpstr>
      <vt:lpstr>Calibri</vt:lpstr>
      <vt:lpstr>Century Gothic</vt:lpstr>
      <vt:lpstr>HP001 4 hàng</vt:lpstr>
      <vt:lpstr>Times New Roman</vt:lpstr>
      <vt:lpstr>Office 主题</vt:lpstr>
      <vt:lpstr>1_Office 主题</vt:lpstr>
      <vt:lpstr>3_Office Theme</vt:lpstr>
      <vt:lpstr>2_Office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Admin</cp:lastModifiedBy>
  <cp:revision>87</cp:revision>
  <dcterms:created xsi:type="dcterms:W3CDTF">2021-12-09T04:15:43Z</dcterms:created>
  <dcterms:modified xsi:type="dcterms:W3CDTF">2024-05-02T08:17:29Z</dcterms:modified>
</cp:coreProperties>
</file>