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1"/>
    <p:sldMasterId id="2147483704" r:id="rId2"/>
  </p:sldMasterIdLst>
  <p:notesMasterIdLst>
    <p:notesMasterId r:id="rId19"/>
  </p:notesMasterIdLst>
  <p:sldIdLst>
    <p:sldId id="257" r:id="rId3"/>
    <p:sldId id="259" r:id="rId4"/>
    <p:sldId id="274" r:id="rId5"/>
    <p:sldId id="276" r:id="rId6"/>
    <p:sldId id="266" r:id="rId7"/>
    <p:sldId id="273" r:id="rId8"/>
    <p:sldId id="277" r:id="rId9"/>
    <p:sldId id="278" r:id="rId10"/>
    <p:sldId id="281" r:id="rId11"/>
    <p:sldId id="279" r:id="rId12"/>
    <p:sldId id="280" r:id="rId13"/>
    <p:sldId id="282" r:id="rId14"/>
    <p:sldId id="268" r:id="rId15"/>
    <p:sldId id="270" r:id="rId16"/>
    <p:sldId id="28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75" d="100"/>
          <a:sy n="75" d="100"/>
        </p:scale>
        <p:origin x="1651"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42987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81921"/>
          <p:cNvSpPr>
            <a:spLocks noGrp="1" noRot="1" noChangeAspect="1" noTextEdit="1"/>
          </p:cNvSpPr>
          <p:nvPr>
            <p:ph type="sldImg"/>
          </p:nvPr>
        </p:nvSpPr>
        <p:spPr>
          <a:xfrm>
            <a:off x="993775" y="768350"/>
            <a:ext cx="5116513" cy="3836988"/>
          </a:xfrm>
          <a:ln>
            <a:solidFill>
              <a:srgbClr val="000000">
                <a:alpha val="100000"/>
              </a:srgbClr>
            </a:solidFill>
            <a:miter lim="800000"/>
          </a:ln>
        </p:spPr>
      </p:sp>
      <p:sp>
        <p:nvSpPr>
          <p:cNvPr id="71683" name="文本占位符 81922"/>
          <p:cNvSpPr>
            <a:spLocks noGrp="1"/>
          </p:cNvSpPr>
          <p:nvPr>
            <p:ph type="body" idx="1"/>
          </p:nvPr>
        </p:nvSpPr>
        <p:spPr>
          <a:xfrm>
            <a:off x="711200" y="4860925"/>
            <a:ext cx="5683250" cy="4605338"/>
          </a:xfrm>
          <a:noFill/>
          <a:ln>
            <a:noFill/>
          </a:ln>
        </p:spPr>
        <p:txBody>
          <a:bodyPr wrap="square" lIns="91440" tIns="45720" rIns="91440" bIns="45720" anchor="t" anchorCtr="0"/>
          <a:lstStyle/>
          <a:p>
            <a:pPr lvl="0" eaLnBrk="1" hangingPunct="1"/>
            <a:endParaRPr lang="en-US" altLang="x-none" dirty="0"/>
          </a:p>
        </p:txBody>
      </p:sp>
      <p:sp>
        <p:nvSpPr>
          <p:cNvPr id="71684"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fld id="{9A0DB2DC-4C9A-4742-B13C-FB6460FD3503}" type="slidenum">
              <a:rPr lang="en-US" altLang="zh-CN" sz="1300" b="0" dirty="0">
                <a:latin typeface="Arial" panose="020B0604020202020204" pitchFamily="34" charset="0"/>
                <a:cs typeface="Arial" panose="020B0604020202020204" pitchFamily="34" charset="0"/>
              </a:rPr>
              <a:t>2</a:t>
            </a:fld>
            <a:endParaRPr lang="en-US" altLang="zh-CN" sz="1300" b="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08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81921"/>
          <p:cNvSpPr>
            <a:spLocks noGrp="1" noRot="1" noChangeAspect="1" noTextEdit="1"/>
          </p:cNvSpPr>
          <p:nvPr>
            <p:ph type="sldImg"/>
          </p:nvPr>
        </p:nvSpPr>
        <p:spPr>
          <a:xfrm>
            <a:off x="993775" y="768350"/>
            <a:ext cx="5116513" cy="3836988"/>
          </a:xfrm>
          <a:ln>
            <a:solidFill>
              <a:srgbClr val="000000">
                <a:alpha val="100000"/>
              </a:srgbClr>
            </a:solidFill>
            <a:miter lim="800000"/>
          </a:ln>
        </p:spPr>
      </p:sp>
      <p:sp>
        <p:nvSpPr>
          <p:cNvPr id="71683" name="文本占位符 81922"/>
          <p:cNvSpPr>
            <a:spLocks noGrp="1"/>
          </p:cNvSpPr>
          <p:nvPr>
            <p:ph type="body" idx="1"/>
          </p:nvPr>
        </p:nvSpPr>
        <p:spPr>
          <a:xfrm>
            <a:off x="711200" y="4860925"/>
            <a:ext cx="5683250" cy="4605338"/>
          </a:xfrm>
          <a:noFill/>
          <a:ln>
            <a:noFill/>
          </a:ln>
        </p:spPr>
        <p:txBody>
          <a:bodyPr wrap="square" lIns="91440" tIns="45720" rIns="91440" bIns="45720" anchor="t" anchorCtr="0"/>
          <a:lstStyle/>
          <a:p>
            <a:pPr lvl="0" eaLnBrk="1" hangingPunct="1"/>
            <a:endParaRPr lang="en-US" altLang="x-none" dirty="0"/>
          </a:p>
        </p:txBody>
      </p:sp>
      <p:sp>
        <p:nvSpPr>
          <p:cNvPr id="71684"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lvl="0" algn="r" defTabSz="990600" eaLnBrk="1" hangingPunct="1"/>
            <a:fld id="{9A0DB2DC-4C9A-4742-B13C-FB6460FD3503}" type="slidenum">
              <a:rPr lang="en-US" altLang="zh-CN" sz="1300" b="0" dirty="0">
                <a:latin typeface="Arial" panose="020B0604020202020204" pitchFamily="34" charset="0"/>
                <a:cs typeface="Arial" panose="020B0604020202020204" pitchFamily="34" charset="0"/>
              </a:rPr>
              <a:t>5</a:t>
            </a:fld>
            <a:endParaRPr lang="en-US" altLang="zh-CN" sz="1300" b="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16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688002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B6AFC535-A774-4C30-8BA6-9E0AE657D43A}" type="datetimeFigureOut">
              <a:rPr lang="en-US" smtClean="0">
                <a:ea typeface="SimSun" panose="02010600030101010101" pitchFamily="2" charset="-122"/>
              </a:rPr>
              <a:pPr fontAlgn="base">
                <a:spcBef>
                  <a:spcPct val="0"/>
                </a:spcBef>
                <a:spcAft>
                  <a:spcPct val="0"/>
                </a:spcAft>
                <a:defRPr/>
              </a:pPr>
              <a:t>3/28/2021</a:t>
            </a:fld>
            <a:endParaRPr lang="en-US">
              <a:ea typeface="SimSun" panose="02010600030101010101" pitchFamily="2" charset="-122"/>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ea typeface="SimSun" panose="02010600030101010101" pitchFamily="2" charset="-122"/>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FC3D079-4FF8-46B4-8B49-3BA2184538C0}" type="slidenum">
              <a:rPr lang="en-US" smtClean="0">
                <a:ea typeface="SimSun" panose="02010600030101010101" pitchFamily="2" charset="-122"/>
              </a:rPr>
              <a:pPr fontAlgn="base">
                <a:spcBef>
                  <a:spcPct val="0"/>
                </a:spcBef>
                <a:spcAft>
                  <a:spcPct val="0"/>
                </a:spcAft>
                <a:defRPr/>
              </a:pPr>
              <a:t>‹#›</a:t>
            </a:fld>
            <a:endParaRPr lang="en-US">
              <a:ea typeface="SimSun" panose="02010600030101010101" pitchFamily="2" charset="-122"/>
            </a:endParaRPr>
          </a:p>
        </p:txBody>
      </p:sp>
    </p:spTree>
    <p:extLst>
      <p:ext uri="{BB962C8B-B14F-4D97-AF65-F5344CB8AC3E}">
        <p14:creationId xmlns:p14="http://schemas.microsoft.com/office/powerpoint/2010/main" val="273859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488481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183531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79266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837333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E0CBE8B6-30F9-4719-88ED-FCE776BB6F70}" type="datetimeFigureOut">
              <a:rPr lang="en-US" smtClean="0">
                <a:ea typeface="SimSun" panose="02010600030101010101" pitchFamily="2" charset="-122"/>
              </a:rPr>
              <a:pPr fontAlgn="base">
                <a:spcBef>
                  <a:spcPct val="0"/>
                </a:spcBef>
                <a:spcAft>
                  <a:spcPct val="0"/>
                </a:spcAft>
                <a:defRPr/>
              </a:pPr>
              <a:t>3/28/2021</a:t>
            </a:fld>
            <a:endParaRPr lang="en-US">
              <a:ea typeface="SimSun" panose="02010600030101010101" pitchFamily="2" charset="-122"/>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ea typeface="SimSun" panose="02010600030101010101" pitchFamily="2" charset="-122"/>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65EA5156-F390-4B64-9FE3-89456CC93BEF}" type="slidenum">
              <a:rPr lang="en-US" smtClean="0">
                <a:ea typeface="SimSun" panose="02010600030101010101" pitchFamily="2" charset="-122"/>
              </a:rPr>
              <a:pPr fontAlgn="base">
                <a:spcBef>
                  <a:spcPct val="0"/>
                </a:spcBef>
                <a:spcAft>
                  <a:spcPct val="0"/>
                </a:spcAft>
                <a:defRPr/>
              </a:pPr>
              <a:t>‹#›</a:t>
            </a:fld>
            <a:endParaRPr lang="en-US">
              <a:ea typeface="SimSun" panose="02010600030101010101" pitchFamily="2" charset="-122"/>
            </a:endParaRPr>
          </a:p>
        </p:txBody>
      </p:sp>
    </p:spTree>
    <p:extLst>
      <p:ext uri="{BB962C8B-B14F-4D97-AF65-F5344CB8AC3E}">
        <p14:creationId xmlns:p14="http://schemas.microsoft.com/office/powerpoint/2010/main" val="214923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957463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3297457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663187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8354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5335"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1"/>
          </a:xfrm>
        </p:spPr>
        <p:txBody>
          <a:bodyPr anchor="b"/>
          <a:lstStyle>
            <a:lvl1pPr algn="l">
              <a:defRPr sz="2665"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665"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9144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819007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4"/>
          <p:cNvPicPr>
            <a:picLocks noChangeAspect="1"/>
          </p:cNvPicPr>
          <p:nvPr/>
        </p:nvPicPr>
        <p:blipFill>
          <a:blip r:embed="rId3"/>
          <a:stretch>
            <a:fillRect/>
          </a:stretch>
        </p:blipFill>
        <p:spPr>
          <a:xfrm>
            <a:off x="0" y="0"/>
            <a:ext cx="9144000" cy="6858000"/>
          </a:xfrm>
          <a:prstGeom prst="rect">
            <a:avLst/>
          </a:prstGeom>
          <a:noFill/>
          <a:ln w="9525">
            <a:noFill/>
          </a:ln>
        </p:spPr>
      </p:pic>
      <p:sp>
        <p:nvSpPr>
          <p:cNvPr id="4" name="Subtitle 2"/>
          <p:cNvSpPr txBox="1">
            <a:spLocks/>
          </p:cNvSpPr>
          <p:nvPr/>
        </p:nvSpPr>
        <p:spPr>
          <a:xfrm>
            <a:off x="1236663" y="2032635"/>
            <a:ext cx="7907337" cy="1090613"/>
          </a:xfrm>
          <a:prstGeom prst="rect">
            <a:avLst/>
          </a:prstGeom>
          <a:noFill/>
          <a:ln w="9525">
            <a:noFill/>
          </a:ln>
        </p:spPr>
        <p:txBody>
          <a:bodyPr vert="horz" lIns="75365" tIns="37682" rIns="75365" bIns="37682" rtlCol="0">
            <a:noAutofit/>
          </a:bodyPr>
          <a:lstStyle>
            <a:lvl1pPr marL="0" lvl="0" indent="0" algn="ctr" defTabSz="914400" rtl="0" eaLnBrk="1" latinLnBrk="0" hangingPunct="1">
              <a:lnSpc>
                <a:spcPct val="90000"/>
              </a:lnSpc>
              <a:spcBef>
                <a:spcPts val="1000"/>
              </a:spcBef>
              <a:buClrTx/>
              <a:buSzTx/>
              <a:buFont typeface="Arial" panose="020B0604020202020204" pitchFamily="34" charset="0"/>
              <a:buNone/>
              <a:defRPr sz="2800" kern="1200">
                <a:solidFill>
                  <a:schemeClr val="tx1"/>
                </a:solidFill>
                <a:latin typeface="+mn-lt"/>
                <a:ea typeface="+mn-ea"/>
                <a:cs typeface="+mn-cs"/>
              </a:defRPr>
            </a:lvl1pPr>
            <a:lvl2pPr marL="457200" lvl="1" indent="0" algn="ctr" defTabSz="914400" rtl="0" eaLnBrk="1" latinLnBrk="0" hangingPunct="1">
              <a:lnSpc>
                <a:spcPct val="90000"/>
              </a:lnSpc>
              <a:spcBef>
                <a:spcPts val="500"/>
              </a:spcBef>
              <a:buClrTx/>
              <a:buSzTx/>
              <a:buFont typeface="Arial" panose="020B0604020202020204" pitchFamily="34" charset="0"/>
              <a:buNone/>
              <a:defRPr sz="2400" kern="1200">
                <a:solidFill>
                  <a:schemeClr val="tx1"/>
                </a:solidFill>
                <a:latin typeface="+mn-lt"/>
                <a:ea typeface="+mn-ea"/>
                <a:cs typeface="+mn-cs"/>
              </a:defRPr>
            </a:lvl2pPr>
            <a:lvl3pPr marL="914400" lvl="2" indent="0" algn="ctr" defTabSz="914400" rtl="0" eaLnBrk="1" latinLnBrk="0" hangingPunct="1">
              <a:lnSpc>
                <a:spcPct val="90000"/>
              </a:lnSpc>
              <a:spcBef>
                <a:spcPts val="500"/>
              </a:spcBef>
              <a:buClrTx/>
              <a:buSzTx/>
              <a:buFont typeface="Arial" panose="020B0604020202020204" pitchFamily="34" charset="0"/>
              <a:buNone/>
              <a:defRPr sz="2000" kern="1200">
                <a:solidFill>
                  <a:schemeClr val="tx1"/>
                </a:solidFill>
                <a:latin typeface="+mn-lt"/>
                <a:ea typeface="+mn-ea"/>
                <a:cs typeface="+mn-cs"/>
              </a:defRPr>
            </a:lvl3pPr>
            <a:lvl4pPr marL="1371600" lvl="3" indent="0" algn="ctr" defTabSz="914400" rtl="0" eaLnBrk="1" latinLnBrk="0" hangingPunct="1">
              <a:lnSpc>
                <a:spcPct val="90000"/>
              </a:lnSpc>
              <a:spcBef>
                <a:spcPts val="500"/>
              </a:spcBef>
              <a:buClrTx/>
              <a:buSzTx/>
              <a:buFont typeface="Arial" panose="020B0604020202020204" pitchFamily="34" charset="0"/>
              <a:buNone/>
              <a:defRPr sz="1800" kern="1200">
                <a:solidFill>
                  <a:schemeClr val="tx1"/>
                </a:solidFill>
                <a:latin typeface="+mn-lt"/>
                <a:ea typeface="+mn-ea"/>
                <a:cs typeface="+mn-cs"/>
              </a:defRPr>
            </a:lvl4pPr>
            <a:lvl5pPr marL="1828800" lvl="4" indent="0" algn="ctr" defTabSz="914400" rtl="0" eaLnBrk="1" latinLnBrk="0" hangingPunct="1">
              <a:lnSpc>
                <a:spcPct val="90000"/>
              </a:lnSpc>
              <a:spcBef>
                <a:spcPts val="500"/>
              </a:spcBef>
              <a:buClrTx/>
              <a:buSzTx/>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x-none" sz="5400" b="1" smtClean="0">
                <a:solidFill>
                  <a:srgbClr val="FF0000"/>
                </a:solidFill>
                <a:latin typeface="UTM Avo" panose="02040603050506020204" charset="0"/>
              </a:rPr>
              <a:t>Chào mừng các con </a:t>
            </a:r>
          </a:p>
          <a:p>
            <a:r>
              <a:rPr lang="en-US" altLang="x-none" sz="5400" b="1" smtClean="0">
                <a:solidFill>
                  <a:srgbClr val="FF0000"/>
                </a:solidFill>
                <a:latin typeface="UTM Avo" panose="02040603050506020204" charset="0"/>
              </a:rPr>
              <a:t>đến với tiết tập đọc</a:t>
            </a:r>
            <a:endParaRPr lang="en-US" altLang="x-none" sz="5400" b="1" dirty="0">
              <a:solidFill>
                <a:srgbClr val="FF0000"/>
              </a:solidFill>
              <a:latin typeface="UTM Avo" panose="02040603050506020204" charset="0"/>
            </a:endParaRPr>
          </a:p>
        </p:txBody>
      </p:sp>
    </p:spTree>
  </p:cSld>
  <p:clrMapOvr>
    <a:masterClrMapping/>
  </p:clrMapOvr>
  <p:transition>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30"/>
            <a:ext cx="9144000" cy="6512680"/>
          </a:xfrm>
          <a:prstGeom prst="rect">
            <a:avLst/>
          </a:prstGeom>
        </p:spPr>
        <p:txBody>
          <a:bodyPr wrap="square">
            <a:spAutoFit/>
          </a:bodyPr>
          <a:lstStyle/>
          <a:p>
            <a:pPr algn="ctr">
              <a:lnSpc>
                <a:spcPct val="107000"/>
              </a:lnSpc>
              <a:spcAft>
                <a:spcPts val="0"/>
              </a:spcAft>
            </a:pPr>
            <a:r>
              <a:rPr lang="en-US" sz="2800" b="1">
                <a:solidFill>
                  <a:srgbClr val="FF0000"/>
                </a:solidFill>
                <a:latin typeface="VNI-Avo" pitchFamily="2" charset="0"/>
                <a:ea typeface="Times New Roman" panose="02020603050405020304" pitchFamily="18" charset="0"/>
                <a:cs typeface="VNI-Helve" pitchFamily="2" charset="0"/>
              </a:rPr>
              <a:t>Thaày giaùo</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Ngay töø buoåi hoïc ñaàu tieân, chuùng toâi ñaõ raát thích thaày giaùo cuûa mình.</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Giôø chính taû, thaày vöøa ñoïc vöøa ñi giöõa caùc daõy baøn. Thaáy moät baïn maët ñoû öûng, thaày ngöøng ñoïc, sôø traùn xem baïn coù soát khoâng.</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Giöõa luùc ñoù, moät baïn ôû sau löng thaày ñöùng leân gheá, muùa may. Thaày quay laïi, baïn aáy voäi ngoài xuoáng, cuùi gaàm maët. Thaày nheï nhaøng: “Ñöøng laøm theá nöõa nheù!”.</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Chuoâng baùo heát giôø. Chuùng toâi ra veà, baïn luùc naõy böôùc laïi gaàn thaày, ruït reø: “Em xin loãi thaày.” Thaày giaùo mæm cöôøi: “Em bieát loãi laø toát roài. Em veà ñi”.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6-Point Star 2"/>
          <p:cNvSpPr/>
          <p:nvPr/>
        </p:nvSpPr>
        <p:spPr>
          <a:xfrm>
            <a:off x="54468" y="525320"/>
            <a:ext cx="407988" cy="415925"/>
          </a:xfrm>
          <a:prstGeom prst="star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en-US" b="1" dirty="0">
                <a:solidFill>
                  <a:schemeClr val="tx1"/>
                </a:solidFill>
              </a:rPr>
              <a:t>1</a:t>
            </a:r>
          </a:p>
        </p:txBody>
      </p:sp>
      <p:sp>
        <p:nvSpPr>
          <p:cNvPr id="4" name="6-Point Star 3"/>
          <p:cNvSpPr/>
          <p:nvPr/>
        </p:nvSpPr>
        <p:spPr>
          <a:xfrm>
            <a:off x="102277" y="1490462"/>
            <a:ext cx="407988" cy="415925"/>
          </a:xfrm>
          <a:prstGeom prst="star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en-US" b="1" dirty="0">
                <a:solidFill>
                  <a:schemeClr val="tx1"/>
                </a:solidFill>
              </a:rPr>
              <a:t>2</a:t>
            </a:r>
          </a:p>
        </p:txBody>
      </p:sp>
      <p:sp>
        <p:nvSpPr>
          <p:cNvPr id="5" name="6-Point Star 4"/>
          <p:cNvSpPr/>
          <p:nvPr/>
        </p:nvSpPr>
        <p:spPr>
          <a:xfrm>
            <a:off x="88922" y="2885771"/>
            <a:ext cx="407988" cy="415925"/>
          </a:xfrm>
          <a:prstGeom prst="star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en-US" b="1" dirty="0">
                <a:solidFill>
                  <a:schemeClr val="tx1"/>
                </a:solidFill>
              </a:rPr>
              <a:t>3</a:t>
            </a:r>
          </a:p>
        </p:txBody>
      </p:sp>
      <p:sp>
        <p:nvSpPr>
          <p:cNvPr id="6" name="6-Point Star 5"/>
          <p:cNvSpPr/>
          <p:nvPr/>
        </p:nvSpPr>
        <p:spPr>
          <a:xfrm>
            <a:off x="140198" y="4708362"/>
            <a:ext cx="407988" cy="415925"/>
          </a:xfrm>
          <a:prstGeom prst="star6">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0" fontAlgn="base" hangingPunct="0">
              <a:spcBef>
                <a:spcPct val="0"/>
              </a:spcBef>
              <a:spcAft>
                <a:spcPct val="0"/>
              </a:spcAft>
              <a:defRPr/>
            </a:pPr>
            <a:r>
              <a:rPr lang="en-US" b="1" dirty="0">
                <a:solidFill>
                  <a:schemeClr val="tx1"/>
                </a:solidFill>
              </a:rPr>
              <a:t>4</a:t>
            </a:r>
          </a:p>
        </p:txBody>
      </p:sp>
    </p:spTree>
    <p:extLst>
      <p:ext uri="{BB962C8B-B14F-4D97-AF65-F5344CB8AC3E}">
        <p14:creationId xmlns:p14="http://schemas.microsoft.com/office/powerpoint/2010/main" val="33422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30"/>
            <a:ext cx="9144000" cy="6512680"/>
          </a:xfrm>
          <a:prstGeom prst="rect">
            <a:avLst/>
          </a:prstGeom>
        </p:spPr>
        <p:txBody>
          <a:bodyPr wrap="square">
            <a:spAutoFit/>
          </a:bodyPr>
          <a:lstStyle/>
          <a:p>
            <a:pPr algn="ctr">
              <a:lnSpc>
                <a:spcPct val="107000"/>
              </a:lnSpc>
              <a:spcAft>
                <a:spcPts val="0"/>
              </a:spcAft>
            </a:pPr>
            <a:r>
              <a:rPr lang="en-US" sz="2800" b="1">
                <a:solidFill>
                  <a:srgbClr val="FF0000"/>
                </a:solidFill>
                <a:latin typeface="VNI-Avo" pitchFamily="2" charset="0"/>
                <a:ea typeface="Times New Roman" panose="02020603050405020304" pitchFamily="18" charset="0"/>
                <a:cs typeface="VNI-Helve" pitchFamily="2" charset="0"/>
              </a:rPr>
              <a:t>Thaày giaùo</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Ngay töø buoåi hoïc ñaàu tieân, chuùng toâi ñaõ raát thích thaày giaùo cuûa mình.</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Giôø chính taû, thaày vöøa ñoïc vöøa ñi giöõa caùc daõy baøn. Thaáy moät baïn maët ñoû öûng, thaày ngöøng ñoïc, sôø traùn xem baïn coù soát khoâng.</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Giöõa luùc ñoù, moät baïn ôû sau löng thaày ñöùng leân gheá, muùa may. Thaày quay laïi, baïn aáy voäi ngoài xuoáng, cuùi gaàm maët. Thaày nheï nhaøng: “Ñöøng laøm theá nöõa nheù!”.</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Chuoâng baùo heát giôø. Chuùng toâi ra veà, baïn luùc naõy böôùc laïi gaàn thaày, ruït reø: “Em xin loãi thaày.” Thaày giaùo mæm cöôøi: “Em bieát loãi laø toát roài. Em veà ñi”.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4961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p:cNvPicPr>
            <a:picLocks noChangeAspect="1"/>
          </p:cNvPicPr>
          <p:nvPr/>
        </p:nvPicPr>
        <p:blipFill>
          <a:blip r:embed="rId2"/>
          <a:stretch>
            <a:fillRect/>
          </a:stretch>
        </p:blipFill>
        <p:spPr>
          <a:xfrm>
            <a:off x="0" y="247693"/>
            <a:ext cx="9144000" cy="5825448"/>
          </a:xfrm>
          <a:prstGeom prst="rect">
            <a:avLst/>
          </a:prstGeom>
          <a:noFill/>
          <a:ln w="9525">
            <a:noFill/>
          </a:ln>
        </p:spPr>
      </p:pic>
      <p:sp>
        <p:nvSpPr>
          <p:cNvPr id="3" name="TextBox 2"/>
          <p:cNvSpPr txBox="1"/>
          <p:nvPr/>
        </p:nvSpPr>
        <p:spPr>
          <a:xfrm>
            <a:off x="1981200" y="2498697"/>
            <a:ext cx="6106160" cy="1323439"/>
          </a:xfrm>
          <a:prstGeom prst="rect">
            <a:avLst/>
          </a:prstGeom>
          <a:noFill/>
        </p:spPr>
        <p:txBody>
          <a:bodyPr wrap="square" rtlCol="0">
            <a:spAutoFit/>
          </a:bodyPr>
          <a:lstStyle/>
          <a:p>
            <a:r>
              <a:rPr lang="en-US" sz="8000" b="1" smtClean="0"/>
              <a:t>Tìm hiểu bài</a:t>
            </a:r>
            <a:endParaRPr lang="en-US" sz="8000" b="1"/>
          </a:p>
        </p:txBody>
      </p:sp>
    </p:spTree>
    <p:extLst>
      <p:ext uri="{BB962C8B-B14F-4D97-AF65-F5344CB8AC3E}">
        <p14:creationId xmlns:p14="http://schemas.microsoft.com/office/powerpoint/2010/main" val="21008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64810"/>
            <a:ext cx="9185910" cy="2165184"/>
          </a:xfrm>
          <a:prstGeom prst="rect">
            <a:avLst/>
          </a:prstGeom>
        </p:spPr>
      </p:pic>
      <p:sp>
        <p:nvSpPr>
          <p:cNvPr id="4" name="Oval 3"/>
          <p:cNvSpPr/>
          <p:nvPr/>
        </p:nvSpPr>
        <p:spPr>
          <a:xfrm>
            <a:off x="796494" y="3307223"/>
            <a:ext cx="459769" cy="418744"/>
          </a:xfrm>
          <a:prstGeom prst="ellipse">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96494" y="3743058"/>
            <a:ext cx="476845" cy="415653"/>
          </a:xfrm>
          <a:prstGeom prst="ellipse">
            <a:avLst/>
          </a:prstGeom>
          <a:noFill/>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76269"/>
            <a:ext cx="9144000" cy="11785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UTM Avo" panose="02040603050506020204" charset="0"/>
                <a:cs typeface="UTM Avo" panose="02040603050506020204" charset="0"/>
              </a:rPr>
              <a:t>Bạn nhỏ mắc lỗi nói gì khi được thầy tha lỗi?</a:t>
            </a:r>
          </a:p>
        </p:txBody>
      </p:sp>
      <p:sp>
        <p:nvSpPr>
          <p:cNvPr id="4" name="Rounded Rectangle 3"/>
          <p:cNvSpPr/>
          <p:nvPr/>
        </p:nvSpPr>
        <p:spPr>
          <a:xfrm>
            <a:off x="2677101" y="1950015"/>
            <a:ext cx="3501509" cy="93789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a:latin typeface="UTM Avo" panose="02040603050506020204" charset="0"/>
                <a:cs typeface="UTM Avo" panose="02040603050506020204" charset="0"/>
              </a:rPr>
              <a:t>Em xin lỗi thầy!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30" y="989754"/>
            <a:ext cx="9029700" cy="4810125"/>
          </a:xfrm>
          <a:prstGeom prst="rect">
            <a:avLst/>
          </a:prstGeom>
        </p:spPr>
      </p:pic>
    </p:spTree>
    <p:extLst>
      <p:ext uri="{BB962C8B-B14F-4D97-AF65-F5344CB8AC3E}">
        <p14:creationId xmlns:p14="http://schemas.microsoft.com/office/powerpoint/2010/main" val="313677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152400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665287" y="536575"/>
            <a:ext cx="13023850" cy="6211888"/>
          </a:xfrm>
          <a:prstGeom prst="rect">
            <a:avLst/>
          </a:prstGeom>
          <a:noFill/>
          <a:ln w="9525">
            <a:noFill/>
          </a:ln>
        </p:spPr>
      </p:pic>
      <p:sp>
        <p:nvSpPr>
          <p:cNvPr id="108548" name="TextBox 9"/>
          <p:cNvSpPr txBox="1"/>
          <p:nvPr/>
        </p:nvSpPr>
        <p:spPr>
          <a:xfrm>
            <a:off x="2216150" y="3973513"/>
            <a:ext cx="4974632" cy="1107996"/>
          </a:xfrm>
          <a:prstGeom prst="rect">
            <a:avLst/>
          </a:prstGeom>
          <a:noFill/>
          <a:ln w="9525">
            <a:noFill/>
          </a:ln>
        </p:spPr>
        <p:txBody>
          <a:bodyPr wrap="none">
            <a:spAutoFit/>
          </a:bodyPr>
          <a:lstStyle/>
          <a:p>
            <a:pPr defTabSz="457200"/>
            <a:r>
              <a:rPr lang="en-US" altLang="x-none" sz="6600" dirty="0">
                <a:solidFill>
                  <a:schemeClr val="bg1"/>
                </a:solidFill>
                <a:latin typeface="UTM Avo" panose="02040603050506020204" charset="0"/>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284480" y="0"/>
            <a:ext cx="9428480" cy="6593840"/>
          </a:xfrm>
          <a:prstGeom prst="rect">
            <a:avLst/>
          </a:prstGeom>
          <a:noFill/>
          <a:ln w="9525">
            <a:noFill/>
          </a:ln>
        </p:spPr>
      </p:pic>
      <p:sp>
        <p:nvSpPr>
          <p:cNvPr id="70660" name="Text Box 4"/>
          <p:cNvSpPr txBox="1"/>
          <p:nvPr/>
        </p:nvSpPr>
        <p:spPr>
          <a:xfrm>
            <a:off x="1219200" y="2921000"/>
            <a:ext cx="6604000" cy="1107992"/>
          </a:xfrm>
          <a:prstGeom prst="rect">
            <a:avLst/>
          </a:prstGeom>
          <a:noFill/>
          <a:ln w="9525">
            <a:noFill/>
          </a:ln>
        </p:spPr>
        <p:txBody>
          <a:bodyPr lIns="121917" tIns="60958" rIns="121917" bIns="60958">
            <a:spAutoFit/>
          </a:bodyPr>
          <a:lstStyle/>
          <a:p>
            <a:pPr algn="ctr" defTabSz="1219200">
              <a:spcBef>
                <a:spcPct val="50000"/>
              </a:spcBef>
            </a:pPr>
            <a:r>
              <a:rPr lang="en-US" altLang="x-none" sz="6400" dirty="0">
                <a:latin typeface="VNI-Avo" pitchFamily="2" charset="0"/>
                <a:cs typeface="Arial" panose="020B0604020202020204" pitchFamily="34" charset="0"/>
              </a:rPr>
              <a:t>KHÔÛI ÑOÄNG</a:t>
            </a:r>
            <a:endParaRPr lang="en-US" altLang="x-none" sz="6400" dirty="0">
              <a:latin typeface="VNI-Avo" pitchFamily="2" charset="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17764"/>
          </a:xfrm>
          <a:prstGeom prst="rect">
            <a:avLst/>
          </a:prstGeom>
        </p:spPr>
        <p:txBody>
          <a:bodyPr wrap="square">
            <a:spAutoFit/>
          </a:bodyPr>
          <a:lstStyle/>
          <a:p>
            <a:pPr algn="ctr">
              <a:lnSpc>
                <a:spcPct val="107000"/>
              </a:lnSpc>
              <a:spcAft>
                <a:spcPts val="800"/>
              </a:spcAft>
            </a:pPr>
            <a:r>
              <a:rPr lang="en-US" sz="3200" b="1">
                <a:solidFill>
                  <a:srgbClr val="FF0000"/>
                </a:solidFill>
                <a:latin typeface="VNI-Avo" pitchFamily="2" charset="0"/>
                <a:ea typeface="Times New Roman" panose="02020603050405020304" pitchFamily="18" charset="0"/>
                <a:cs typeface="VNI-Helve" pitchFamily="2" charset="0"/>
              </a:rPr>
              <a:t>Chuù soùc ngoan</a:t>
            </a:r>
            <a:endParaRPr lang="en-US" sz="32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800"/>
              </a:spcAft>
            </a:pPr>
            <a:r>
              <a:rPr lang="en-US" sz="2800">
                <a:solidFill>
                  <a:srgbClr val="000000"/>
                </a:solidFill>
                <a:latin typeface="VNI-Avo" pitchFamily="2" charset="0"/>
                <a:ea typeface="Times New Roman" panose="02020603050405020304" pitchFamily="18" charset="0"/>
                <a:cs typeface="VNI-Helve" pitchFamily="2" charset="0"/>
              </a:rPr>
              <a:t>Trong khu röøng noï coù moät gia ñình soùc. Caû nhaø soùc ñeàu coù boä loâng naâu, oùng möôït, ñeïp ôi laø ñeïp! Coøn soùc non thì voâ cuøng xinh xaén, ñaùng yeâu.</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800"/>
              </a:spcAft>
            </a:pPr>
            <a:r>
              <a:rPr lang="en-US" sz="2800">
                <a:solidFill>
                  <a:srgbClr val="000000"/>
                </a:solidFill>
                <a:latin typeface="VNI-Avo" pitchFamily="2" charset="0"/>
                <a:ea typeface="Times New Roman" panose="02020603050405020304" pitchFamily="18" charset="0"/>
                <a:cs typeface="VNI-Helve" pitchFamily="2" charset="0"/>
              </a:rPr>
              <a:t>Moät hoâm, soùc boá ñi kieám thöùc aên, tha veà moät chuøm haït deû. Soùc con thích meâ. Noù nhaët moät haït, ñònh aên. Chôït noù nhìn thaáy traùn boá ñaãm moà hoâi, caùi ñuoâi daøi laám baån. “OÂi! Chaéc boá phaûi vaát vaû laém moái kieám dudöôïc chuøm haït deû naøy”. Nghó vaäy, soùc con beøn ñöa haït deû to nhaát cho boá: “Con môøi boá aï!”. Soùc boá nhìn soùc meï gaät guø: “Soùc con ngoan quaù! Naøo caû nhaø mình cuøng aên nheù!”.</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019680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859" y="546931"/>
            <a:ext cx="9070141" cy="3255948"/>
          </a:xfrm>
          <a:prstGeom prst="rect">
            <a:avLst/>
          </a:prstGeom>
        </p:spPr>
      </p:pic>
    </p:spTree>
    <p:extLst>
      <p:ext uri="{BB962C8B-B14F-4D97-AF65-F5344CB8AC3E}">
        <p14:creationId xmlns:p14="http://schemas.microsoft.com/office/powerpoint/2010/main" val="4039986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26720" y="0"/>
            <a:ext cx="9946640" cy="7200900"/>
          </a:xfrm>
          <a:prstGeom prst="rect">
            <a:avLst/>
          </a:prstGeom>
          <a:noFill/>
          <a:ln w="9525">
            <a:noFill/>
          </a:ln>
        </p:spPr>
      </p:pic>
      <p:sp>
        <p:nvSpPr>
          <p:cNvPr id="70660" name="Text Box 4"/>
          <p:cNvSpPr txBox="1"/>
          <p:nvPr/>
        </p:nvSpPr>
        <p:spPr>
          <a:xfrm>
            <a:off x="91440" y="2109150"/>
            <a:ext cx="8453120" cy="2585319"/>
          </a:xfrm>
          <a:prstGeom prst="rect">
            <a:avLst/>
          </a:prstGeom>
          <a:noFill/>
          <a:ln w="9525">
            <a:noFill/>
          </a:ln>
        </p:spPr>
        <p:txBody>
          <a:bodyPr wrap="square" lIns="121917" tIns="60958" rIns="121917" bIns="60958">
            <a:spAutoFit/>
          </a:bodyPr>
          <a:lstStyle/>
          <a:p>
            <a:pPr algn="ctr" defTabSz="1219200">
              <a:spcBef>
                <a:spcPct val="50000"/>
              </a:spcBef>
            </a:pPr>
            <a:r>
              <a:rPr lang="en-US" altLang="x-none" sz="6400" u="sng">
                <a:latin typeface="UTM Avo" panose="02040603050506020204" charset="0"/>
                <a:cs typeface="UTM Avo" panose="02040603050506020204" charset="0"/>
              </a:rPr>
              <a:t>Tập </a:t>
            </a:r>
            <a:r>
              <a:rPr lang="en-US" altLang="x-none" sz="6400" u="sng" smtClean="0">
                <a:latin typeface="UTM Avo" panose="02040603050506020204" charset="0"/>
                <a:cs typeface="UTM Avo" panose="02040603050506020204" charset="0"/>
              </a:rPr>
              <a:t>đọc </a:t>
            </a:r>
          </a:p>
          <a:p>
            <a:pPr algn="ctr" defTabSz="1219200">
              <a:spcBef>
                <a:spcPct val="50000"/>
              </a:spcBef>
            </a:pPr>
            <a:r>
              <a:rPr lang="en-US" altLang="x-none" sz="6400" smtClean="0">
                <a:solidFill>
                  <a:srgbClr val="FF0000"/>
                </a:solidFill>
                <a:latin typeface="UTM Avo" panose="02040603050506020204" charset="0"/>
                <a:cs typeface="UTM Avo" panose="02040603050506020204" charset="0"/>
              </a:rPr>
              <a:t>Tiết 6+ 7: Thầy </a:t>
            </a:r>
            <a:r>
              <a:rPr lang="en-US" altLang="x-none" sz="6400" dirty="0">
                <a:solidFill>
                  <a:srgbClr val="FF0000"/>
                </a:solidFill>
                <a:latin typeface="UTM Avo" panose="02040603050506020204" charset="0"/>
                <a:cs typeface="UTM Avo" panose="02040603050506020204" charset="0"/>
              </a:rPr>
              <a:t>giáo</a:t>
            </a:r>
            <a:endParaRPr lang="en-US" altLang="x-none" sz="6400" dirty="0">
              <a:solidFill>
                <a:srgbClr val="FF0000"/>
              </a:solidFill>
              <a:latin typeface="UTM Avo" panose="02040603050506020204" charset="0"/>
              <a:ea typeface="Arial" panose="020B0604020202020204" pitchFamily="34" charset="0"/>
              <a:cs typeface="UTM Avo" panose="02040603050506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730" y="989754"/>
            <a:ext cx="9029700" cy="4810125"/>
          </a:xfrm>
          <a:prstGeom prst="rect">
            <a:avLst/>
          </a:prstGeom>
        </p:spPr>
      </p:pic>
    </p:spTree>
    <p:extLst>
      <p:ext uri="{BB962C8B-B14F-4D97-AF65-F5344CB8AC3E}">
        <p14:creationId xmlns:p14="http://schemas.microsoft.com/office/powerpoint/2010/main" val="322953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30"/>
            <a:ext cx="9144000" cy="6512680"/>
          </a:xfrm>
          <a:prstGeom prst="rect">
            <a:avLst/>
          </a:prstGeom>
        </p:spPr>
        <p:txBody>
          <a:bodyPr wrap="square">
            <a:spAutoFit/>
          </a:bodyPr>
          <a:lstStyle/>
          <a:p>
            <a:pPr algn="ctr">
              <a:lnSpc>
                <a:spcPct val="107000"/>
              </a:lnSpc>
              <a:spcAft>
                <a:spcPts val="0"/>
              </a:spcAft>
            </a:pPr>
            <a:r>
              <a:rPr lang="en-US" sz="2800" b="1">
                <a:solidFill>
                  <a:srgbClr val="FF0000"/>
                </a:solidFill>
                <a:latin typeface="VNI-Avo" pitchFamily="2" charset="0"/>
                <a:ea typeface="Times New Roman" panose="02020603050405020304" pitchFamily="18" charset="0"/>
                <a:cs typeface="VNI-Helve" pitchFamily="2" charset="0"/>
              </a:rPr>
              <a:t>Thaày giaùo</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Ngay töø buoåi hoïc ñaàu tieân, chuùng toâi ñaõ raát thích thaày giaùo cuûa mình.</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Giôø chính taû, thaày vöøa ñoïc vöøa ñi giöõa caùc daõy baøn. Thaáy moät baïn maët ñoû öûng, thaày ngöøng ñoïc, sôø traùn xem baïn coù soát khoâng.</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Giöõa luùc ñoù, moät baïn ôû sau löng thaày ñöùng leân gheá, muùa may. Thaày quay laïi, baïn aáy voäi ngoài xuoáng, cuùi gaàm maët. Thaày nheï nhaøng: “Ñöøng laøm theá nöõa nheù!”.</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Chuoâng baùo heát giôø. Chuùng toâi ra veà, baïn luùc naõy böôùc laïi gaàn thaày, ruït reø: “Em xin loãi thaày.” Thaày giaùo mæm cöôøi: “Em bieát loãi laø toát roài. Em veà ñi”.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36460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630"/>
            <a:ext cx="9144000" cy="6512680"/>
          </a:xfrm>
          <a:prstGeom prst="rect">
            <a:avLst/>
          </a:prstGeom>
        </p:spPr>
        <p:txBody>
          <a:bodyPr wrap="square">
            <a:spAutoFit/>
          </a:bodyPr>
          <a:lstStyle/>
          <a:p>
            <a:pPr algn="ctr">
              <a:lnSpc>
                <a:spcPct val="107000"/>
              </a:lnSpc>
              <a:spcAft>
                <a:spcPts val="0"/>
              </a:spcAft>
            </a:pPr>
            <a:r>
              <a:rPr lang="en-US" sz="2800" b="1">
                <a:solidFill>
                  <a:srgbClr val="FF0000"/>
                </a:solidFill>
                <a:latin typeface="VNI-Avo" pitchFamily="2" charset="0"/>
                <a:ea typeface="Times New Roman" panose="02020603050405020304" pitchFamily="18" charset="0"/>
                <a:cs typeface="VNI-Helve" pitchFamily="2" charset="0"/>
              </a:rPr>
              <a:t>Thaày giaùo</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Ngay töø buoåi hoïc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ñaàu tieân</a:t>
            </a:r>
            <a:r>
              <a:rPr lang="en-US" sz="2800">
                <a:solidFill>
                  <a:srgbClr val="000000"/>
                </a:solidFill>
                <a:latin typeface="VNI-Avo" pitchFamily="2" charset="0"/>
                <a:ea typeface="Times New Roman" panose="02020603050405020304" pitchFamily="18" charset="0"/>
                <a:cs typeface="Times New Roman" panose="02020603050405020304" pitchFamily="18" charset="0"/>
              </a:rPr>
              <a:t>, chuùng toâi ñaõ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raát thích</a:t>
            </a:r>
            <a:r>
              <a:rPr lang="en-US" sz="2800">
                <a:solidFill>
                  <a:srgbClr val="000000"/>
                </a:solidFill>
                <a:latin typeface="VNI-Avo" pitchFamily="2" charset="0"/>
                <a:ea typeface="Times New Roman" panose="02020603050405020304" pitchFamily="18" charset="0"/>
                <a:cs typeface="Times New Roman" panose="02020603050405020304" pitchFamily="18" charset="0"/>
              </a:rPr>
              <a:t> thaày giaùo cuûa mình.</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Giôø chính taû, thaày vöøa ñoïc vöøa ñi giöõa caùc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daõy baøn</a:t>
            </a:r>
            <a:r>
              <a:rPr lang="en-US" sz="2800">
                <a:solidFill>
                  <a:srgbClr val="000000"/>
                </a:solidFill>
                <a:latin typeface="VNI-Avo" pitchFamily="2" charset="0"/>
                <a:ea typeface="Times New Roman" panose="02020603050405020304" pitchFamily="18" charset="0"/>
                <a:cs typeface="Times New Roman" panose="02020603050405020304" pitchFamily="18" charset="0"/>
              </a:rPr>
              <a:t>. Thaáy moät baïn maët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ñoû öûng</a:t>
            </a:r>
            <a:r>
              <a:rPr lang="en-US" sz="2800">
                <a:solidFill>
                  <a:srgbClr val="000000"/>
                </a:solidFill>
                <a:latin typeface="VNI-Avo" pitchFamily="2" charset="0"/>
                <a:ea typeface="Times New Roman" panose="02020603050405020304" pitchFamily="18" charset="0"/>
                <a:cs typeface="Times New Roman" panose="02020603050405020304" pitchFamily="18" charset="0"/>
              </a:rPr>
              <a:t>, thaày ngöøng ñoïc,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sôø traùn </a:t>
            </a:r>
            <a:r>
              <a:rPr lang="en-US" sz="2800">
                <a:solidFill>
                  <a:srgbClr val="000000"/>
                </a:solidFill>
                <a:latin typeface="VNI-Avo" pitchFamily="2" charset="0"/>
                <a:ea typeface="Times New Roman" panose="02020603050405020304" pitchFamily="18" charset="0"/>
                <a:cs typeface="Times New Roman" panose="02020603050405020304" pitchFamily="18" charset="0"/>
              </a:rPr>
              <a:t>xem baïn coù soát khoâng.</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Giöõa luùc ñoù, moät baïn ôû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sau löng thaày </a:t>
            </a:r>
            <a:r>
              <a:rPr lang="en-US" sz="2800">
                <a:solidFill>
                  <a:srgbClr val="000000"/>
                </a:solidFill>
                <a:latin typeface="VNI-Avo" pitchFamily="2" charset="0"/>
                <a:ea typeface="Times New Roman" panose="02020603050405020304" pitchFamily="18" charset="0"/>
                <a:cs typeface="Times New Roman" panose="02020603050405020304" pitchFamily="18" charset="0"/>
              </a:rPr>
              <a:t>ñöùng leân gheá,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muùa may</a:t>
            </a:r>
            <a:r>
              <a:rPr lang="en-US" sz="2800">
                <a:solidFill>
                  <a:srgbClr val="000000"/>
                </a:solidFill>
                <a:latin typeface="VNI-Avo" pitchFamily="2" charset="0"/>
                <a:ea typeface="Times New Roman" panose="02020603050405020304" pitchFamily="18" charset="0"/>
                <a:cs typeface="Times New Roman" panose="02020603050405020304" pitchFamily="18" charset="0"/>
              </a:rPr>
              <a:t>. Thaày quay laïi, baïn aáy voäi ngoài xuoáng, cuùi gaàm maët. Thaày nheï nhaøng: “Ñöøng laøm theá nöõa nheù!”.</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indent="457200" algn="just">
              <a:lnSpc>
                <a:spcPct val="107000"/>
              </a:lnSpc>
              <a:spcAft>
                <a:spcPts val="0"/>
              </a:spcAft>
            </a:pPr>
            <a:r>
              <a:rPr lang="en-US" sz="2800">
                <a:solidFill>
                  <a:srgbClr val="000000"/>
                </a:solidFill>
                <a:latin typeface="VNI-Avo" pitchFamily="2" charset="0"/>
                <a:ea typeface="Times New Roman" panose="02020603050405020304" pitchFamily="18" charset="0"/>
                <a:cs typeface="Times New Roman" panose="02020603050405020304" pitchFamily="18" charset="0"/>
              </a:rPr>
              <a:t>Chuoâng baùo heát giôø. Chuùng toâi ra veà, baïn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luùc naõy</a:t>
            </a:r>
            <a:r>
              <a:rPr lang="en-US" sz="2800">
                <a:solidFill>
                  <a:srgbClr val="FF0000"/>
                </a:solidFill>
                <a:latin typeface="VNI-Avo" pitchFamily="2" charset="0"/>
                <a:ea typeface="Times New Roman" panose="02020603050405020304" pitchFamily="18" charset="0"/>
                <a:cs typeface="Times New Roman" panose="02020603050405020304" pitchFamily="18" charset="0"/>
              </a:rPr>
              <a:t> </a:t>
            </a:r>
            <a:r>
              <a:rPr lang="en-US" sz="2800">
                <a:solidFill>
                  <a:srgbClr val="000000"/>
                </a:solidFill>
                <a:latin typeface="VNI-Avo" pitchFamily="2" charset="0"/>
                <a:ea typeface="Times New Roman" panose="02020603050405020304" pitchFamily="18" charset="0"/>
                <a:cs typeface="Times New Roman" panose="02020603050405020304" pitchFamily="18" charset="0"/>
              </a:rPr>
              <a:t>böôùc laïi gaàn thaày, </a:t>
            </a:r>
            <a:r>
              <a:rPr lang="en-US" sz="2800" u="sng">
                <a:solidFill>
                  <a:srgbClr val="FF0000"/>
                </a:solidFill>
                <a:latin typeface="VNI-Avo" pitchFamily="2" charset="0"/>
                <a:ea typeface="Times New Roman" panose="02020603050405020304" pitchFamily="18" charset="0"/>
                <a:cs typeface="Times New Roman" panose="02020603050405020304" pitchFamily="18" charset="0"/>
              </a:rPr>
              <a:t>ruït reø</a:t>
            </a:r>
            <a:r>
              <a:rPr lang="en-US" sz="2800">
                <a:solidFill>
                  <a:srgbClr val="000000"/>
                </a:solidFill>
                <a:latin typeface="VNI-Avo" pitchFamily="2" charset="0"/>
                <a:ea typeface="Times New Roman" panose="02020603050405020304" pitchFamily="18" charset="0"/>
                <a:cs typeface="Times New Roman" panose="02020603050405020304" pitchFamily="18" charset="0"/>
              </a:rPr>
              <a:t>: “Em xin loãi thaày.” Thaày giaùo mæm cöôøi: “Em bieát loãi laø toát roài. Em veà ñi”.  </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43354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5243"/>
            <a:ext cx="9144000" cy="3056286"/>
          </a:xfrm>
          <a:prstGeom prst="rect">
            <a:avLst/>
          </a:prstGeom>
        </p:spPr>
        <p:txBody>
          <a:bodyPr wrap="square">
            <a:spAutoFit/>
          </a:bodyPr>
          <a:lstStyle/>
          <a:p>
            <a:pPr indent="457200" algn="just">
              <a:lnSpc>
                <a:spcPct val="107000"/>
              </a:lnSpc>
              <a:spcAft>
                <a:spcPts val="0"/>
              </a:spcAft>
            </a:pPr>
            <a:endParaRPr lang="en-US" sz="3600" b="1" smtClean="0">
              <a:solidFill>
                <a:srgbClr val="0070C0"/>
              </a:solidFill>
              <a:latin typeface="VNI-Avo" pitchFamily="2" charset="0"/>
              <a:ea typeface="Times New Roman" panose="02020603050405020304" pitchFamily="18" charset="0"/>
              <a:cs typeface="Times New Roman" panose="02020603050405020304" pitchFamily="18" charset="0"/>
            </a:endParaRPr>
          </a:p>
          <a:p>
            <a:pPr indent="457200" algn="just">
              <a:lnSpc>
                <a:spcPct val="107000"/>
              </a:lnSpc>
              <a:spcAft>
                <a:spcPts val="0"/>
              </a:spcAft>
            </a:pPr>
            <a:r>
              <a:rPr lang="en-US" sz="3600" b="1" smtClean="0">
                <a:solidFill>
                  <a:srgbClr val="0070C0"/>
                </a:solidFill>
                <a:latin typeface="VNI-Avo" pitchFamily="2" charset="0"/>
                <a:ea typeface="Times New Roman" panose="02020603050405020304" pitchFamily="18" charset="0"/>
                <a:cs typeface="Times New Roman" panose="02020603050405020304" pitchFamily="18" charset="0"/>
              </a:rPr>
              <a:t>Chuùng </a:t>
            </a:r>
            <a:r>
              <a:rPr lang="en-US" sz="3600" b="1">
                <a:solidFill>
                  <a:srgbClr val="0070C0"/>
                </a:solidFill>
                <a:latin typeface="VNI-Avo" pitchFamily="2" charset="0"/>
                <a:ea typeface="Times New Roman" panose="02020603050405020304" pitchFamily="18" charset="0"/>
                <a:cs typeface="Times New Roman" panose="02020603050405020304" pitchFamily="18" charset="0"/>
              </a:rPr>
              <a:t>toâi ra veà, baïn luùc naõy böôùc laïi gaàn thaày, ruït reø: “Em xin loãi thaày.” Thaày giaùo mæm cöôøi: “Em bieát loãi laø toát roài. Em veà ñi”.  </a:t>
            </a:r>
            <a:endParaRPr lang="en-US" sz="3600" b="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2050284" y="283955"/>
            <a:ext cx="5043432" cy="923330"/>
          </a:xfrm>
          <a:prstGeom prst="rect">
            <a:avLst/>
          </a:prstGeom>
          <a:solidFill>
            <a:schemeClr val="accent6">
              <a:lumMod val="60000"/>
              <a:lumOff val="40000"/>
            </a:schemeClr>
          </a:solidFill>
          <a:effectLst>
            <a:glow rad="228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smtClean="0">
                <a:ln w="22225">
                  <a:solidFill>
                    <a:schemeClr val="accent2"/>
                  </a:solidFill>
                  <a:prstDash val="solid"/>
                </a:ln>
                <a:solidFill>
                  <a:schemeClr val="accent2">
                    <a:lumMod val="40000"/>
                    <a:lumOff val="60000"/>
                  </a:schemeClr>
                </a:solidFill>
              </a:rPr>
              <a:t>LUYỆN ĐỌC CÂU:</a:t>
            </a:r>
            <a:endParaRPr lang="en-US" sz="5400" b="1">
              <a:ln w="22225">
                <a:solidFill>
                  <a:schemeClr val="accent2"/>
                </a:solidFill>
                <a:prstDash val="solid"/>
              </a:ln>
              <a:solidFill>
                <a:schemeClr val="accent2">
                  <a:lumMod val="40000"/>
                  <a:lumOff val="60000"/>
                </a:schemeClr>
              </a:solidFill>
            </a:endParaRPr>
          </a:p>
        </p:txBody>
      </p:sp>
      <p:cxnSp>
        <p:nvCxnSpPr>
          <p:cNvPr id="5" name="Straight Connector 4"/>
          <p:cNvCxnSpPr/>
          <p:nvPr/>
        </p:nvCxnSpPr>
        <p:spPr>
          <a:xfrm flipH="1">
            <a:off x="4486542" y="2387125"/>
            <a:ext cx="162370" cy="518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92153" y="3033757"/>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14430" y="2985981"/>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92054" y="2990472"/>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2440" y="3590749"/>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850450" y="3595240"/>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870891" y="2959788"/>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948515" y="2964279"/>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69778" y="4180967"/>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47402" y="4185458"/>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7936" y="4176476"/>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65560" y="4180967"/>
            <a:ext cx="155249" cy="487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724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791</Words>
  <Application>Microsoft Office PowerPoint</Application>
  <PresentationFormat>On-screen Show (4:3)</PresentationFormat>
  <Paragraphs>41</Paragraphs>
  <Slides>16</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宋体</vt:lpstr>
      <vt:lpstr>宋体</vt:lpstr>
      <vt:lpstr>Arial</vt:lpstr>
      <vt:lpstr>Calibri</vt:lpstr>
      <vt:lpstr>Calibri Light</vt:lpstr>
      <vt:lpstr>Times New Roman</vt:lpstr>
      <vt:lpstr>UTM Avo</vt:lpstr>
      <vt:lpstr>VNI-Avo</vt:lpstr>
      <vt:lpstr>VNI-Helve</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13</cp:revision>
  <dcterms:created xsi:type="dcterms:W3CDTF">2021-01-19T02:43:16Z</dcterms:created>
  <dcterms:modified xsi:type="dcterms:W3CDTF">2021-03-28T10:18:04Z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