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ilita One" panose="020B0604020202020204" charset="0"/>
      <p:regular r:id="rId24"/>
    </p:embeddedFont>
    <p:embeddedFont>
      <p:font typeface="Architects Daughter" panose="020B0604020202020204" charset="0"/>
      <p:regular r:id="rId25"/>
    </p:embeddedFont>
    <p:embeddedFont>
      <p:font typeface="Hachi Maru Pop" panose="020B0604020202020204" charset="-128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edoka One" panose="020B0604020202020204" charset="0"/>
      <p:regular r:id="rId31"/>
    </p:embeddedFont>
    <p:embeddedFont>
      <p:font typeface="Stick" panose="020B0604020202020204" charset="-128"/>
      <p:regular r:id="rId32"/>
    </p:embeddedFont>
    <p:embeddedFont>
      <p:font typeface="Nunito" panose="020B0604020202020204" charset="0"/>
      <p:regular r:id="rId33"/>
      <p:bold r:id="rId34"/>
      <p:italic r:id="rId35"/>
      <p:boldItalic r:id="rId36"/>
    </p:embeddedFont>
    <p:embeddedFont>
      <p:font typeface="Nunito SemiBold" panose="020B0604020202020204" charset="0"/>
      <p:regular r:id="rId37"/>
      <p:bold r:id="rId38"/>
      <p:italic r:id="rId39"/>
      <p:boldItalic r:id="rId40"/>
    </p:embeddedFont>
    <p:embeddedFont>
      <p:font typeface="Itim" panose="020B0604020202020204" charset="-34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tv+7nThfge67Pkbbc91aLGLG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2" name="Google Shape;10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0" name="Google Shape;10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5" name="Google Shape;10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5" name="Google Shape;10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5" name="Google Shape;11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3" name="Google Shape;11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8" name="Google Shape;11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8" name="Google Shape;11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8" name="Google Shape;12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5" name="Google Shape;13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4" name="Google Shape;143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6" name="Google Shape;154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9" name="Google Shape;9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title" idx="2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title" idx="3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title" idx="6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title" idx="9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6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" name="Google Shape;32;p26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33" name="Google Shape;33;p26"/>
          <p:cNvGrpSpPr/>
          <p:nvPr/>
        </p:nvGrpSpPr>
        <p:grpSpPr>
          <a:xfrm>
            <a:off x="-114262" y="4395171"/>
            <a:ext cx="9372524" cy="1094200"/>
            <a:chOff x="-114262" y="4061475"/>
            <a:chExt cx="9372524" cy="1094200"/>
          </a:xfrm>
        </p:grpSpPr>
        <p:sp>
          <p:nvSpPr>
            <p:cNvPr id="34" name="Google Shape;34;p26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6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6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27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7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7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7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9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9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9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9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9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9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9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9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9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9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0"/>
          <p:cNvGrpSpPr/>
          <p:nvPr/>
        </p:nvGrpSpPr>
        <p:grpSpPr>
          <a:xfrm>
            <a:off x="6606755" y="-1248927"/>
            <a:ext cx="3811376" cy="3370567"/>
            <a:chOff x="6682955" y="-1172727"/>
            <a:chExt cx="3811376" cy="3370567"/>
          </a:xfrm>
        </p:grpSpPr>
        <p:sp>
          <p:nvSpPr>
            <p:cNvPr id="59" name="Google Shape;59;p30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0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0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30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0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0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0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0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0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 l="14525" t="33286" r="28001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rgbClr val="D6F2CC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Trang 132</a:t>
            </a:r>
            <a:endParaRPr sz="20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-2181487" y="-2627228"/>
            <a:ext cx="5807839" cy="5136116"/>
            <a:chOff x="-2181487" y="-2627228"/>
            <a:chExt cx="5807839" cy="5136116"/>
          </a:xfrm>
        </p:grpSpPr>
        <p:sp>
          <p:nvSpPr>
            <p:cNvPr id="77" name="Google Shape;77;p1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1"/>
          <p:cNvGrpSpPr/>
          <p:nvPr/>
        </p:nvGrpSpPr>
        <p:grpSpPr>
          <a:xfrm>
            <a:off x="4504973" y="-951977"/>
            <a:ext cx="7282832" cy="7186926"/>
            <a:chOff x="4504973" y="-951977"/>
            <a:chExt cx="7282832" cy="7186926"/>
          </a:xfrm>
        </p:grpSpPr>
        <p:sp>
          <p:nvSpPr>
            <p:cNvPr id="81" name="Google Shape;81;p1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1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85" name="Google Shape;85;p1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235927" y="1887591"/>
            <a:ext cx="5962320" cy="103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 SỐ ĐO THỜI GIAN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195982" y="1981788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</a:pPr>
            <a:r>
              <a:rPr lang="en-US" sz="4400" b="0" i="0" u="none" strike="noStrike" cap="none">
                <a:solidFill>
                  <a:srgbClr val="FAED7F"/>
                </a:solidFill>
                <a:latin typeface="Arial"/>
                <a:ea typeface="Arial"/>
                <a:cs typeface="Arial"/>
                <a:sym typeface="Arial"/>
              </a:rPr>
              <a:t>TRỪ SỐ ĐO THỜI GIAN</a:t>
            </a:r>
            <a:endParaRPr/>
          </a:p>
        </p:txBody>
      </p:sp>
      <p:sp>
        <p:nvSpPr>
          <p:cNvPr id="190" name="Google Shape;190;p1"/>
          <p:cNvSpPr txBox="1"/>
          <p:nvPr/>
        </p:nvSpPr>
        <p:spPr>
          <a:xfrm>
            <a:off x="136481" y="1996432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</a:pPr>
            <a:r>
              <a:rPr lang="en-US" sz="4400" b="0" i="0" u="none" strike="noStrike" cap="none">
                <a:solidFill>
                  <a:srgbClr val="C55964"/>
                </a:solidFill>
                <a:latin typeface="Arial"/>
                <a:ea typeface="Arial"/>
                <a:cs typeface="Arial"/>
                <a:sym typeface="Arial"/>
              </a:rPr>
              <a:t>TRỪ SỐ ĐO THỜI GIAN</a:t>
            </a:r>
            <a:endParaRPr/>
          </a:p>
        </p:txBody>
      </p:sp>
      <p:grpSp>
        <p:nvGrpSpPr>
          <p:cNvPr id="191" name="Google Shape;191;p1"/>
          <p:cNvGrpSpPr/>
          <p:nvPr/>
        </p:nvGrpSpPr>
        <p:grpSpPr>
          <a:xfrm>
            <a:off x="3882764" y="3668188"/>
            <a:ext cx="1336100" cy="1346344"/>
            <a:chOff x="6572005" y="1564885"/>
            <a:chExt cx="1336100" cy="1346344"/>
          </a:xfrm>
        </p:grpSpPr>
        <p:sp>
          <p:nvSpPr>
            <p:cNvPr id="192" name="Google Shape;192;p1"/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1"/>
          <p:cNvGrpSpPr/>
          <p:nvPr/>
        </p:nvGrpSpPr>
        <p:grpSpPr>
          <a:xfrm>
            <a:off x="66769" y="3628613"/>
            <a:ext cx="1272523" cy="1359973"/>
            <a:chOff x="1344029" y="1673393"/>
            <a:chExt cx="1272523" cy="1359973"/>
          </a:xfrm>
        </p:grpSpPr>
        <p:sp>
          <p:nvSpPr>
            <p:cNvPr id="199" name="Google Shape;199;p1"/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1"/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208" name="Google Shape;208;p1"/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0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0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10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10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0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0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10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031" name="Google Shape;1031;p10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0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3" name="Google Shape;1033;p10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1</a:t>
            </a:r>
            <a:endParaRPr sz="3200"/>
          </a:p>
        </p:txBody>
      </p:sp>
      <p:sp>
        <p:nvSpPr>
          <p:cNvPr id="1034" name="Google Shape;1034;p10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035" name="Google Shape;1035;p10"/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EDD38"/>
                </a:solidFill>
                <a:latin typeface="Arial"/>
                <a:ea typeface="Arial"/>
                <a:cs typeface="Arial"/>
                <a:sym typeface="Arial"/>
              </a:rPr>
              <a:t>a) 23 phút 25 giây – 15 phút 12 giây</a:t>
            </a:r>
            <a:endParaRPr sz="2800" b="0" i="0" u="none" strike="noStrike" cap="none">
              <a:solidFill>
                <a:srgbClr val="FEDD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0"/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61FF69"/>
                </a:solidFill>
                <a:latin typeface="Arial"/>
                <a:ea typeface="Arial"/>
                <a:cs typeface="Arial"/>
                <a:sym typeface="Arial"/>
              </a:rPr>
              <a:t>b) 54 phút 21 giây – 21 phút 34 giây</a:t>
            </a:r>
            <a:endParaRPr sz="2800" b="0" i="0" u="none" strike="noStrike" cap="none">
              <a:solidFill>
                <a:srgbClr val="61FF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0"/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3BB2BF"/>
                </a:solidFill>
                <a:latin typeface="Arial"/>
                <a:ea typeface="Arial"/>
                <a:cs typeface="Arial"/>
                <a:sym typeface="Arial"/>
              </a:rPr>
              <a:t>c) 22 giờ 15 phút – 12 giờ 35 phút</a:t>
            </a:r>
            <a:endParaRPr sz="2800" b="0" i="0" u="none" strike="noStrike" cap="none">
              <a:solidFill>
                <a:srgbClr val="3BB2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1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1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1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1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1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1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11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049" name="Google Shape;1049;p11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1" name="Google Shape;1051;p11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052" name="Google Shape;1052;p11"/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EDD38"/>
                </a:solidFill>
                <a:latin typeface="Arial"/>
                <a:ea typeface="Arial"/>
                <a:cs typeface="Arial"/>
                <a:sym typeface="Arial"/>
              </a:rPr>
              <a:t>a) 23 phút 25 giây – 15 phút 12 giây</a:t>
            </a:r>
            <a:endParaRPr sz="2800" b="0" i="0" u="none" strike="noStrike" cap="none">
              <a:solidFill>
                <a:srgbClr val="FEDD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1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1</a:t>
            </a:r>
            <a:endParaRPr sz="3200"/>
          </a:p>
        </p:txBody>
      </p:sp>
      <p:sp>
        <p:nvSpPr>
          <p:cNvPr id="1054" name="Google Shape;1054;p11"/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5" name="Google Shape;1055;p11"/>
          <p:cNvCxnSpPr>
            <a:stCxn id="1042" idx="1"/>
            <a:endCxn id="1042" idx="3"/>
          </p:cNvCxnSpPr>
          <p:nvPr/>
        </p:nvCxnSpPr>
        <p:spPr>
          <a:xfrm>
            <a:off x="333601" y="2571750"/>
            <a:ext cx="8476800" cy="0"/>
          </a:xfrm>
          <a:prstGeom prst="straightConnector1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6" name="Google Shape;1056;p11"/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Stick"/>
                <a:ea typeface="Stick"/>
                <a:cs typeface="Stick"/>
                <a:sym typeface="Stick"/>
              </a:rPr>
              <a:t>Nháp:</a:t>
            </a:r>
            <a:endParaRPr/>
          </a:p>
        </p:txBody>
      </p:sp>
      <p:sp>
        <p:nvSpPr>
          <p:cNvPr id="1057" name="Google Shape;1057;p11"/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phút 25 giây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1"/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phút 12 giây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1"/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8 phút 13 giây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1"/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061" name="Google Shape;1061;p11"/>
          <p:cNvCxnSpPr/>
          <p:nvPr/>
        </p:nvCxnSpPr>
        <p:spPr>
          <a:xfrm rot="10800000" flipH="1">
            <a:off x="3312905" y="3943563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2" name="Google Shape;1062;p11"/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EDD38"/>
                </a:solidFill>
                <a:latin typeface="Arial"/>
                <a:ea typeface="Arial"/>
                <a:cs typeface="Arial"/>
                <a:sym typeface="Arial"/>
              </a:rPr>
              <a:t>= 8 phút 13 giây</a:t>
            </a:r>
            <a:endParaRPr sz="2800" b="0" i="0" u="none" strike="noStrike" cap="none">
              <a:solidFill>
                <a:srgbClr val="FEDD3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2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2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2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2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2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2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3" name="Google Shape;1073;p12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074" name="Google Shape;1074;p12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2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6" name="Google Shape;1076;p12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077" name="Google Shape;1077;p12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1</a:t>
            </a:r>
            <a:endParaRPr sz="3200"/>
          </a:p>
        </p:txBody>
      </p:sp>
      <p:sp>
        <p:nvSpPr>
          <p:cNvPr id="1078" name="Google Shape;1078;p12"/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9" name="Google Shape;1079;p12"/>
          <p:cNvCxnSpPr>
            <a:stCxn id="1067" idx="1"/>
            <a:endCxn id="1067" idx="3"/>
          </p:cNvCxnSpPr>
          <p:nvPr/>
        </p:nvCxnSpPr>
        <p:spPr>
          <a:xfrm>
            <a:off x="333601" y="2571750"/>
            <a:ext cx="8476800" cy="0"/>
          </a:xfrm>
          <a:prstGeom prst="straightConnector1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0" name="Google Shape;1080;p12"/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Stick"/>
                <a:ea typeface="Stick"/>
                <a:cs typeface="Stick"/>
                <a:sym typeface="Stick"/>
              </a:rPr>
              <a:t>Nháp:</a:t>
            </a:r>
            <a:endParaRPr/>
          </a:p>
        </p:txBody>
      </p:sp>
      <p:sp>
        <p:nvSpPr>
          <p:cNvPr id="1081" name="Google Shape;1081;p12"/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 phút 21 giây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2"/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 phút 34 giây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2"/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084" name="Google Shape;1084;p12"/>
          <p:cNvCxnSpPr/>
          <p:nvPr/>
        </p:nvCxnSpPr>
        <p:spPr>
          <a:xfrm rot="10800000" flipH="1">
            <a:off x="1620936" y="3901265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5" name="Google Shape;1085;p12"/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61FF69"/>
                </a:solidFill>
                <a:latin typeface="Arial"/>
                <a:ea typeface="Arial"/>
                <a:cs typeface="Arial"/>
                <a:sym typeface="Arial"/>
              </a:rPr>
              <a:t>= 32 phút 47 giây</a:t>
            </a:r>
            <a:endParaRPr sz="2800" b="0" i="0" u="none" strike="noStrike" cap="none">
              <a:solidFill>
                <a:srgbClr val="61FF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2"/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61FF69"/>
                </a:solidFill>
                <a:latin typeface="Arial"/>
                <a:ea typeface="Arial"/>
                <a:cs typeface="Arial"/>
                <a:sym typeface="Arial"/>
              </a:rPr>
              <a:t>b) 54 phút 21 giây – 21 phút 34 giây</a:t>
            </a:r>
            <a:endParaRPr sz="2800" b="0" i="0" u="none" strike="noStrike" cap="none">
              <a:solidFill>
                <a:srgbClr val="61FF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2"/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 phút 81 giây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2"/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 phút 34 giây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2"/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 phút 47 giây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12"/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091" name="Google Shape;1091;p12"/>
          <p:cNvCxnSpPr/>
          <p:nvPr/>
        </p:nvCxnSpPr>
        <p:spPr>
          <a:xfrm rot="10800000" flipH="1">
            <a:off x="5970135" y="3901265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2" name="Google Shape;1092;p12"/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Arial"/>
                <a:ea typeface="Arial"/>
                <a:cs typeface="Arial"/>
                <a:sym typeface="Arial"/>
              </a:rPr>
              <a:t>đổi thành</a:t>
            </a:r>
            <a:endParaRPr sz="2800" b="0" i="0" u="none" strike="noStrike" cap="none">
              <a:solidFill>
                <a:srgbClr val="C5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3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3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3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13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3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3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3" name="Google Shape;1103;p13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104" name="Google Shape;1104;p13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3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6" name="Google Shape;1106;p13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1</a:t>
            </a:r>
            <a:endParaRPr sz="3200"/>
          </a:p>
        </p:txBody>
      </p:sp>
      <p:sp>
        <p:nvSpPr>
          <p:cNvPr id="1108" name="Google Shape;1108;p13"/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9" name="Google Shape;1109;p13"/>
          <p:cNvCxnSpPr>
            <a:stCxn id="1097" idx="1"/>
            <a:endCxn id="1097" idx="3"/>
          </p:cNvCxnSpPr>
          <p:nvPr/>
        </p:nvCxnSpPr>
        <p:spPr>
          <a:xfrm>
            <a:off x="333601" y="2571750"/>
            <a:ext cx="8476800" cy="0"/>
          </a:xfrm>
          <a:prstGeom prst="straightConnector1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0" name="Google Shape;1110;p13"/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Stick"/>
                <a:ea typeface="Stick"/>
                <a:cs typeface="Stick"/>
                <a:sym typeface="Stick"/>
              </a:rPr>
              <a:t>Nháp:</a:t>
            </a:r>
            <a:endParaRPr/>
          </a:p>
        </p:txBody>
      </p:sp>
      <p:sp>
        <p:nvSpPr>
          <p:cNvPr id="1111" name="Google Shape;1111;p13"/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 giờ 15 phút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3"/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giờ 35 phút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3"/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114" name="Google Shape;1114;p13"/>
          <p:cNvCxnSpPr/>
          <p:nvPr/>
        </p:nvCxnSpPr>
        <p:spPr>
          <a:xfrm rot="10800000" flipH="1">
            <a:off x="1798218" y="3899200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5" name="Google Shape;1115;p13"/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3BB2BF"/>
                </a:solidFill>
                <a:latin typeface="Arial"/>
                <a:ea typeface="Arial"/>
                <a:cs typeface="Arial"/>
                <a:sym typeface="Arial"/>
              </a:rPr>
              <a:t>=  9 giờ 40 phút</a:t>
            </a:r>
            <a:endParaRPr sz="2800" b="0" i="0" u="none" strike="noStrike" cap="none">
              <a:solidFill>
                <a:srgbClr val="3BB2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13"/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 giờ 75 phút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13"/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giờ 35 phút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13"/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9 giờ 40 phút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3"/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120" name="Google Shape;1120;p13"/>
          <p:cNvCxnSpPr/>
          <p:nvPr/>
        </p:nvCxnSpPr>
        <p:spPr>
          <a:xfrm rot="10800000" flipH="1">
            <a:off x="6101012" y="3899200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1" name="Google Shape;1121;p13"/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3BB2BF"/>
                </a:solidFill>
                <a:latin typeface="Arial"/>
                <a:ea typeface="Arial"/>
                <a:cs typeface="Arial"/>
                <a:sym typeface="Arial"/>
              </a:rPr>
              <a:t>c) 22 giờ 15 phút – 12 giờ 35 phút</a:t>
            </a:r>
            <a:endParaRPr sz="2800" b="0" i="0" u="none" strike="noStrike" cap="none">
              <a:solidFill>
                <a:srgbClr val="3BB2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3"/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Arial"/>
                <a:ea typeface="Arial"/>
                <a:cs typeface="Arial"/>
                <a:sym typeface="Arial"/>
              </a:rPr>
              <a:t>đổi thành</a:t>
            </a:r>
            <a:endParaRPr sz="2800" b="0" i="0" u="none" strike="noStrike" cap="none">
              <a:solidFill>
                <a:srgbClr val="C5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4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4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14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3" name="Google Shape;1133;p14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134" name="Google Shape;1134;p14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4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6" name="Google Shape;1136;p14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2</a:t>
            </a:r>
            <a:endParaRPr sz="3200"/>
          </a:p>
        </p:txBody>
      </p:sp>
      <p:sp>
        <p:nvSpPr>
          <p:cNvPr id="1137" name="Google Shape;1137;p14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138" name="Google Shape;1138;p14"/>
          <p:cNvSpPr txBox="1"/>
          <p:nvPr/>
        </p:nvSpPr>
        <p:spPr>
          <a:xfrm>
            <a:off x="1877993" y="1576833"/>
            <a:ext cx="5094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5FD790"/>
                </a:solidFill>
                <a:latin typeface="Arial"/>
                <a:ea typeface="Arial"/>
                <a:cs typeface="Arial"/>
                <a:sym typeface="Arial"/>
              </a:rPr>
              <a:t>a) 23 ngày 25 giờ – 3 ngày 8 giờ </a:t>
            </a:r>
            <a:endParaRPr sz="2800" b="0" i="0" u="none" strike="noStrike" cap="none">
              <a:solidFill>
                <a:srgbClr val="5FD7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"/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b) 14 ngày 15 giờ – 3 ngày 17 giờ 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"/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4794C"/>
                </a:solidFill>
                <a:latin typeface="Arial"/>
                <a:ea typeface="Arial"/>
                <a:cs typeface="Arial"/>
                <a:sym typeface="Arial"/>
              </a:rPr>
              <a:t>c) 13 năm 2 tháng – 8 năm 6 tháng </a:t>
            </a:r>
            <a:endParaRPr sz="2800" b="0" i="0" u="none" strike="noStrike" cap="none">
              <a:solidFill>
                <a:srgbClr val="D479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5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1" name="Google Shape;1151;p15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152" name="Google Shape;1152;p15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p15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155" name="Google Shape;1155;p15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2</a:t>
            </a:r>
            <a:endParaRPr sz="3200"/>
          </a:p>
        </p:txBody>
      </p:sp>
      <p:sp>
        <p:nvSpPr>
          <p:cNvPr id="1156" name="Google Shape;1156;p15"/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7" name="Google Shape;1157;p15"/>
          <p:cNvCxnSpPr>
            <a:stCxn id="1145" idx="1"/>
            <a:endCxn id="1145" idx="3"/>
          </p:cNvCxnSpPr>
          <p:nvPr/>
        </p:nvCxnSpPr>
        <p:spPr>
          <a:xfrm>
            <a:off x="333601" y="2571750"/>
            <a:ext cx="8476800" cy="0"/>
          </a:xfrm>
          <a:prstGeom prst="straightConnector1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8" name="Google Shape;1158;p15"/>
          <p:cNvSpPr txBox="1"/>
          <p:nvPr/>
        </p:nvSpPr>
        <p:spPr>
          <a:xfrm>
            <a:off x="442796" y="2612185"/>
            <a:ext cx="1566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Stick"/>
                <a:cs typeface="Times New Roman" panose="02020603050405020304" pitchFamily="18" charset="0"/>
                <a:sym typeface="Stick"/>
              </a:rPr>
              <a:t>Nháp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Stick"/>
                <a:cs typeface="Times New Roman" panose="02020603050405020304" pitchFamily="18" charset="0"/>
                <a:sym typeface="Stick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766481" y="1658490"/>
            <a:ext cx="32084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5FD790"/>
                </a:solidFill>
                <a:latin typeface="Arial"/>
                <a:ea typeface="Arial"/>
                <a:cs typeface="Arial"/>
                <a:sym typeface="Arial"/>
              </a:rPr>
              <a:t>=  20 </a:t>
            </a:r>
            <a:r>
              <a:rPr lang="en-US" sz="2800" b="0" i="0" u="none" strike="noStrike" cap="none" dirty="0" err="1">
                <a:solidFill>
                  <a:srgbClr val="5FD79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rgbClr val="5FD790"/>
                </a:solidFill>
                <a:latin typeface="Arial"/>
                <a:ea typeface="Arial"/>
                <a:cs typeface="Arial"/>
                <a:sym typeface="Arial"/>
              </a:rPr>
              <a:t> 17 </a:t>
            </a:r>
            <a:r>
              <a:rPr lang="en-US" sz="2800" b="0" i="0" u="none" strike="noStrike" cap="none" dirty="0" err="1">
                <a:solidFill>
                  <a:srgbClr val="5FD790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rgbClr val="5FD7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470333" y="2806422"/>
            <a:ext cx="30659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25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491599" y="3380282"/>
            <a:ext cx="28979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8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3470334" y="4065727"/>
            <a:ext cx="31562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17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15"/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164" name="Google Shape;1164;p15"/>
          <p:cNvCxnSpPr/>
          <p:nvPr/>
        </p:nvCxnSpPr>
        <p:spPr>
          <a:xfrm rot="10800000" flipH="1">
            <a:off x="3470334" y="3935401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5" name="Google Shape;1165;p15"/>
          <p:cNvSpPr txBox="1"/>
          <p:nvPr/>
        </p:nvSpPr>
        <p:spPr>
          <a:xfrm>
            <a:off x="830188" y="1652473"/>
            <a:ext cx="5094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5FD790"/>
                </a:solidFill>
                <a:latin typeface="Arial"/>
                <a:ea typeface="Arial"/>
                <a:cs typeface="Arial"/>
                <a:sym typeface="Arial"/>
              </a:rPr>
              <a:t>a) 23 ngày 25 giờ – 3 ngày 8 giờ </a:t>
            </a:r>
            <a:endParaRPr sz="2800" b="0" i="0" u="none" strike="noStrike" cap="none">
              <a:solidFill>
                <a:srgbClr val="5FD7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6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16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16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16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16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6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6" name="Google Shape;1176;p16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177" name="Google Shape;1177;p16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6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16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180" name="Google Shape;1180;p16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2</a:t>
            </a:r>
            <a:endParaRPr sz="3200"/>
          </a:p>
        </p:txBody>
      </p:sp>
      <p:sp>
        <p:nvSpPr>
          <p:cNvPr id="1181" name="Google Shape;1181;p16"/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2" name="Google Shape;1182;p16"/>
          <p:cNvCxnSpPr>
            <a:stCxn id="1170" idx="1"/>
            <a:endCxn id="1170" idx="3"/>
          </p:cNvCxnSpPr>
          <p:nvPr/>
        </p:nvCxnSpPr>
        <p:spPr>
          <a:xfrm>
            <a:off x="333601" y="2571750"/>
            <a:ext cx="8476800" cy="0"/>
          </a:xfrm>
          <a:prstGeom prst="straightConnector1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4" name="Google Shape;1184;p16"/>
          <p:cNvSpPr/>
          <p:nvPr/>
        </p:nvSpPr>
        <p:spPr>
          <a:xfrm>
            <a:off x="1876875" y="2770221"/>
            <a:ext cx="29547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15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6"/>
          <p:cNvSpPr/>
          <p:nvPr/>
        </p:nvSpPr>
        <p:spPr>
          <a:xfrm>
            <a:off x="2068268" y="3344081"/>
            <a:ext cx="25827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17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6"/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187" name="Google Shape;1187;p16"/>
          <p:cNvCxnSpPr/>
          <p:nvPr/>
        </p:nvCxnSpPr>
        <p:spPr>
          <a:xfrm rot="10800000" flipH="1">
            <a:off x="1876875" y="3899200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8" name="Google Shape;1188;p16"/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=  10 ngày 22 giờ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6"/>
          <p:cNvSpPr/>
          <p:nvPr/>
        </p:nvSpPr>
        <p:spPr>
          <a:xfrm>
            <a:off x="6032902" y="2777972"/>
            <a:ext cx="27774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39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6"/>
          <p:cNvSpPr/>
          <p:nvPr/>
        </p:nvSpPr>
        <p:spPr>
          <a:xfrm>
            <a:off x="6245927" y="3350213"/>
            <a:ext cx="25644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17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6"/>
          <p:cNvSpPr/>
          <p:nvPr/>
        </p:nvSpPr>
        <p:spPr>
          <a:xfrm>
            <a:off x="6028092" y="3981839"/>
            <a:ext cx="29926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giờ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6"/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193" name="Google Shape;1193;p16"/>
          <p:cNvCxnSpPr/>
          <p:nvPr/>
        </p:nvCxnSpPr>
        <p:spPr>
          <a:xfrm rot="10800000" flipH="1">
            <a:off x="6032903" y="3906951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4" name="Google Shape;1194;p16"/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b) 14 ngày 15 giờ – 3 ngày 17 giờ 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6"/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Arial"/>
                <a:ea typeface="Arial"/>
                <a:cs typeface="Arial"/>
                <a:sym typeface="Arial"/>
              </a:rPr>
              <a:t>đổi thành</a:t>
            </a:r>
            <a:endParaRPr sz="2800" b="0" i="0" u="none" strike="noStrike" cap="none">
              <a:solidFill>
                <a:srgbClr val="C5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7"/>
          <p:cNvSpPr/>
          <p:nvPr/>
        </p:nvSpPr>
        <p:spPr>
          <a:xfrm>
            <a:off x="309095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7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7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7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7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7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6" name="Google Shape;1206;p17"/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1207" name="Google Shape;1207;p17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7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p17"/>
          <p:cNvSpPr txBox="1"/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36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rPr>
              <a:t>Tính:</a:t>
            </a:r>
            <a:endParaRPr/>
          </a:p>
        </p:txBody>
      </p:sp>
      <p:sp>
        <p:nvSpPr>
          <p:cNvPr id="1210" name="Google Shape;1210;p17"/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1</a:t>
            </a:r>
            <a:endParaRPr sz="3200"/>
          </a:p>
        </p:txBody>
      </p:sp>
      <p:sp>
        <p:nvSpPr>
          <p:cNvPr id="1211" name="Google Shape;1211;p17"/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2" name="Google Shape;1212;p17"/>
          <p:cNvCxnSpPr>
            <a:stCxn id="1200" idx="1"/>
            <a:endCxn id="1200" idx="3"/>
          </p:cNvCxnSpPr>
          <p:nvPr/>
        </p:nvCxnSpPr>
        <p:spPr>
          <a:xfrm>
            <a:off x="309095" y="2571750"/>
            <a:ext cx="8476800" cy="0"/>
          </a:xfrm>
          <a:prstGeom prst="straightConnector1">
            <a:avLst/>
          </a:prstGeom>
          <a:noFill/>
          <a:ln w="38100" cap="flat" cmpd="sng">
            <a:solidFill>
              <a:srgbClr val="F2DD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3" name="Google Shape;1213;p17"/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Stick"/>
                <a:ea typeface="Stick"/>
                <a:cs typeface="Stick"/>
                <a:sym typeface="Stick"/>
              </a:rPr>
              <a:t>Nháp:</a:t>
            </a:r>
            <a:endParaRPr/>
          </a:p>
        </p:txBody>
      </p:sp>
      <p:sp>
        <p:nvSpPr>
          <p:cNvPr id="1214" name="Google Shape;1214;p17"/>
          <p:cNvSpPr/>
          <p:nvPr/>
        </p:nvSpPr>
        <p:spPr>
          <a:xfrm>
            <a:off x="1778553" y="2770221"/>
            <a:ext cx="29740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7"/>
          <p:cNvSpPr/>
          <p:nvPr/>
        </p:nvSpPr>
        <p:spPr>
          <a:xfrm>
            <a:off x="1901982" y="3352543"/>
            <a:ext cx="28506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17"/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217" name="Google Shape;1217;p17"/>
          <p:cNvCxnSpPr/>
          <p:nvPr/>
        </p:nvCxnSpPr>
        <p:spPr>
          <a:xfrm rot="10800000" flipH="1">
            <a:off x="1778553" y="3899200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8" name="Google Shape;1218;p17"/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4794C"/>
                </a:solidFill>
                <a:latin typeface="Arial"/>
                <a:ea typeface="Arial"/>
                <a:cs typeface="Arial"/>
                <a:sym typeface="Arial"/>
              </a:rPr>
              <a:t>=  4 năm 8 tháng</a:t>
            </a:r>
            <a:endParaRPr sz="2800" b="0" i="0" u="none" strike="noStrike" cap="none">
              <a:solidFill>
                <a:srgbClr val="D47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17"/>
          <p:cNvSpPr/>
          <p:nvPr/>
        </p:nvSpPr>
        <p:spPr>
          <a:xfrm>
            <a:off x="5860561" y="2770221"/>
            <a:ext cx="30653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14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17"/>
          <p:cNvSpPr/>
          <p:nvPr/>
        </p:nvSpPr>
        <p:spPr>
          <a:xfrm>
            <a:off x="6000615" y="3309368"/>
            <a:ext cx="29253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6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7"/>
          <p:cNvSpPr/>
          <p:nvPr/>
        </p:nvSpPr>
        <p:spPr>
          <a:xfrm>
            <a:off x="6056255" y="4022039"/>
            <a:ext cx="272963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17"/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Stick"/>
                <a:ea typeface="Stick"/>
                <a:cs typeface="Stick"/>
                <a:sym typeface="Stick"/>
              </a:rPr>
              <a:t>-</a:t>
            </a:r>
            <a:endParaRPr sz="2800" b="0" i="0" u="none" strike="noStrike" cap="none">
              <a:solidFill>
                <a:schemeClr val="dk1"/>
              </a:solidFill>
              <a:latin typeface="Stick"/>
              <a:ea typeface="Stick"/>
              <a:cs typeface="Stick"/>
              <a:sym typeface="Stick"/>
            </a:endParaRPr>
          </a:p>
        </p:txBody>
      </p:sp>
      <p:cxnSp>
        <p:nvCxnSpPr>
          <p:cNvPr id="1223" name="Google Shape;1223;p17"/>
          <p:cNvCxnSpPr/>
          <p:nvPr/>
        </p:nvCxnSpPr>
        <p:spPr>
          <a:xfrm rot="10800000" flipH="1">
            <a:off x="5860561" y="3899200"/>
            <a:ext cx="2428676" cy="258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4" name="Google Shape;1224;p17"/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D4794C"/>
                </a:solidFill>
                <a:latin typeface="Arial"/>
                <a:ea typeface="Arial"/>
                <a:cs typeface="Arial"/>
                <a:sym typeface="Arial"/>
              </a:rPr>
              <a:t>c) 13 năm 2 tháng – 8 năm 6 tháng </a:t>
            </a:r>
            <a:endParaRPr sz="2800" b="0" i="0" u="none" strike="noStrike" cap="none">
              <a:solidFill>
                <a:srgbClr val="D47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7"/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Arial"/>
                <a:ea typeface="Arial"/>
                <a:cs typeface="Arial"/>
                <a:sym typeface="Arial"/>
              </a:rPr>
              <a:t>đổi thành</a:t>
            </a:r>
            <a:endParaRPr sz="2800" b="0" i="0" u="none" strike="noStrike" cap="none">
              <a:solidFill>
                <a:srgbClr val="C5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8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8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18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18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18"/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5" name="Google Shape;1235;p18"/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1236" name="Google Shape;1236;p18"/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8"/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8" name="Google Shape;1238;p18"/>
          <p:cNvSpPr txBox="1"/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Itim"/>
                <a:ea typeface="Itim"/>
                <a:cs typeface="Itim"/>
                <a:sym typeface="Itim"/>
              </a:rPr>
              <a:t>Một người đi từ A lúc 6 giờ 45 phút và đến B lúc</a:t>
            </a:r>
            <a:endParaRPr sz="2800" b="0" i="0" u="none" strike="noStrike" cap="none">
              <a:solidFill>
                <a:srgbClr val="C55964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Itim"/>
                <a:ea typeface="Itim"/>
                <a:cs typeface="Itim"/>
                <a:sym typeface="Itim"/>
              </a:rPr>
              <a:t>8 giờ 30 phút. Giữa đường người đó nghỉ 15 phút. Hỏi nếu không kể thời gian nghỉ, người đó đi quãng đường AB hết bao nhiêu thời gian?</a:t>
            </a:r>
            <a:endParaRPr sz="2800" b="0" i="0" u="none" strike="noStrike" cap="none">
              <a:solidFill>
                <a:srgbClr val="C55964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239" name="Google Shape;1239;p18"/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US" sz="3200"/>
              <a:t>3</a:t>
            </a:r>
            <a:endParaRPr sz="3200"/>
          </a:p>
        </p:txBody>
      </p:sp>
      <p:cxnSp>
        <p:nvCxnSpPr>
          <p:cNvPr id="1240" name="Google Shape;1240;p18"/>
          <p:cNvCxnSpPr/>
          <p:nvPr/>
        </p:nvCxnSpPr>
        <p:spPr>
          <a:xfrm>
            <a:off x="1805479" y="3762123"/>
            <a:ext cx="5518297" cy="0"/>
          </a:xfrm>
          <a:prstGeom prst="straightConnector1">
            <a:avLst/>
          </a:prstGeom>
          <a:noFill/>
          <a:ln w="76200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1" name="Google Shape;1241;p18"/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86ED4"/>
                </a:solidFill>
                <a:latin typeface="Itim"/>
                <a:ea typeface="Itim"/>
                <a:cs typeface="Itim"/>
                <a:sym typeface="Itim"/>
              </a:rPr>
              <a:t>A</a:t>
            </a:r>
            <a:endParaRPr sz="2800" b="1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18"/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A86ED4"/>
                </a:solidFill>
                <a:latin typeface="Itim"/>
                <a:ea typeface="Itim"/>
                <a:cs typeface="Itim"/>
                <a:sym typeface="Itim"/>
              </a:rPr>
              <a:t>B</a:t>
            </a:r>
            <a:endParaRPr sz="2800" b="1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8"/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55964"/>
                </a:solidFill>
                <a:latin typeface="Itim"/>
                <a:ea typeface="Itim"/>
                <a:cs typeface="Itim"/>
                <a:sym typeface="Itim"/>
              </a:rPr>
              <a:t>6 giờ 45 phút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8"/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55964"/>
                </a:solidFill>
                <a:latin typeface="Itim"/>
                <a:ea typeface="Itim"/>
                <a:cs typeface="Itim"/>
                <a:sym typeface="Itim"/>
              </a:rPr>
              <a:t>8 giờ 30 phút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8"/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89AB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Nghỉ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18"/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55964"/>
                </a:solidFill>
                <a:latin typeface="Itim"/>
                <a:ea typeface="Itim"/>
                <a:cs typeface="Itim"/>
                <a:sym typeface="Itim"/>
              </a:rPr>
              <a:t>15 phút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7" name="Google Shape;1247;p18"/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3"/>
          </a:xfrm>
        </p:grpSpPr>
        <p:sp>
          <p:nvSpPr>
            <p:cNvPr id="1248" name="Google Shape;1248;p18"/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8"/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8"/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8"/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8"/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8"/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8"/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8"/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8"/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8"/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8"/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8"/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8"/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8"/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8"/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8"/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8"/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8"/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8"/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8"/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8"/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8"/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8"/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8"/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8"/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8"/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8"/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8"/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8"/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8"/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8"/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8"/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8"/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8"/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8"/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8"/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8"/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8"/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8"/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8"/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26" name="Google Shape;1326;p18"/>
          <p:cNvCxnSpPr/>
          <p:nvPr/>
        </p:nvCxnSpPr>
        <p:spPr>
          <a:xfrm>
            <a:off x="1178363" y="1070061"/>
            <a:ext cx="5191816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7" name="Google Shape;1327;p18"/>
          <p:cNvCxnSpPr/>
          <p:nvPr/>
        </p:nvCxnSpPr>
        <p:spPr>
          <a:xfrm>
            <a:off x="6885015" y="1002453"/>
            <a:ext cx="1525937" cy="17231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8" name="Google Shape;1328;p18"/>
          <p:cNvCxnSpPr/>
          <p:nvPr/>
        </p:nvCxnSpPr>
        <p:spPr>
          <a:xfrm>
            <a:off x="1152538" y="1502641"/>
            <a:ext cx="2033114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9" name="Google Shape;1329;p18"/>
          <p:cNvCxnSpPr/>
          <p:nvPr/>
        </p:nvCxnSpPr>
        <p:spPr>
          <a:xfrm>
            <a:off x="3435630" y="1502641"/>
            <a:ext cx="5265918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0" name="Google Shape;1330;p18"/>
          <p:cNvCxnSpPr/>
          <p:nvPr/>
        </p:nvCxnSpPr>
        <p:spPr>
          <a:xfrm>
            <a:off x="1866168" y="1871351"/>
            <a:ext cx="4711613" cy="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1" name="Google Shape;1331;p18"/>
          <p:cNvCxnSpPr/>
          <p:nvPr/>
        </p:nvCxnSpPr>
        <p:spPr>
          <a:xfrm>
            <a:off x="1117879" y="2313802"/>
            <a:ext cx="6118663" cy="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32" name="Google Shape;1332;p18"/>
          <p:cNvCxnSpPr/>
          <p:nvPr/>
        </p:nvCxnSpPr>
        <p:spPr>
          <a:xfrm>
            <a:off x="6793345" y="1874573"/>
            <a:ext cx="1937699" cy="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1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2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2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9"/>
          <p:cNvSpPr/>
          <p:nvPr/>
        </p:nvSpPr>
        <p:spPr>
          <a:xfrm>
            <a:off x="199507" y="243173"/>
            <a:ext cx="8744986" cy="47789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9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9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9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9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19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19"/>
          <p:cNvSpPr/>
          <p:nvPr/>
        </p:nvSpPr>
        <p:spPr>
          <a:xfrm>
            <a:off x="225825" y="945229"/>
            <a:ext cx="8892905" cy="187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quãng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nghỉ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lvl="0">
              <a:spcBef>
                <a:spcPts val="200"/>
              </a:spcBef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8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phút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6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45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phút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phút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phút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Đáp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phút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344" name="Google Shape;1344;p19"/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1345" name="Google Shape;1345;p19"/>
            <p:cNvCxnSpPr/>
            <p:nvPr/>
          </p:nvCxnSpPr>
          <p:spPr>
            <a:xfrm>
              <a:off x="1852326" y="1391030"/>
              <a:ext cx="5640560" cy="0"/>
            </a:xfrm>
            <a:prstGeom prst="straightConnector1">
              <a:avLst/>
            </a:prstGeom>
            <a:noFill/>
            <a:ln w="76200" cap="flat" cmpd="sng">
              <a:solidFill>
                <a:srgbClr val="B6E6A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46" name="Google Shape;1346;p19"/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A86ED4"/>
                  </a:solidFill>
                  <a:latin typeface="Itim"/>
                  <a:ea typeface="Itim"/>
                  <a:cs typeface="Itim"/>
                  <a:sym typeface="Itim"/>
                </a:rPr>
                <a:t>A</a:t>
              </a:r>
              <a:endParaRPr sz="2200" b="1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A86ED4"/>
                  </a:solidFill>
                  <a:latin typeface="Itim"/>
                  <a:ea typeface="Itim"/>
                  <a:cs typeface="Itim"/>
                  <a:sym typeface="Itim"/>
                </a:rPr>
                <a:t>B</a:t>
              </a:r>
              <a:endParaRPr sz="2200" b="1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C55964"/>
                  </a:solidFill>
                  <a:latin typeface="Itim"/>
                  <a:ea typeface="Itim"/>
                  <a:cs typeface="Itim"/>
                  <a:sym typeface="Itim"/>
                </a:rPr>
                <a:t>6 giờ 45 phút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C55964"/>
                  </a:solidFill>
                  <a:latin typeface="Itim"/>
                  <a:ea typeface="Itim"/>
                  <a:cs typeface="Itim"/>
                  <a:sym typeface="Itim"/>
                </a:rPr>
                <a:t>8 giờ 30 phút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89AB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A86ED4"/>
                  </a:solidFill>
                  <a:latin typeface="Arial"/>
                  <a:ea typeface="Arial"/>
                  <a:cs typeface="Arial"/>
                  <a:sym typeface="Arial"/>
                </a:rPr>
                <a:t>Nghỉ</a:t>
              </a:r>
              <a:endParaRPr sz="20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C55964"/>
                  </a:solidFill>
                  <a:latin typeface="Itim"/>
                  <a:ea typeface="Itim"/>
                  <a:cs typeface="Itim"/>
                  <a:sym typeface="Itim"/>
                </a:rPr>
                <a:t>15 phút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2" name="Google Shape;1352;p19"/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3"/>
            </a:xfrm>
          </p:grpSpPr>
          <p:sp>
            <p:nvSpPr>
              <p:cNvPr id="1353" name="Google Shape;1353;p19"/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9"/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19"/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9"/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9"/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9"/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9"/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9"/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9"/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9"/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9"/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9"/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9"/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9"/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9"/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9"/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9"/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9"/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9"/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9"/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9"/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9"/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9"/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9"/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9"/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9"/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9"/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9"/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9"/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9"/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9"/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9"/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9"/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9"/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9"/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9"/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9"/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9"/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9"/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9"/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9"/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9"/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9"/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9"/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9"/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9"/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9"/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9"/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9"/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9"/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9"/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9"/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9"/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9"/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9"/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9"/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9"/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9"/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9"/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9"/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9"/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9"/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9"/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19"/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9"/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1" name="Google Shape;1431;p19"/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3BB2BF"/>
                </a:solidFill>
                <a:latin typeface="Itim"/>
                <a:ea typeface="Itim"/>
                <a:cs typeface="Itim"/>
                <a:sym typeface="Itim"/>
              </a:rPr>
              <a:t>Bài giải</a:t>
            </a:r>
            <a:endParaRPr sz="3200" b="0" i="0" u="none" strike="noStrike" cap="none">
              <a:solidFill>
                <a:srgbClr val="3BB2BF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2"/>
          <p:cNvGrpSpPr/>
          <p:nvPr/>
        </p:nvGrpSpPr>
        <p:grpSpPr>
          <a:xfrm>
            <a:off x="7178706" y="2240428"/>
            <a:ext cx="1778948" cy="2690325"/>
            <a:chOff x="5856144" y="537213"/>
            <a:chExt cx="2792554" cy="4069076"/>
          </a:xfrm>
        </p:grpSpPr>
        <p:sp>
          <p:nvSpPr>
            <p:cNvPr id="224" name="Google Shape;224;p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"/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"/>
          <p:cNvSpPr txBox="1"/>
          <p:nvPr/>
        </p:nvSpPr>
        <p:spPr>
          <a:xfrm>
            <a:off x="2850382" y="402494"/>
            <a:ext cx="19896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"/>
          <p:cNvPicPr preferRelativeResize="0"/>
          <p:nvPr/>
        </p:nvPicPr>
        <p:blipFill rotWithShape="1">
          <a:blip r:embed="rId3">
            <a:alphaModFix/>
          </a:blip>
          <a:srcRect l="4889" t="3110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"/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được phép trừ hai số đo thời gian.</a:t>
            </a:r>
            <a:endParaRPr/>
          </a:p>
        </p:txBody>
      </p:sp>
      <p:pic>
        <p:nvPicPr>
          <p:cNvPr id="321" name="Google Shape;321;p2"/>
          <p:cNvPicPr preferRelativeResize="0"/>
          <p:nvPr/>
        </p:nvPicPr>
        <p:blipFill rotWithShape="1">
          <a:blip r:embed="rId3">
            <a:alphaModFix/>
          </a:blip>
          <a:srcRect l="4889" t="3110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"/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 được các bài toán đơn giản về phép trừ hai số đo thời gian.</a:t>
            </a:r>
            <a:endParaRPr/>
          </a:p>
        </p:txBody>
      </p:sp>
      <p:sp>
        <p:nvSpPr>
          <p:cNvPr id="323" name="Google Shape;323;p2"/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20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20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20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20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20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0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0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3" name="Google Shape;1443;p20"/>
          <p:cNvGrpSpPr/>
          <p:nvPr/>
        </p:nvGrpSpPr>
        <p:grpSpPr>
          <a:xfrm>
            <a:off x="7178706" y="2240428"/>
            <a:ext cx="1778948" cy="2690325"/>
            <a:chOff x="5856144" y="537213"/>
            <a:chExt cx="2792554" cy="4069076"/>
          </a:xfrm>
        </p:grpSpPr>
        <p:sp>
          <p:nvSpPr>
            <p:cNvPr id="1444" name="Google Shape;1444;p20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0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0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0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0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0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0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0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0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0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0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0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0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0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0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0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0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0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0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0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0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0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0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0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0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0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0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0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0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0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0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0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0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0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0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0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0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0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0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0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0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0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0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0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0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0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0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0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0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0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0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0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0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0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0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0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0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0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0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0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2" name="Google Shape;1532;p20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0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0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0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"/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"/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Sau tiết học này, các em đã:</a:t>
            </a:r>
            <a:endParaRPr/>
          </a:p>
        </p:txBody>
      </p:sp>
      <p:pic>
        <p:nvPicPr>
          <p:cNvPr id="1539" name="Google Shape;1539;p20"/>
          <p:cNvPicPr preferRelativeResize="0"/>
          <p:nvPr/>
        </p:nvPicPr>
        <p:blipFill rotWithShape="1">
          <a:blip r:embed="rId3">
            <a:alphaModFix/>
          </a:blip>
          <a:srcRect l="4889" t="3110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0" name="Google Shape;1540;p20"/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hiện được phép trừ hai số đo thời gian.</a:t>
            </a:r>
            <a:endParaRPr/>
          </a:p>
        </p:txBody>
      </p:sp>
      <p:pic>
        <p:nvPicPr>
          <p:cNvPr id="1541" name="Google Shape;1541;p20"/>
          <p:cNvPicPr preferRelativeResize="0"/>
          <p:nvPr/>
        </p:nvPicPr>
        <p:blipFill rotWithShape="1">
          <a:blip r:embed="rId3">
            <a:alphaModFix/>
          </a:blip>
          <a:srcRect l="4889" t="3110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p20"/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Giải được các bài toán đơn giản về phép trừ hai số đo thời gian.</a:t>
            </a:r>
            <a:endParaRPr/>
          </a:p>
        </p:txBody>
      </p:sp>
      <p:sp>
        <p:nvSpPr>
          <p:cNvPr id="1543" name="Google Shape;1543;p20"/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1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5400">
                <a:solidFill>
                  <a:srgbClr val="D4794C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5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rgbClr val="3BB2BF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5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đến </a:t>
            </a:r>
            <a:r>
              <a:rPr lang="en-US" sz="5400">
                <a:solidFill>
                  <a:srgbClr val="47A327"/>
                </a:solidFill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5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5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5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>
                <a:solidFill>
                  <a:srgbClr val="A7405D"/>
                </a:solidFill>
                <a:latin typeface="Arial"/>
                <a:ea typeface="Arial"/>
                <a:cs typeface="Arial"/>
                <a:sym typeface="Arial"/>
              </a:rPr>
              <a:t>thúc</a:t>
            </a:r>
            <a:r>
              <a:rPr lang="en-US" sz="5400">
                <a:solidFill>
                  <a:srgbClr val="5D2D1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5400">
              <a:solidFill>
                <a:srgbClr val="5D2D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1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1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1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2" name="Google Shape;1552;p21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1553" name="Google Shape;1553;p21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5" name="Google Shape;1565;p21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6" name="Google Shape;1566;p21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1567" name="Google Shape;1567;p21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1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1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1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1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1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1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1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1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1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1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1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1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1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1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1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1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1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1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1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1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1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1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1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1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1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1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1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1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1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1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1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1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1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1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1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1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1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1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1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1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1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1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"/>
          <p:cNvSpPr txBox="1"/>
          <p:nvPr/>
        </p:nvSpPr>
        <p:spPr>
          <a:xfrm>
            <a:off x="432328" y="683817"/>
            <a:ext cx="847679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BA5A2D"/>
                </a:solidFill>
                <a:latin typeface="Arial"/>
                <a:ea typeface="Arial"/>
                <a:cs typeface="Arial"/>
                <a:sym typeface="Arial"/>
              </a:rPr>
              <a:t>Ví dụ 1</a:t>
            </a:r>
            <a:r>
              <a:rPr lang="en-US" sz="2800" b="0" i="0" u="none" strike="noStrike" cap="none">
                <a:solidFill>
                  <a:srgbClr val="BA5A2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Một ô tô đi từ Huế lúc 13 giờ 10 phút và đến Đà Nẵng lúc 15 giờ 55 phút. Hỏi ô tô đó đi từ Huế đến Đà Nẵng hết bao nhiêu thời gian ?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"/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>
              <a:gd name="adj" fmla="val 100000"/>
            </a:avLst>
          </a:prstGeom>
          <a:solidFill>
            <a:srgbClr val="C55964"/>
          </a:solidFill>
          <a:ln w="25400" cap="flat" cmpd="sng">
            <a:solidFill>
              <a:srgbClr val="F8E4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"/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>
              <a:gd name="adj" fmla="val 100000"/>
            </a:avLst>
          </a:prstGeom>
          <a:solidFill>
            <a:srgbClr val="C55964"/>
          </a:solidFill>
          <a:ln w="25400" cap="flat" cmpd="sng">
            <a:solidFill>
              <a:srgbClr val="F8E4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3"/>
          <p:cNvCxnSpPr/>
          <p:nvPr/>
        </p:nvCxnSpPr>
        <p:spPr>
          <a:xfrm>
            <a:off x="2694022" y="2736840"/>
            <a:ext cx="3755955" cy="0"/>
          </a:xfrm>
          <a:prstGeom prst="straightConnector1">
            <a:avLst/>
          </a:prstGeom>
          <a:noFill/>
          <a:ln w="28575" cap="flat" cmpd="sng">
            <a:solidFill>
              <a:srgbClr val="5F2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3"/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8516A"/>
                </a:solidFill>
                <a:latin typeface="Arial"/>
                <a:ea typeface="Arial"/>
                <a:cs typeface="Arial"/>
                <a:sym typeface="Arial"/>
              </a:rPr>
              <a:t>Huế</a:t>
            </a:r>
            <a:endParaRPr sz="2800" b="0" i="0" u="none" strike="noStrike" cap="none">
              <a:solidFill>
                <a:srgbClr val="C85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"/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8516A"/>
                </a:solidFill>
                <a:latin typeface="Arial"/>
                <a:ea typeface="Arial"/>
                <a:cs typeface="Arial"/>
                <a:sym typeface="Arial"/>
              </a:rPr>
              <a:t>Đà Nẵng</a:t>
            </a:r>
            <a:endParaRPr sz="2800" b="0" i="0" u="none" strike="noStrike" cap="none">
              <a:solidFill>
                <a:srgbClr val="C85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"/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 giờ 10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"/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 giờ 55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3"/>
          <p:cNvCxnSpPr/>
          <p:nvPr/>
        </p:nvCxnSpPr>
        <p:spPr>
          <a:xfrm>
            <a:off x="1312752" y="1095469"/>
            <a:ext cx="3521798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3" name="Google Shape;343;p3"/>
          <p:cNvCxnSpPr/>
          <p:nvPr/>
        </p:nvCxnSpPr>
        <p:spPr>
          <a:xfrm>
            <a:off x="5222340" y="1095469"/>
            <a:ext cx="3106848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" name="Google Shape;344;p3"/>
          <p:cNvCxnSpPr/>
          <p:nvPr/>
        </p:nvCxnSpPr>
        <p:spPr>
          <a:xfrm>
            <a:off x="948786" y="1537580"/>
            <a:ext cx="5298105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5" name="Google Shape;34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352" y="2156349"/>
            <a:ext cx="805340" cy="563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"/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>
              <a:gd name="adj" fmla="val 100000"/>
            </a:avLst>
          </a:prstGeom>
          <a:solidFill>
            <a:srgbClr val="C55964"/>
          </a:solidFill>
          <a:ln w="25400" cap="flat" cmpd="sng">
            <a:solidFill>
              <a:srgbClr val="F8E4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"/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>
              <a:gd name="adj" fmla="val 100000"/>
            </a:avLst>
          </a:prstGeom>
          <a:solidFill>
            <a:srgbClr val="C55964"/>
          </a:solidFill>
          <a:ln w="25400" cap="flat" cmpd="sng">
            <a:solidFill>
              <a:srgbClr val="F8E4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4"/>
          <p:cNvCxnSpPr/>
          <p:nvPr/>
        </p:nvCxnSpPr>
        <p:spPr>
          <a:xfrm>
            <a:off x="2694022" y="1172720"/>
            <a:ext cx="3755955" cy="0"/>
          </a:xfrm>
          <a:prstGeom prst="straightConnector1">
            <a:avLst/>
          </a:prstGeom>
          <a:noFill/>
          <a:ln w="28575" cap="flat" cmpd="sng">
            <a:solidFill>
              <a:srgbClr val="5F2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9" name="Google Shape;359;p4"/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8516A"/>
                </a:solidFill>
                <a:latin typeface="Arial"/>
                <a:ea typeface="Arial"/>
                <a:cs typeface="Arial"/>
                <a:sym typeface="Arial"/>
              </a:rPr>
              <a:t>Huế</a:t>
            </a:r>
            <a:endParaRPr sz="2400" b="0" i="0" u="none" strike="noStrike" cap="none">
              <a:solidFill>
                <a:srgbClr val="C85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"/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8516A"/>
                </a:solidFill>
                <a:latin typeface="Arial"/>
                <a:ea typeface="Arial"/>
                <a:cs typeface="Arial"/>
                <a:sym typeface="Arial"/>
              </a:rPr>
              <a:t>Đà Nẵng</a:t>
            </a:r>
            <a:endParaRPr sz="2400" b="0" i="0" u="none" strike="noStrike" cap="none">
              <a:solidFill>
                <a:srgbClr val="C85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"/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 giờ 10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"/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 giờ 55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4"/>
          <p:cNvGrpSpPr/>
          <p:nvPr/>
        </p:nvGrpSpPr>
        <p:grpSpPr>
          <a:xfrm flipH="1">
            <a:off x="1116419" y="2969731"/>
            <a:ext cx="1182740" cy="1853626"/>
            <a:chOff x="2356800" y="1906565"/>
            <a:chExt cx="1335532" cy="2251609"/>
          </a:xfrm>
        </p:grpSpPr>
        <p:sp>
          <p:nvSpPr>
            <p:cNvPr id="364" name="Google Shape;364;p4"/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4"/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 giờ 55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"/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 giờ 10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"/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cần thực hiện phép trừ:</a:t>
            </a:r>
            <a:endParaRPr/>
          </a:p>
        </p:txBody>
      </p:sp>
      <p:pic>
        <p:nvPicPr>
          <p:cNvPr id="454" name="Google Shape;454;p4"/>
          <p:cNvPicPr preferRelativeResize="0"/>
          <p:nvPr/>
        </p:nvPicPr>
        <p:blipFill rotWithShape="1">
          <a:blip r:embed="rId3">
            <a:alphaModFix/>
          </a:blip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"/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9AB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 tính thời gian ô tô đi từ Huế đến Đà Nẵng, ta làm thế nào?</a:t>
            </a:r>
            <a:endParaRPr/>
          </a:p>
        </p:txBody>
      </p:sp>
      <p:sp>
        <p:nvSpPr>
          <p:cNvPr id="456" name="Google Shape;456;p4"/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"/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 giờ 55 phút - 13 giờ 10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"/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đặt tính rồi tính như sau:</a:t>
            </a:r>
            <a:endParaRPr/>
          </a:p>
        </p:txBody>
      </p:sp>
      <p:sp>
        <p:nvSpPr>
          <p:cNvPr id="469" name="Google Shape;469;p5"/>
          <p:cNvSpPr txBox="1"/>
          <p:nvPr/>
        </p:nvSpPr>
        <p:spPr>
          <a:xfrm>
            <a:off x="5702075" y="2401175"/>
            <a:ext cx="250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 giờ 10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"/>
          <p:cNvSpPr txBox="1"/>
          <p:nvPr/>
        </p:nvSpPr>
        <p:spPr>
          <a:xfrm>
            <a:off x="5702075" y="1707950"/>
            <a:ext cx="269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 giờ 55 phút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5"/>
          <p:cNvCxnSpPr/>
          <p:nvPr/>
        </p:nvCxnSpPr>
        <p:spPr>
          <a:xfrm>
            <a:off x="5741745" y="2907278"/>
            <a:ext cx="1463040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2" name="Google Shape;472;p5"/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"/>
          <p:cNvSpPr txBox="1"/>
          <p:nvPr/>
        </p:nvSpPr>
        <p:spPr>
          <a:xfrm>
            <a:off x="5741749" y="3031688"/>
            <a:ext cx="121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 giờ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"/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Arial"/>
                <a:ea typeface="Arial"/>
                <a:cs typeface="Arial"/>
                <a:sym typeface="Arial"/>
              </a:rPr>
              <a:t>15 giờ 55 phút - 13 giờ 10 phút = 2 giờ 45 phút.</a:t>
            </a:r>
            <a:endParaRPr sz="2800" b="0" i="0" u="none" strike="noStrike" cap="none">
              <a:solidFill>
                <a:srgbClr val="C5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"/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Vậy:</a:t>
            </a:r>
            <a:endParaRPr/>
          </a:p>
        </p:txBody>
      </p:sp>
      <p:sp>
        <p:nvSpPr>
          <p:cNvPr id="476" name="Google Shape;476;p5"/>
          <p:cNvSpPr/>
          <p:nvPr/>
        </p:nvSpPr>
        <p:spPr>
          <a:xfrm>
            <a:off x="6604649" y="3015550"/>
            <a:ext cx="15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45 phút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"/>
          <p:cNvSpPr/>
          <p:nvPr/>
        </p:nvSpPr>
        <p:spPr>
          <a:xfrm>
            <a:off x="7204780" y="2815840"/>
            <a:ext cx="183000" cy="18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5A2D"/>
          </a:solidFill>
          <a:ln w="25400" cap="flat" cmpd="sng">
            <a:solidFill>
              <a:srgbClr val="BA5A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"/>
          <p:cNvSpPr/>
          <p:nvPr/>
        </p:nvSpPr>
        <p:spPr>
          <a:xfrm>
            <a:off x="6683963" y="2907283"/>
            <a:ext cx="183000" cy="18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5A2D"/>
          </a:solidFill>
          <a:ln w="25400" cap="flat" cmpd="sng">
            <a:solidFill>
              <a:srgbClr val="BA5A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"/>
          <p:cNvSpPr/>
          <p:nvPr/>
        </p:nvSpPr>
        <p:spPr>
          <a:xfrm>
            <a:off x="5849018" y="2907277"/>
            <a:ext cx="183000" cy="18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5A2D"/>
          </a:solidFill>
          <a:ln w="25400" cap="flat" cmpd="sng">
            <a:solidFill>
              <a:srgbClr val="BA5A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"/>
          <p:cNvSpPr/>
          <p:nvPr/>
        </p:nvSpPr>
        <p:spPr>
          <a:xfrm>
            <a:off x="6163147" y="2907274"/>
            <a:ext cx="183000" cy="18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5A2D"/>
          </a:solidFill>
          <a:ln w="25400" cap="flat" cmpd="sng">
            <a:solidFill>
              <a:srgbClr val="BA5A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5"/>
          <p:cNvPicPr preferRelativeResize="0"/>
          <p:nvPr/>
        </p:nvPicPr>
        <p:blipFill rotWithShape="1">
          <a:blip r:embed="rId3">
            <a:alphaModFix/>
          </a:blip>
          <a:srcRect l="29448" t="31344" r="29175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1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2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3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6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6"/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493" name="Google Shape;493;p6"/>
            <p:cNvPicPr preferRelativeResize="0"/>
            <p:nvPr/>
          </p:nvPicPr>
          <p:blipFill rotWithShape="1">
            <a:blip r:embed="rId3">
              <a:alphaModFix/>
            </a:blip>
            <a:srcRect l="4209" t="43558" r="3648" b="13294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4" name="Google Shape;494;p6"/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495" name="Google Shape;495;p6"/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6"/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6"/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1" name="Google Shape;571;p6"/>
            <p:cNvGrpSpPr/>
            <p:nvPr/>
          </p:nvGrpSpPr>
          <p:grpSpPr>
            <a:xfrm>
              <a:off x="5402857" y="2669229"/>
              <a:ext cx="1254612" cy="1558578"/>
              <a:chOff x="7021150" y="1817150"/>
              <a:chExt cx="1568494" cy="2359848"/>
            </a:xfrm>
          </p:grpSpPr>
          <p:sp>
            <p:nvSpPr>
              <p:cNvPr id="572" name="Google Shape;572;p6"/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6"/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6"/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6"/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6"/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1" name="Google Shape;671;p6"/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BA5A2D"/>
                </a:solidFill>
                <a:latin typeface="Arial"/>
                <a:ea typeface="Arial"/>
                <a:cs typeface="Arial"/>
                <a:sym typeface="Arial"/>
              </a:rPr>
              <a:t>Ví dụ 2</a:t>
            </a:r>
            <a:r>
              <a:rPr lang="en-US" sz="2800" b="0" i="0" u="none" strike="noStrike" cap="none">
                <a:solidFill>
                  <a:srgbClr val="BA5A2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Trên cùng một đoạn đường, Hòa chạy hết 3 phút 20 giây, Bình chạy hết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phút 45 giây. Hỏi Bình chạy ít hơn Hòa bao nhiêu giây ?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2" name="Google Shape;672;p6"/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673" name="Google Shape;673;p6"/>
            <p:cNvPicPr preferRelativeResize="0"/>
            <p:nvPr/>
          </p:nvPicPr>
          <p:blipFill rotWithShape="1">
            <a:blip r:embed="rId4">
              <a:alphaModFix/>
            </a:blip>
            <a:srcRect l="53568" r="12639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4" name="Google Shape;674;p6"/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A86ED4"/>
                  </a:solidFill>
                  <a:latin typeface="Arial"/>
                  <a:ea typeface="Arial"/>
                  <a:cs typeface="Arial"/>
                  <a:sym typeface="Arial"/>
                </a:rPr>
                <a:t>3 phút 20 giây</a:t>
              </a:r>
              <a:endParaRPr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6"/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676" name="Google Shape;676;p6"/>
            <p:cNvPicPr preferRelativeResize="0"/>
            <p:nvPr/>
          </p:nvPicPr>
          <p:blipFill rotWithShape="1">
            <a:blip r:embed="rId4">
              <a:alphaModFix/>
            </a:blip>
            <a:srcRect l="1348" t="4756" r="58024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Google Shape;677;p6"/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A86ED4"/>
                  </a:solidFill>
                  <a:latin typeface="Arial"/>
                  <a:ea typeface="Arial"/>
                  <a:cs typeface="Arial"/>
                  <a:sym typeface="Arial"/>
                </a:rPr>
                <a:t>2 phút 45 giây</a:t>
              </a:r>
              <a:endParaRPr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78" name="Google Shape;678;p6"/>
          <p:cNvCxnSpPr/>
          <p:nvPr/>
        </p:nvCxnSpPr>
        <p:spPr>
          <a:xfrm>
            <a:off x="1524000" y="1095469"/>
            <a:ext cx="2661530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9" name="Google Shape;679;p6"/>
          <p:cNvCxnSpPr/>
          <p:nvPr/>
        </p:nvCxnSpPr>
        <p:spPr>
          <a:xfrm>
            <a:off x="4341678" y="1095469"/>
            <a:ext cx="2708051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0" name="Google Shape;680;p6"/>
          <p:cNvCxnSpPr/>
          <p:nvPr/>
        </p:nvCxnSpPr>
        <p:spPr>
          <a:xfrm>
            <a:off x="7202327" y="1109049"/>
            <a:ext cx="1407347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1" name="Google Shape;681;p6"/>
          <p:cNvCxnSpPr/>
          <p:nvPr/>
        </p:nvCxnSpPr>
        <p:spPr>
          <a:xfrm>
            <a:off x="633789" y="1504637"/>
            <a:ext cx="1407347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2" name="Google Shape;682;p6"/>
          <p:cNvCxnSpPr/>
          <p:nvPr/>
        </p:nvCxnSpPr>
        <p:spPr>
          <a:xfrm>
            <a:off x="2639985" y="1504637"/>
            <a:ext cx="3592768" cy="0"/>
          </a:xfrm>
          <a:prstGeom prst="straightConnector1">
            <a:avLst/>
          </a:prstGeom>
          <a:noFill/>
          <a:ln w="28575" cap="flat" cmpd="sng">
            <a:solidFill>
              <a:srgbClr val="B6E6A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7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7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7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7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7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7"/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694" name="Google Shape;694;p7"/>
            <p:cNvPicPr preferRelativeResize="0"/>
            <p:nvPr/>
          </p:nvPicPr>
          <p:blipFill rotWithShape="1">
            <a:blip r:embed="rId3">
              <a:alphaModFix/>
            </a:blip>
            <a:srcRect l="4209" t="43558" r="3648" b="13294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5" name="Google Shape;695;p7"/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696" name="Google Shape;696;p7"/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7"/>
            <p:cNvGrpSpPr/>
            <p:nvPr/>
          </p:nvGrpSpPr>
          <p:grpSpPr>
            <a:xfrm>
              <a:off x="5077274" y="1144436"/>
              <a:ext cx="935375" cy="1234115"/>
              <a:chOff x="7021150" y="1817150"/>
              <a:chExt cx="1568494" cy="2359848"/>
            </a:xfrm>
          </p:grpSpPr>
          <p:sp>
            <p:nvSpPr>
              <p:cNvPr id="773" name="Google Shape;773;p7"/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7"/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7"/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7"/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7"/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7"/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7"/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7"/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7"/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7"/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7"/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7"/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7"/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7"/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2" name="Google Shape;872;p7"/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873" name="Google Shape;873;p7"/>
              <p:cNvPicPr preferRelativeResize="0"/>
              <p:nvPr/>
            </p:nvPicPr>
            <p:blipFill rotWithShape="1">
              <a:blip r:embed="rId4">
                <a:alphaModFix/>
              </a:blip>
              <a:srcRect l="53568" r="12639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4" name="Google Shape;874;p7"/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A86ED4"/>
                    </a:solidFill>
                    <a:latin typeface="Arial"/>
                    <a:ea typeface="Arial"/>
                    <a:cs typeface="Arial"/>
                    <a:sym typeface="Arial"/>
                  </a:rPr>
                  <a:t>3 phút 20 giây</a:t>
                </a:r>
                <a:endParaRPr sz="2800" b="0" i="0" u="none" strike="noStrike" cap="none">
                  <a:solidFill>
                    <a:srgbClr val="A86ED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7"/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876" name="Google Shape;876;p7"/>
              <p:cNvPicPr preferRelativeResize="0"/>
              <p:nvPr/>
            </p:nvPicPr>
            <p:blipFill rotWithShape="1">
              <a:blip r:embed="rId4">
                <a:alphaModFix/>
              </a:blip>
              <a:srcRect l="1348" t="4756" r="58024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7" name="Google Shape;877;p7"/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A86ED4"/>
                    </a:solidFill>
                    <a:latin typeface="Arial"/>
                    <a:ea typeface="Arial"/>
                    <a:cs typeface="Arial"/>
                    <a:sym typeface="Arial"/>
                  </a:rPr>
                  <a:t>2 phút 45 giây</a:t>
                </a:r>
                <a:endParaRPr sz="2800" b="0" i="0" u="none" strike="noStrike" cap="none">
                  <a:solidFill>
                    <a:srgbClr val="A86ED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" name="Google Shape;878;p7"/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"/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cần thực hiện phép trừ:</a:t>
            </a:r>
            <a:endParaRPr/>
          </a:p>
        </p:txBody>
      </p:sp>
      <p:grpSp>
        <p:nvGrpSpPr>
          <p:cNvPr id="880" name="Google Shape;880;p7"/>
          <p:cNvGrpSpPr/>
          <p:nvPr/>
        </p:nvGrpSpPr>
        <p:grpSpPr>
          <a:xfrm flipH="1">
            <a:off x="1116419" y="2969731"/>
            <a:ext cx="1182740" cy="1853626"/>
            <a:chOff x="2356800" y="1906565"/>
            <a:chExt cx="1335532" cy="2251609"/>
          </a:xfrm>
        </p:grpSpPr>
        <p:sp>
          <p:nvSpPr>
            <p:cNvPr id="881" name="Google Shape;881;p7"/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8" name="Google Shape;968;p7"/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9AB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Muốn tìm thời gian Bình chạy ít hơn Hòa, ta làm thế nào?</a:t>
            </a:r>
            <a:endParaRPr/>
          </a:p>
        </p:txBody>
      </p:sp>
      <p:sp>
        <p:nvSpPr>
          <p:cNvPr id="969" name="Google Shape;969;p7"/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3 phút 20 giây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7"/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2 phút 45 giây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"/>
          <p:cNvSpPr/>
          <p:nvPr/>
        </p:nvSpPr>
        <p:spPr>
          <a:xfrm>
            <a:off x="333601" y="319881"/>
            <a:ext cx="8476798" cy="45037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8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8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8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8"/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8"/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8"/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3 phút 20 giây – 2 phút 45 giây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8"/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đặt tính rồi tính như sau:</a:t>
            </a:r>
            <a:endParaRPr/>
          </a:p>
        </p:txBody>
      </p:sp>
      <p:sp>
        <p:nvSpPr>
          <p:cNvPr id="983" name="Google Shape;983;p8"/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2 phút 80 giây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8"/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2 phút 45 giây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8"/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8"/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0 phút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8"/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C55964"/>
                </a:solidFill>
                <a:latin typeface="Arial"/>
                <a:ea typeface="Arial"/>
                <a:cs typeface="Arial"/>
                <a:sym typeface="Arial"/>
              </a:rPr>
              <a:t>3 phút 20 giây – 2 phút 45 giây = 35 giây</a:t>
            </a:r>
            <a:endParaRPr sz="2800" b="0" i="0" u="none" strike="noStrike" cap="none">
              <a:solidFill>
                <a:srgbClr val="C559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8"/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Vậy:</a:t>
            </a:r>
            <a:endParaRPr/>
          </a:p>
        </p:txBody>
      </p:sp>
      <p:sp>
        <p:nvSpPr>
          <p:cNvPr id="989" name="Google Shape;989;p8"/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3 phút 20 giây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8"/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2 phút 45 giây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8"/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800" b="0" i="0" u="none" strike="noStrike" cap="none">
              <a:solidFill>
                <a:srgbClr val="A86E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2" name="Google Shape;992;p8"/>
          <p:cNvCxnSpPr/>
          <p:nvPr/>
        </p:nvCxnSpPr>
        <p:spPr>
          <a:xfrm>
            <a:off x="5975465" y="2949820"/>
            <a:ext cx="1463040" cy="0"/>
          </a:xfrm>
          <a:prstGeom prst="straightConnector1">
            <a:avLst/>
          </a:prstGeom>
          <a:noFill/>
          <a:ln w="19050" cap="flat" cmpd="sng">
            <a:solidFill>
              <a:srgbClr val="A86ED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3" name="Google Shape;993;p8"/>
          <p:cNvCxnSpPr/>
          <p:nvPr/>
        </p:nvCxnSpPr>
        <p:spPr>
          <a:xfrm>
            <a:off x="1585714" y="2907278"/>
            <a:ext cx="1463040" cy="0"/>
          </a:xfrm>
          <a:prstGeom prst="straightConnector1">
            <a:avLst/>
          </a:prstGeom>
          <a:noFill/>
          <a:ln w="19050" cap="flat" cmpd="sng">
            <a:solidFill>
              <a:srgbClr val="A86E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4" name="Google Shape;994;p8"/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đổi thành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5" name="Google Shape;995;p8"/>
          <p:cNvPicPr preferRelativeResize="0"/>
          <p:nvPr/>
        </p:nvPicPr>
        <p:blipFill rotWithShape="1">
          <a:blip r:embed="rId3">
            <a:alphaModFix/>
          </a:blip>
          <a:srcRect l="29448" t="31344" r="29175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8"/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35 </a:t>
            </a:r>
            <a:r>
              <a:rPr lang="en-US" sz="2800" b="0" i="0" u="none" strike="noStrike" cap="none">
                <a:solidFill>
                  <a:srgbClr val="A86ED4"/>
                </a:solidFill>
                <a:latin typeface="Arial"/>
                <a:ea typeface="Arial"/>
                <a:cs typeface="Arial"/>
                <a:sym typeface="Arial"/>
              </a:rPr>
              <a:t>giây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9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Khi trừ số đo thời gian, ta trừ theo từng loại đơn vị thời gian.</a:t>
            </a:r>
            <a:br>
              <a:rPr lang="en-US" sz="2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Trường hợp số đo theo đơn vị ở số bị trừ nhỏ hơn số đo tương ứng ở số trừ thì ta chuyển 1 đơn vị ở hàng lớn hơn liền kề sang đơn vị nhỏ hơn rồi thực hiện phép trừ như bình thường.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2" name="Google Shape;1002;p9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1003" name="Google Shape;1003;p9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5" name="Google Shape;1015;p9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9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9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9"/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9"/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Nhận xét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773</Words>
  <Application>Microsoft Office PowerPoint</Application>
  <PresentationFormat>On-screen Show (16:9)</PresentationFormat>
  <Paragraphs>158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Lilita One</vt:lpstr>
      <vt:lpstr>Architects Daughter</vt:lpstr>
      <vt:lpstr>Hachi Maru Pop</vt:lpstr>
      <vt:lpstr>Calibri</vt:lpstr>
      <vt:lpstr>Fredoka One</vt:lpstr>
      <vt:lpstr>Arial</vt:lpstr>
      <vt:lpstr>Stick</vt:lpstr>
      <vt:lpstr>Nunito</vt:lpstr>
      <vt:lpstr>Times New Roman</vt:lpstr>
      <vt:lpstr>Nunito SemiBold</vt:lpstr>
      <vt:lpstr>Itim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Admin</cp:lastModifiedBy>
  <cp:revision>2</cp:revision>
  <dcterms:modified xsi:type="dcterms:W3CDTF">2023-03-10T02:06:23Z</dcterms:modified>
</cp:coreProperties>
</file>