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314" r:id="rId3"/>
    <p:sldId id="257" r:id="rId4"/>
    <p:sldId id="291" r:id="rId5"/>
    <p:sldId id="7751" r:id="rId6"/>
    <p:sldId id="7746" r:id="rId7"/>
    <p:sldId id="7747" r:id="rId8"/>
    <p:sldId id="262" r:id="rId9"/>
    <p:sldId id="284" r:id="rId10"/>
    <p:sldId id="7748" r:id="rId11"/>
    <p:sldId id="7752" r:id="rId12"/>
    <p:sldId id="7753" r:id="rId13"/>
    <p:sldId id="7754" r:id="rId14"/>
    <p:sldId id="7749" r:id="rId15"/>
    <p:sldId id="7755" r:id="rId16"/>
    <p:sldId id="7756" r:id="rId17"/>
    <p:sldId id="77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74471-F8DC-4DEA-8142-97BEDA0EC42B}" type="datetimeFigureOut">
              <a:rPr lang="en-US" smtClean="0"/>
              <a:t>22-Oct-24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02A02-3C49-441C-B802-CC8430399F55}" type="slidenum">
              <a:rPr lang="en-US" smtClean="0"/>
              <a:t>‹#›</a:t>
            </a:fld>
            <a:endParaRPr lang="en-US"/>
          </a:p>
        </p:txBody>
      </p:sp>
    </p:spTree>
    <p:extLst>
      <p:ext uri="{BB962C8B-B14F-4D97-AF65-F5344CB8AC3E}">
        <p14:creationId xmlns:p14="http://schemas.microsoft.com/office/powerpoint/2010/main" val="776085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465818297"/>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55601361"/>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331726709"/>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71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EEC785-8258-4085-BCB6-9C307FB269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45305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78978176"/>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358447331"/>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180643626"/>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13413077"/>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27846284"/>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3" name="页脚占位符 2"/>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635388263"/>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61414820"/>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9553808"/>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1" name="图片 130"/>
          <p:cNvPicPr>
            <a:picLocks noChangeAspect="1"/>
          </p:cNvPicPr>
          <p:nvPr userDrawn="1"/>
        </p:nvPicPr>
        <p:blipFill rotWithShape="1">
          <a:blip r:embed="rId13"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下载次数进行十倍的索取赔偿！</a:t>
            </a:r>
          </a:p>
        </p:txBody>
      </p:sp>
    </p:spTree>
    <p:extLst>
      <p:ext uri="{BB962C8B-B14F-4D97-AF65-F5344CB8AC3E}">
        <p14:creationId xmlns:p14="http://schemas.microsoft.com/office/powerpoint/2010/main" val="816163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475441"/>
      </p:ext>
    </p:extLst>
  </p:cSld>
  <p:clrMap bg1="lt1" tx1="dk1" bg2="lt2" tx2="dk2" accent1="accent1" accent2="accent2" accent3="accent3" accent4="accent4" accent5="accent5" accent6="accent6" hlink="hlink" folHlink="folHlink"/>
  <p:sldLayoutIdLst>
    <p:sldLayoutId id="2147483673" r:id="rId1"/>
    <p:sldLayoutId id="2147483674" r:id="rId2"/>
  </p:sldLayoutIdLst>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image" Target="../media/image17.gif"/><Relationship Id="rId7" Type="http://schemas.openxmlformats.org/officeDocument/2006/relationships/image" Target="../media/image1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image" Target="../media/image17.gif"/><Relationship Id="rId7" Type="http://schemas.openxmlformats.org/officeDocument/2006/relationships/image" Target="../media/image1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 y="126"/>
            <a:ext cx="12191552" cy="6857748"/>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3589" y="1274273"/>
            <a:ext cx="8204823" cy="45662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7"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7"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15442" y="3937000"/>
            <a:ext cx="8561117" cy="2826354"/>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9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94"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9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5600" y="816748"/>
            <a:ext cx="1308555" cy="13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649766" y="4902200"/>
            <a:ext cx="6721478" cy="1015548"/>
          </a:xfrm>
          <a:prstGeom prst="rect">
            <a:avLst/>
          </a:prstGeom>
          <a:noFill/>
        </p:spPr>
        <p:txBody>
          <a:bodyPr wrap="none" lIns="91324" tIns="45663" rIns="91324" bIns="45663">
            <a:spAutoFit/>
          </a:bodyPr>
          <a:lstStyle/>
          <a:p>
            <a:pPr algn="ctr">
              <a:defRPr/>
            </a:pPr>
            <a:r>
              <a:rPr lang="en-US" sz="60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0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3"/>
          <a:stretch>
            <a:fillRect/>
          </a:stretch>
        </p:blipFill>
        <p:spPr>
          <a:xfrm>
            <a:off x="10315854" y="61908"/>
            <a:ext cx="1263015" cy="1191260"/>
          </a:xfrm>
          <a:prstGeom prst="rect">
            <a:avLst/>
          </a:prstGeom>
        </p:spPr>
      </p:pic>
      <p:pic>
        <p:nvPicPr>
          <p:cNvPr id="40" name="图片 8" descr="4ef6b7c9486052b6069210c143670dcb"/>
          <p:cNvPicPr>
            <a:picLocks noChangeAspect="1"/>
          </p:cNvPicPr>
          <p:nvPr/>
        </p:nvPicPr>
        <p:blipFill rotWithShape="1">
          <a:blip r:embed="rId4" cstate="screen">
            <a:extLst>
              <a:ext uri="{28A0092B-C50C-407E-A947-70E740481C1C}">
                <a14:useLocalDpi xmlns:a14="http://schemas.microsoft.com/office/drawing/2010/main"/>
              </a:ext>
            </a:extLst>
          </a:blip>
          <a:srcRect t="-4082"/>
          <a:stretch>
            <a:fillRect/>
          </a:stretch>
        </p:blipFill>
        <p:spPr>
          <a:xfrm>
            <a:off x="-2085317" y="41998"/>
            <a:ext cx="4796016" cy="1878330"/>
          </a:xfrm>
          <a:prstGeom prst="rect">
            <a:avLst/>
          </a:prstGeom>
        </p:spPr>
      </p:pic>
      <p:pic>
        <p:nvPicPr>
          <p:cNvPr id="11" name="Picture 10">
            <a:extLst>
              <a:ext uri="{FF2B5EF4-FFF2-40B4-BE49-F238E27FC236}">
                <a16:creationId xmlns:a16="http://schemas.microsoft.com/office/drawing/2014/main" id="{7CB1EFE9-BEE2-49F2-A650-2C3ACB4A7E1B}"/>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610790" y="3637990"/>
            <a:ext cx="4639773" cy="3474720"/>
          </a:xfrm>
          <a:prstGeom prst="rect">
            <a:avLst/>
          </a:prstGeom>
          <a:effectLst>
            <a:outerShdw blurRad="50800" dist="38100" dir="5400000" algn="t" rotWithShape="0">
              <a:prstClr val="black">
                <a:alpha val="40000"/>
              </a:prstClr>
            </a:outerShdw>
          </a:effectLst>
        </p:spPr>
      </p:pic>
      <p:grpSp>
        <p:nvGrpSpPr>
          <p:cNvPr id="12" name="Group 11">
            <a:extLst>
              <a:ext uri="{FF2B5EF4-FFF2-40B4-BE49-F238E27FC236}">
                <a16:creationId xmlns:a16="http://schemas.microsoft.com/office/drawing/2014/main" id="{DFDBE016-988B-4CA7-984C-47347870C950}"/>
              </a:ext>
            </a:extLst>
          </p:cNvPr>
          <p:cNvGrpSpPr/>
          <p:nvPr/>
        </p:nvGrpSpPr>
        <p:grpSpPr>
          <a:xfrm>
            <a:off x="120501" y="1668879"/>
            <a:ext cx="4472646" cy="2854855"/>
            <a:chOff x="1830929" y="1437382"/>
            <a:chExt cx="2994142" cy="1991617"/>
          </a:xfrm>
        </p:grpSpPr>
        <p:pic>
          <p:nvPicPr>
            <p:cNvPr id="15" name="Picture 14" descr="Background pattern, icon&#10;&#10;Description automatically generated">
              <a:extLst>
                <a:ext uri="{FF2B5EF4-FFF2-40B4-BE49-F238E27FC236}">
                  <a16:creationId xmlns:a16="http://schemas.microsoft.com/office/drawing/2014/main" id="{64F23DED-FAF6-43D5-93B0-2F57063013E1}"/>
                </a:ext>
              </a:extLst>
            </p:cNvPr>
            <p:cNvPicPr>
              <a:picLocks noChangeAspect="1"/>
            </p:cNvPicPr>
            <p:nvPr/>
          </p:nvPicPr>
          <p:blipFill rotWithShape="1">
            <a:blip r:embed="rId7">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16" name="TextBox 15">
              <a:extLst>
                <a:ext uri="{FF2B5EF4-FFF2-40B4-BE49-F238E27FC236}">
                  <a16:creationId xmlns:a16="http://schemas.microsoft.com/office/drawing/2014/main" id="{592BA83F-6EF2-4D34-8901-CFBF958741E7}"/>
                </a:ext>
              </a:extLst>
            </p:cNvPr>
            <p:cNvSpPr txBox="1"/>
            <p:nvPr/>
          </p:nvSpPr>
          <p:spPr>
            <a:xfrm>
              <a:off x="2090540" y="2054508"/>
              <a:ext cx="2448342" cy="4938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7" name="Group 16">
            <a:extLst>
              <a:ext uri="{FF2B5EF4-FFF2-40B4-BE49-F238E27FC236}">
                <a16:creationId xmlns:a16="http://schemas.microsoft.com/office/drawing/2014/main" id="{74B8AB80-3B67-4678-A78E-D7016669E598}"/>
              </a:ext>
            </a:extLst>
          </p:cNvPr>
          <p:cNvGrpSpPr/>
          <p:nvPr/>
        </p:nvGrpSpPr>
        <p:grpSpPr>
          <a:xfrm>
            <a:off x="6397269" y="1668879"/>
            <a:ext cx="5181600" cy="2765488"/>
            <a:chOff x="7374300" y="1437381"/>
            <a:chExt cx="2979388" cy="1991617"/>
          </a:xfrm>
        </p:grpSpPr>
        <p:pic>
          <p:nvPicPr>
            <p:cNvPr id="18" name="Picture 17" descr="Background pattern, icon&#10;&#10;Description automatically generated">
              <a:extLst>
                <a:ext uri="{FF2B5EF4-FFF2-40B4-BE49-F238E27FC236}">
                  <a16:creationId xmlns:a16="http://schemas.microsoft.com/office/drawing/2014/main" id="{B02E9C2A-A770-453D-BACB-60EA055061E0}"/>
                </a:ext>
              </a:extLst>
            </p:cNvPr>
            <p:cNvPicPr>
              <a:picLocks noChangeAspect="1"/>
            </p:cNvPicPr>
            <p:nvPr/>
          </p:nvPicPr>
          <p:blipFill rotWithShape="1">
            <a:blip r:embed="rId7">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19" name="TextBox 18">
              <a:extLst>
                <a:ext uri="{FF2B5EF4-FFF2-40B4-BE49-F238E27FC236}">
                  <a16:creationId xmlns:a16="http://schemas.microsoft.com/office/drawing/2014/main" id="{C1166F02-B8A3-4EEF-9120-283DB231DDD0}"/>
                </a:ext>
              </a:extLst>
            </p:cNvPr>
            <p:cNvSpPr txBox="1"/>
            <p:nvPr/>
          </p:nvSpPr>
          <p:spPr>
            <a:xfrm>
              <a:off x="7829722" y="2007581"/>
              <a:ext cx="2068545" cy="5097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sp>
        <p:nvSpPr>
          <p:cNvPr id="20" name="Rectangle: Rounded Corners 19">
            <a:extLst>
              <a:ext uri="{FF2B5EF4-FFF2-40B4-BE49-F238E27FC236}">
                <a16:creationId xmlns:a16="http://schemas.microsoft.com/office/drawing/2014/main" id="{D248039C-5DCE-4CE9-9686-DA03A4C07E1D}"/>
              </a:ext>
            </a:extLst>
          </p:cNvPr>
          <p:cNvSpPr/>
          <p:nvPr/>
        </p:nvSpPr>
        <p:spPr>
          <a:xfrm>
            <a:off x="4514850" y="303502"/>
            <a:ext cx="3400424" cy="646332"/>
          </a:xfrm>
          <a:prstGeom prst="roundRect">
            <a:avLst/>
          </a:prstGeom>
          <a:solidFill>
            <a:srgbClr val="FFCCCC"/>
          </a:solidFill>
          <a:ln>
            <a:solidFill>
              <a:srgbClr val="FF0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1822"/>
                </a:solidFill>
                <a:effectLst/>
                <a:uLnTx/>
                <a:uFillTx/>
                <a:latin typeface="Calibri" panose="020F0502020204030204" pitchFamily="34" charset="0"/>
                <a:ea typeface="+mn-ea"/>
                <a:cs typeface="Calibri" panose="020F0502020204030204" pitchFamily="34" charset="0"/>
              </a:rPr>
              <a:t>Cùng</a:t>
            </a:r>
            <a:r>
              <a:rPr kumimoji="0" lang="en-US" sz="36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1822"/>
                </a:solidFill>
                <a:effectLst/>
                <a:uLnTx/>
                <a:uFillTx/>
                <a:latin typeface="Calibri" panose="020F0502020204030204" pitchFamily="34" charset="0"/>
                <a:ea typeface="+mn-ea"/>
                <a:cs typeface="Calibri" panose="020F0502020204030204" pitchFamily="34" charset="0"/>
              </a:rPr>
              <a:t>nhớ</a:t>
            </a:r>
            <a:r>
              <a:rPr kumimoji="0" lang="en-US" sz="36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1822"/>
                </a:solidFill>
                <a:effectLst/>
                <a:uLnTx/>
                <a:uFillTx/>
                <a:latin typeface="Calibri" panose="020F0502020204030204" pitchFamily="34" charset="0"/>
                <a:ea typeface="+mn-ea"/>
                <a:cs typeface="Calibri" panose="020F0502020204030204" pitchFamily="34" charset="0"/>
              </a:rPr>
              <a:t>lại</a:t>
            </a:r>
            <a:endParaRPr kumimoji="0" lang="en-US" sz="36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endParaRPr>
          </a:p>
        </p:txBody>
      </p:sp>
      <p:grpSp>
        <p:nvGrpSpPr>
          <p:cNvPr id="23" name="Group 22">
            <a:extLst>
              <a:ext uri="{FF2B5EF4-FFF2-40B4-BE49-F238E27FC236}">
                <a16:creationId xmlns:a16="http://schemas.microsoft.com/office/drawing/2014/main" id="{3B066C22-2E30-46C5-BADC-C20AA512FE25}"/>
              </a:ext>
            </a:extLst>
          </p:cNvPr>
          <p:cNvGrpSpPr/>
          <p:nvPr/>
        </p:nvGrpSpPr>
        <p:grpSpPr>
          <a:xfrm>
            <a:off x="0" y="1455883"/>
            <a:ext cx="4868676" cy="3152601"/>
            <a:chOff x="1830929" y="1437382"/>
            <a:chExt cx="2994142" cy="1991617"/>
          </a:xfrm>
        </p:grpSpPr>
        <p:pic>
          <p:nvPicPr>
            <p:cNvPr id="24" name="Picture 23" descr="Background pattern, icon&#10;&#10;Description automatically generated">
              <a:extLst>
                <a:ext uri="{FF2B5EF4-FFF2-40B4-BE49-F238E27FC236}">
                  <a16:creationId xmlns:a16="http://schemas.microsoft.com/office/drawing/2014/main" id="{9ABE57E2-064E-4305-B6E3-5EAD3FEFD473}"/>
                </a:ext>
              </a:extLst>
            </p:cNvPr>
            <p:cNvPicPr>
              <a:picLocks noChangeAspect="1"/>
            </p:cNvPicPr>
            <p:nvPr/>
          </p:nvPicPr>
          <p:blipFill rotWithShape="1">
            <a:blip r:embed="rId7">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25" name="TextBox 24">
              <a:extLst>
                <a:ext uri="{FF2B5EF4-FFF2-40B4-BE49-F238E27FC236}">
                  <a16:creationId xmlns:a16="http://schemas.microsoft.com/office/drawing/2014/main" id="{DBB0DAF1-1C15-4690-8F3B-C58DE23A953C}"/>
                </a:ext>
              </a:extLst>
            </p:cNvPr>
            <p:cNvSpPr txBox="1"/>
            <p:nvPr/>
          </p:nvSpPr>
          <p:spPr>
            <a:xfrm>
              <a:off x="2103829" y="1689557"/>
              <a:ext cx="2448342" cy="1329646"/>
            </a:xfrm>
            <a:prstGeom prst="rect">
              <a:avLst/>
            </a:prstGeom>
            <a:noFill/>
          </p:spPr>
          <p:txBody>
            <a:bodyPr wrap="square" rtlCol="0">
              <a:spAutoFit/>
            </a:bodyPr>
            <a:lstStyle/>
            <a:p>
              <a:pPr marL="0" marR="0" algn="ctr">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Câu kể dùng để giới thiệu, kể , tả sự vật, sự việc.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Cuối câu có dấu chấm</a:t>
              </a:r>
              <a:endParaRPr kumimoji="0" lang="vi-VN" sz="2800" b="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6" name="Group 25">
            <a:extLst>
              <a:ext uri="{FF2B5EF4-FFF2-40B4-BE49-F238E27FC236}">
                <a16:creationId xmlns:a16="http://schemas.microsoft.com/office/drawing/2014/main" id="{3FB55F5F-72DE-49AA-8FF8-3C661BA8A7E3}"/>
              </a:ext>
            </a:extLst>
          </p:cNvPr>
          <p:cNvGrpSpPr/>
          <p:nvPr/>
        </p:nvGrpSpPr>
        <p:grpSpPr>
          <a:xfrm>
            <a:off x="6219441" y="1133764"/>
            <a:ext cx="5641911" cy="3474720"/>
            <a:chOff x="7320411" y="1469790"/>
            <a:chExt cx="2979388" cy="1991617"/>
          </a:xfrm>
        </p:grpSpPr>
        <p:pic>
          <p:nvPicPr>
            <p:cNvPr id="27" name="Picture 26" descr="Background pattern, icon&#10;&#10;Description automatically generated">
              <a:extLst>
                <a:ext uri="{FF2B5EF4-FFF2-40B4-BE49-F238E27FC236}">
                  <a16:creationId xmlns:a16="http://schemas.microsoft.com/office/drawing/2014/main" id="{B3E25A7D-CAC3-400A-82C0-CCE501F20BB6}"/>
                </a:ext>
              </a:extLst>
            </p:cNvPr>
            <p:cNvPicPr>
              <a:picLocks noChangeAspect="1"/>
            </p:cNvPicPr>
            <p:nvPr/>
          </p:nvPicPr>
          <p:blipFill rotWithShape="1">
            <a:blip r:embed="rId7">
              <a:extLst>
                <a:ext uri="{28A0092B-C50C-407E-A947-70E740481C1C}">
                  <a14:useLocalDpi xmlns:a14="http://schemas.microsoft.com/office/drawing/2010/main" val="0"/>
                </a:ext>
              </a:extLst>
            </a:blip>
            <a:srcRect l="51034" t="12465" r="5523" b="58493"/>
            <a:stretch/>
          </p:blipFill>
          <p:spPr>
            <a:xfrm>
              <a:off x="7320411" y="1469790"/>
              <a:ext cx="2979388" cy="1991617"/>
            </a:xfrm>
            <a:prstGeom prst="rect">
              <a:avLst/>
            </a:prstGeom>
            <a:effectLst>
              <a:outerShdw blurRad="50800" dist="38100" dir="5400000" algn="t" rotWithShape="0">
                <a:prstClr val="black">
                  <a:alpha val="40000"/>
                </a:prstClr>
              </a:outerShdw>
            </a:effectLst>
          </p:spPr>
        </p:pic>
        <p:sp>
          <p:nvSpPr>
            <p:cNvPr id="28" name="TextBox 27">
              <a:extLst>
                <a:ext uri="{FF2B5EF4-FFF2-40B4-BE49-F238E27FC236}">
                  <a16:creationId xmlns:a16="http://schemas.microsoft.com/office/drawing/2014/main" id="{70318FC3-1387-4BC2-8673-0D9E2FD766DC}"/>
                </a:ext>
              </a:extLst>
            </p:cNvPr>
            <p:cNvSpPr txBox="1"/>
            <p:nvPr/>
          </p:nvSpPr>
          <p:spPr>
            <a:xfrm>
              <a:off x="7642029" y="1817790"/>
              <a:ext cx="2280885" cy="1295617"/>
            </a:xfrm>
            <a:prstGeom prst="rect">
              <a:avLst/>
            </a:prstGeom>
            <a:noFill/>
          </p:spPr>
          <p:txBody>
            <a:bodyPr wrap="square" rtlCol="0">
              <a:spAutoFit/>
            </a:bodyPr>
            <a:lstStyle/>
            <a:p>
              <a:pPr marL="0" marR="0" algn="ctr">
                <a:lnSpc>
                  <a:spcPct val="120000"/>
                </a:lnSpc>
                <a:spcBef>
                  <a:spcPts val="0"/>
                </a:spcBef>
                <a:spcAft>
                  <a:spcPts val="0"/>
                </a:spcAft>
              </a:pP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hỏi</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dùng</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vi-VN"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thắc</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mắc</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một điều chưa biết</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hoặc</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nêu lên quan điểm của mình về hiện tượng, sự vật nhưng chưa chắc chắn.</a:t>
              </a:r>
              <a:endParaRPr kumimoji="0" lang="en-US" sz="2400" b="0" u="none" strike="noStrike" kern="1200" cap="none" spc="0" normalizeH="0" baseline="0" noProof="0" dirty="0">
                <a:ln>
                  <a:noFill/>
                </a:ln>
                <a:solidFill>
                  <a:srgbClr val="FF33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059233946"/>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75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1">
            <a:extLst>
              <a:ext uri="{FF2B5EF4-FFF2-40B4-BE49-F238E27FC236}">
                <a16:creationId xmlns:a16="http://schemas.microsoft.com/office/drawing/2014/main" id="{E75091B8-5787-4079-8E86-CA47E2C2DA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9944" y="2032285"/>
            <a:ext cx="660994" cy="673642"/>
          </a:xfrm>
          <a:prstGeom prst="rect">
            <a:avLst/>
          </a:prstGeom>
        </p:spPr>
      </p:pic>
      <p:sp>
        <p:nvSpPr>
          <p:cNvPr id="33" name="文本框 14">
            <a:extLst>
              <a:ext uri="{FF2B5EF4-FFF2-40B4-BE49-F238E27FC236}">
                <a16:creationId xmlns:a16="http://schemas.microsoft.com/office/drawing/2014/main" id="{3BD722EB-6171-4FED-B546-2F4D949C74FC}"/>
              </a:ext>
            </a:extLst>
          </p:cNvPr>
          <p:cNvSpPr txBox="1"/>
          <p:nvPr/>
        </p:nvSpPr>
        <p:spPr>
          <a:xfrm>
            <a:off x="6693339" y="1890947"/>
            <a:ext cx="5317685" cy="1077218"/>
          </a:xfrm>
          <a:prstGeom prst="rect">
            <a:avLst/>
          </a:prstGeom>
          <a:noFill/>
        </p:spPr>
        <p:txBody>
          <a:bodyPr wrap="square" rtlCol="0">
            <a:spAutoFit/>
          </a:bodyPr>
          <a:lstStyle/>
          <a:p>
            <a:pPr lvl="0">
              <a:defRPr/>
            </a:pPr>
            <a:r>
              <a:rPr lang="en-029"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Thảo</a:t>
            </a:r>
            <a:r>
              <a:rPr lang="en-029"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029"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luận</a:t>
            </a:r>
            <a:r>
              <a:rPr lang="en-029"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029"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ghép</a:t>
            </a:r>
            <a:r>
              <a:rPr lang="en-029"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029"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các</a:t>
            </a:r>
            <a:r>
              <a:rPr lang="en-029"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029"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a:t>
            </a:r>
            <a:r>
              <a:rPr lang="en-029"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029"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ngữ</a:t>
            </a:r>
            <a:r>
              <a:rPr lang="en-029"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029"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a:t>
            </a:r>
            <a:r>
              <a:rPr lang="en-029"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029"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tạo</a:t>
            </a:r>
            <a:r>
              <a:rPr lang="en-029"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029"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thành</a:t>
            </a:r>
            <a:r>
              <a:rPr lang="en-029"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029"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câu</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9" name="Picture 2">
            <a:extLst>
              <a:ext uri="{FF2B5EF4-FFF2-40B4-BE49-F238E27FC236}">
                <a16:creationId xmlns:a16="http://schemas.microsoft.com/office/drawing/2014/main" id="{6971ECEA-34EF-48A8-9338-3C6D25CD5EE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38" b="95342" l="4263" r="93961">
                        <a14:foregroundMark x1="12433" y1="52484" x2="14920" y2="85714"/>
                        <a14:foregroundMark x1="14920" y1="85714" x2="29840" y2="93478"/>
                        <a14:foregroundMark x1="29840" y1="93478" x2="61101" y2="98137"/>
                        <a14:foregroundMark x1="61101" y1="98137" x2="74956" y2="94410"/>
                        <a14:foregroundMark x1="84186" y1="83752" x2="84369" y2="83540"/>
                        <a14:foregroundMark x1="74956" y1="94410" x2="81700" y2="86623"/>
                        <a14:foregroundMark x1="84369" y1="83540" x2="86323" y2="60870"/>
                        <a14:foregroundMark x1="9059" y1="56832" x2="10124" y2="95342"/>
                        <a14:foregroundMark x1="4263" y1="74224" x2="4263" y2="74224"/>
                        <a14:foregroundMark x1="13677" y1="33230" x2="13677" y2="33230"/>
                        <a14:foregroundMark x1="51687" y1="28261" x2="51687" y2="28261"/>
                        <a14:foregroundMark x1="49378" y1="32609" x2="49378" y2="32609"/>
                        <a14:foregroundMark x1="64831" y1="21739" x2="64831" y2="21739"/>
                        <a14:foregroundMark x1="66252" y1="26708" x2="66252" y2="26708"/>
                        <a14:foregroundMark x1="88903" y1="80745" x2="90409" y2="90683"/>
                        <a14:foregroundMark x1="88856" y1="80435" x2="88903" y2="80745"/>
                        <a14:foregroundMark x1="84902" y1="54348" x2="88856" y2="80435"/>
                        <a14:foregroundMark x1="90409" y1="90683" x2="92007" y2="95342"/>
                        <a14:foregroundMark x1="93961" y1="63043" x2="93961" y2="63043"/>
                        <a14:foregroundMark x1="78686" y1="31056" x2="78686" y2="31056"/>
                        <a14:foregroundMark x1="76909" y1="33230" x2="76909" y2="33230"/>
                        <a14:backgroundMark x1="13321" y1="35093" x2="13321" y2="35093"/>
                        <a14:backgroundMark x1="82948" y1="83851" x2="82948" y2="83851"/>
                        <a14:backgroundMark x1="82593" y1="82919" x2="81528" y2="82919"/>
                        <a14:backgroundMark x1="89165" y1="80745" x2="89165" y2="80745"/>
                        <a14:backgroundMark x1="84014" y1="83230" x2="79041" y2="81677"/>
                        <a14:backgroundMark x1="89698" y1="80435" x2="89698" y2="80435"/>
                      </a14:backgroundRemoval>
                    </a14:imgEffect>
                  </a14:imgLayer>
                </a14:imgProps>
              </a:ext>
              <a:ext uri="{28A0092B-C50C-407E-A947-70E740481C1C}">
                <a14:useLocalDpi xmlns:a14="http://schemas.microsoft.com/office/drawing/2010/main" val="0"/>
              </a:ext>
            </a:extLst>
          </a:blip>
          <a:srcRect/>
          <a:stretch>
            <a:fillRect/>
          </a:stretch>
        </p:blipFill>
        <p:spPr bwMode="auto">
          <a:xfrm>
            <a:off x="180976" y="468015"/>
            <a:ext cx="5470088" cy="31285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0B6F102-97BF-4487-A319-A51BB2FF17AC}"/>
              </a:ext>
            </a:extLst>
          </p:cNvPr>
          <p:cNvPicPr>
            <a:picLocks noChangeAspect="1"/>
          </p:cNvPicPr>
          <p:nvPr/>
        </p:nvPicPr>
        <p:blipFill>
          <a:blip r:embed="rId5"/>
          <a:stretch>
            <a:fillRect/>
          </a:stretch>
        </p:blipFill>
        <p:spPr>
          <a:xfrm>
            <a:off x="802956" y="3750450"/>
            <a:ext cx="4413887" cy="1615580"/>
          </a:xfrm>
          <a:prstGeom prst="rect">
            <a:avLst/>
          </a:prstGeom>
        </p:spPr>
      </p:pic>
    </p:spTree>
    <p:extLst>
      <p:ext uri="{BB962C8B-B14F-4D97-AF65-F5344CB8AC3E}">
        <p14:creationId xmlns:p14="http://schemas.microsoft.com/office/powerpoint/2010/main" val="88074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fltVal val="0"/>
                                          </p:val>
                                        </p:tav>
                                        <p:tav tm="100000">
                                          <p:val>
                                            <p:strVal val="#ppt_w"/>
                                          </p:val>
                                        </p:tav>
                                      </p:tavLst>
                                    </p:anim>
                                    <p:anim calcmode="lin" valueType="num">
                                      <p:cBhvr>
                                        <p:cTn id="16" dur="1000" fill="hold"/>
                                        <p:tgtEl>
                                          <p:spTgt spid="32"/>
                                        </p:tgtEl>
                                        <p:attrNameLst>
                                          <p:attrName>ppt_h</p:attrName>
                                        </p:attrNameLst>
                                      </p:cBhvr>
                                      <p:tavLst>
                                        <p:tav tm="0">
                                          <p:val>
                                            <p:fltVal val="0"/>
                                          </p:val>
                                        </p:tav>
                                        <p:tav tm="100000">
                                          <p:val>
                                            <p:strVal val="#ppt_h"/>
                                          </p:val>
                                        </p:tav>
                                      </p:tavLst>
                                    </p:anim>
                                    <p:anim calcmode="lin" valueType="num">
                                      <p:cBhvr>
                                        <p:cTn id="17" dur="1000" fill="hold"/>
                                        <p:tgtEl>
                                          <p:spTgt spid="32"/>
                                        </p:tgtEl>
                                        <p:attrNameLst>
                                          <p:attrName>style.rotation</p:attrName>
                                        </p:attrNameLst>
                                      </p:cBhvr>
                                      <p:tavLst>
                                        <p:tav tm="0">
                                          <p:val>
                                            <p:fltVal val="90"/>
                                          </p:val>
                                        </p:tav>
                                        <p:tav tm="100000">
                                          <p:val>
                                            <p:fltVal val="0"/>
                                          </p:val>
                                        </p:tav>
                                      </p:tavLst>
                                    </p:anim>
                                    <p:animEffect transition="in" filter="fade">
                                      <p:cBhvr>
                                        <p:cTn id="18" dur="1000"/>
                                        <p:tgtEl>
                                          <p:spTgt spid="3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2ED572-63D9-4E7C-9D4A-07C8C39C892F}"/>
              </a:ext>
            </a:extLst>
          </p:cNvPr>
          <p:cNvSpPr txBox="1"/>
          <p:nvPr/>
        </p:nvSpPr>
        <p:spPr>
          <a:xfrm>
            <a:off x="3100143" y="797198"/>
            <a:ext cx="671512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LNTH-No Virus" pitchFamily="2" charset="0"/>
                <a:ea typeface="微软雅黑"/>
                <a:cs typeface="+mn-cs"/>
              </a:rPr>
              <a:t>CHIA SẺ TRƯỚC LỚP</a:t>
            </a:r>
          </a:p>
        </p:txBody>
      </p:sp>
      <p:pic>
        <p:nvPicPr>
          <p:cNvPr id="5" name="Picture 4" descr="Icon&#10;&#10;Description automatically generated">
            <a:extLst>
              <a:ext uri="{FF2B5EF4-FFF2-40B4-BE49-F238E27FC236}">
                <a16:creationId xmlns:a16="http://schemas.microsoft.com/office/drawing/2014/main" id="{6A0BBA3C-8C1B-4ABD-B95A-CEAE95B91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800" y="35957"/>
            <a:ext cx="1854200" cy="1828800"/>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2B55A5E9-004C-4126-917A-282FC35FD52D}"/>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776110" y="3093062"/>
            <a:ext cx="4639773" cy="3474720"/>
          </a:xfrm>
          <a:prstGeom prst="rect">
            <a:avLst/>
          </a:prstGeom>
          <a:effectLst>
            <a:outerShdw blurRad="50800" dist="38100" dir="5400000" algn="t" rotWithShape="0">
              <a:prstClr val="black">
                <a:alpha val="40000"/>
              </a:prstClr>
            </a:outerShdw>
          </a:effectLst>
        </p:spPr>
      </p:pic>
      <p:grpSp>
        <p:nvGrpSpPr>
          <p:cNvPr id="7" name="Group 6">
            <a:extLst>
              <a:ext uri="{FF2B5EF4-FFF2-40B4-BE49-F238E27FC236}">
                <a16:creationId xmlns:a16="http://schemas.microsoft.com/office/drawing/2014/main" id="{5B03E7DD-06A7-4E96-920E-BD392BF65F49}"/>
              </a:ext>
            </a:extLst>
          </p:cNvPr>
          <p:cNvGrpSpPr/>
          <p:nvPr/>
        </p:nvGrpSpPr>
        <p:grpSpPr>
          <a:xfrm>
            <a:off x="1830929" y="1437382"/>
            <a:ext cx="2994142" cy="1991617"/>
            <a:chOff x="1830929" y="1437382"/>
            <a:chExt cx="2994142" cy="1991617"/>
          </a:xfrm>
        </p:grpSpPr>
        <p:pic>
          <p:nvPicPr>
            <p:cNvPr id="8" name="Picture 7" descr="Background pattern, icon&#10;&#10;Description automatically generated">
              <a:extLst>
                <a:ext uri="{FF2B5EF4-FFF2-40B4-BE49-F238E27FC236}">
                  <a16:creationId xmlns:a16="http://schemas.microsoft.com/office/drawing/2014/main" id="{F7FCA607-3669-4072-89D4-36736430CC12}"/>
                </a:ext>
              </a:extLst>
            </p:cNvPr>
            <p:cNvPicPr>
              <a:picLocks noChangeAspect="1"/>
            </p:cNvPicPr>
            <p:nvPr/>
          </p:nvPicPr>
          <p:blipFill rotWithShape="1">
            <a:blip r:embed="rId6">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B2CB199D-5EE6-48CE-9C11-96150466EFDA}"/>
                </a:ext>
              </a:extLst>
            </p:cNvPr>
            <p:cNvSpPr txBox="1"/>
            <p:nvPr/>
          </p:nvSpPr>
          <p:spPr>
            <a:xfrm>
              <a:off x="2176704" y="2006685"/>
              <a:ext cx="24483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Trình</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bày</a:t>
              </a:r>
              <a:endPar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endParaRPr>
            </a:p>
          </p:txBody>
        </p:sp>
      </p:grpSp>
      <p:grpSp>
        <p:nvGrpSpPr>
          <p:cNvPr id="10" name="Group 9">
            <a:extLst>
              <a:ext uri="{FF2B5EF4-FFF2-40B4-BE49-F238E27FC236}">
                <a16:creationId xmlns:a16="http://schemas.microsoft.com/office/drawing/2014/main" id="{C45B0A18-6558-4D21-A583-4651F88A5478}"/>
              </a:ext>
            </a:extLst>
          </p:cNvPr>
          <p:cNvGrpSpPr/>
          <p:nvPr/>
        </p:nvGrpSpPr>
        <p:grpSpPr>
          <a:xfrm>
            <a:off x="7374300" y="1437381"/>
            <a:ext cx="2979388" cy="1991617"/>
            <a:chOff x="7374300" y="1437381"/>
            <a:chExt cx="2979388" cy="1991617"/>
          </a:xfrm>
        </p:grpSpPr>
        <p:pic>
          <p:nvPicPr>
            <p:cNvPr id="11" name="Picture 10" descr="Background pattern, icon&#10;&#10;Description automatically generated">
              <a:extLst>
                <a:ext uri="{FF2B5EF4-FFF2-40B4-BE49-F238E27FC236}">
                  <a16:creationId xmlns:a16="http://schemas.microsoft.com/office/drawing/2014/main" id="{8944AEAA-A177-4FE1-8C34-47172CECC72F}"/>
                </a:ext>
              </a:extLst>
            </p:cNvPr>
            <p:cNvPicPr>
              <a:picLocks noChangeAspect="1"/>
            </p:cNvPicPr>
            <p:nvPr/>
          </p:nvPicPr>
          <p:blipFill rotWithShape="1">
            <a:blip r:embed="rId6">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3441AB83-03ED-4CF9-9285-A93628D0BE48}"/>
                </a:ext>
              </a:extLst>
            </p:cNvPr>
            <p:cNvSpPr txBox="1"/>
            <p:nvPr/>
          </p:nvSpPr>
          <p:spPr>
            <a:xfrm>
              <a:off x="7912720" y="2006685"/>
              <a:ext cx="19025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Nhận</a:t>
              </a:r>
              <a:r>
                <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xét</a:t>
              </a:r>
              <a:endPar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pic>
        <p:nvPicPr>
          <p:cNvPr id="13" name="Picture 2" descr="Plants Clipart - animated-gif-clipart-flowers-in-planter-pot-05c -  Classroom Clipart">
            <a:extLst>
              <a:ext uri="{FF2B5EF4-FFF2-40B4-BE49-F238E27FC236}">
                <a16:creationId xmlns:a16="http://schemas.microsoft.com/office/drawing/2014/main" id="{8674BBC5-4838-4A91-848D-D76DFB59DA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222" y="4230521"/>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2" descr="Plants Clipart - animated-gif-clipart-flowers-in-planter-pot-05c -  Classroom Clipart">
            <a:extLst>
              <a:ext uri="{FF2B5EF4-FFF2-40B4-BE49-F238E27FC236}">
                <a16:creationId xmlns:a16="http://schemas.microsoft.com/office/drawing/2014/main" id="{B0967ED6-602C-499F-B018-3AB25FABC4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996908" y="4230521"/>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719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750"/>
                                            <p:tgtEl>
                                              <p:spTgt spid="4"/>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750" fill="hold"/>
                                            <p:tgtEl>
                                              <p:spTgt spid="5"/>
                                            </p:tgtEl>
                                            <p:attrNameLst>
                                              <p:attrName>ppt_w</p:attrName>
                                            </p:attrNameLst>
                                          </p:cBhvr>
                                          <p:tavLst>
                                            <p:tav tm="0">
                                              <p:val>
                                                <p:fltVal val="0"/>
                                              </p:val>
                                            </p:tav>
                                            <p:tav tm="100000">
                                              <p:val>
                                                <p:strVal val="#ppt_w"/>
                                              </p:val>
                                            </p:tav>
                                          </p:tavLst>
                                        </p:anim>
                                        <p:anim calcmode="lin" valueType="num">
                                          <p:cBhvr>
                                            <p:cTn id="11" dur="750" fill="hold"/>
                                            <p:tgtEl>
                                              <p:spTgt spid="5"/>
                                            </p:tgtEl>
                                            <p:attrNameLst>
                                              <p:attrName>ppt_h</p:attrName>
                                            </p:attrNameLst>
                                          </p:cBhvr>
                                          <p:tavLst>
                                            <p:tav tm="0">
                                              <p:val>
                                                <p:fltVal val="0"/>
                                              </p:val>
                                            </p:tav>
                                            <p:tav tm="100000">
                                              <p:val>
                                                <p:strVal val="#ppt_h"/>
                                              </p:val>
                                            </p:tav>
                                          </p:tavLst>
                                        </p:anim>
                                        <p:anim calcmode="lin" valueType="num">
                                          <p:cBhvr>
                                            <p:cTn id="12" dur="750" fill="hold"/>
                                            <p:tgtEl>
                                              <p:spTgt spid="5"/>
                                            </p:tgtEl>
                                            <p:attrNameLst>
                                              <p:attrName>style.rotation</p:attrName>
                                            </p:attrNameLst>
                                          </p:cBhvr>
                                          <p:tavLst>
                                            <p:tav tm="0">
                                              <p:val>
                                                <p:fltVal val="90"/>
                                              </p:val>
                                            </p:tav>
                                            <p:tav tm="100000">
                                              <p:val>
                                                <p:fltVal val="0"/>
                                              </p:val>
                                            </p:tav>
                                          </p:tavLst>
                                        </p:anim>
                                        <p:animEffect transition="in" filter="fade">
                                          <p:cBhvr>
                                            <p:cTn id="13" dur="7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14:bounceEnd="40000">
                                          <p:cBhvr additive="base">
                                            <p:cTn id="18"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750"/>
                                            <p:tgtEl>
                                              <p:spTgt spid="4"/>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750" fill="hold"/>
                                            <p:tgtEl>
                                              <p:spTgt spid="5"/>
                                            </p:tgtEl>
                                            <p:attrNameLst>
                                              <p:attrName>ppt_w</p:attrName>
                                            </p:attrNameLst>
                                          </p:cBhvr>
                                          <p:tavLst>
                                            <p:tav tm="0">
                                              <p:val>
                                                <p:fltVal val="0"/>
                                              </p:val>
                                            </p:tav>
                                            <p:tav tm="100000">
                                              <p:val>
                                                <p:strVal val="#ppt_w"/>
                                              </p:val>
                                            </p:tav>
                                          </p:tavLst>
                                        </p:anim>
                                        <p:anim calcmode="lin" valueType="num">
                                          <p:cBhvr>
                                            <p:cTn id="11" dur="750" fill="hold"/>
                                            <p:tgtEl>
                                              <p:spTgt spid="5"/>
                                            </p:tgtEl>
                                            <p:attrNameLst>
                                              <p:attrName>ppt_h</p:attrName>
                                            </p:attrNameLst>
                                          </p:cBhvr>
                                          <p:tavLst>
                                            <p:tav tm="0">
                                              <p:val>
                                                <p:fltVal val="0"/>
                                              </p:val>
                                            </p:tav>
                                            <p:tav tm="100000">
                                              <p:val>
                                                <p:strVal val="#ppt_h"/>
                                              </p:val>
                                            </p:tav>
                                          </p:tavLst>
                                        </p:anim>
                                        <p:anim calcmode="lin" valueType="num">
                                          <p:cBhvr>
                                            <p:cTn id="12" dur="750" fill="hold"/>
                                            <p:tgtEl>
                                              <p:spTgt spid="5"/>
                                            </p:tgtEl>
                                            <p:attrNameLst>
                                              <p:attrName>style.rotation</p:attrName>
                                            </p:attrNameLst>
                                          </p:cBhvr>
                                          <p:tavLst>
                                            <p:tav tm="0">
                                              <p:val>
                                                <p:fltVal val="90"/>
                                              </p:val>
                                            </p:tav>
                                            <p:tav tm="100000">
                                              <p:val>
                                                <p:fltVal val="0"/>
                                              </p:val>
                                            </p:tav>
                                          </p:tavLst>
                                        </p:anim>
                                        <p:animEffect transition="in" filter="fade">
                                          <p:cBhvr>
                                            <p:cTn id="13" dur="7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ppt_x"/>
                                              </p:val>
                                            </p:tav>
                                            <p:tav tm="100000">
                                              <p:val>
                                                <p:strVal val="#ppt_x"/>
                                              </p:val>
                                            </p:tav>
                                          </p:tavLst>
                                        </p:anim>
                                        <p:anim calcmode="lin" valueType="num">
                                          <p:cBhvr additive="base">
                                            <p:cTn id="19"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8"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D999F70-AA20-4B2E-9067-E9A802403731}"/>
              </a:ext>
            </a:extLst>
          </p:cNvPr>
          <p:cNvGraphicFramePr>
            <a:graphicFrameLocks noGrp="1"/>
          </p:cNvGraphicFramePr>
          <p:nvPr>
            <p:extLst>
              <p:ext uri="{D42A27DB-BD31-4B8C-83A1-F6EECF244321}">
                <p14:modId xmlns:p14="http://schemas.microsoft.com/office/powerpoint/2010/main" val="647656903"/>
              </p:ext>
            </p:extLst>
          </p:nvPr>
        </p:nvGraphicFramePr>
        <p:xfrm>
          <a:off x="709613" y="612617"/>
          <a:ext cx="10772773" cy="4467417"/>
        </p:xfrm>
        <a:graphic>
          <a:graphicData uri="http://schemas.openxmlformats.org/drawingml/2006/table">
            <a:tbl>
              <a:tblPr firstRow="1" firstCol="1" bandRow="1">
                <a:tableStyleId>{5C22544A-7EE6-4342-B048-85BDC9FD1C3A}</a:tableStyleId>
              </a:tblPr>
              <a:tblGrid>
                <a:gridCol w="1952625">
                  <a:extLst>
                    <a:ext uri="{9D8B030D-6E8A-4147-A177-3AD203B41FA5}">
                      <a16:colId xmlns:a16="http://schemas.microsoft.com/office/drawing/2014/main" val="494456963"/>
                    </a:ext>
                  </a:extLst>
                </a:gridCol>
                <a:gridCol w="4562475">
                  <a:extLst>
                    <a:ext uri="{9D8B030D-6E8A-4147-A177-3AD203B41FA5}">
                      <a16:colId xmlns:a16="http://schemas.microsoft.com/office/drawing/2014/main" val="1789348938"/>
                    </a:ext>
                  </a:extLst>
                </a:gridCol>
                <a:gridCol w="4257673">
                  <a:extLst>
                    <a:ext uri="{9D8B030D-6E8A-4147-A177-3AD203B41FA5}">
                      <a16:colId xmlns:a16="http://schemas.microsoft.com/office/drawing/2014/main" val="1431731555"/>
                    </a:ext>
                  </a:extLst>
                </a:gridCol>
              </a:tblGrid>
              <a:tr h="0">
                <a:tc rowSpan="2">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Kiểu câu</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Câu kể</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Câu hỏi</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1559947"/>
                  </a:ext>
                </a:extLst>
              </a:tr>
              <a:tr h="0">
                <a:tc vMerge="1">
                  <a:txBody>
                    <a:bodyPr/>
                    <a:lstStyle/>
                    <a:p>
                      <a:endParaRPr lang="en-US"/>
                    </a:p>
                  </a:txBody>
                  <a:tcPr/>
                </a:tc>
                <a:tc>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b. Bút nâu là một người bạn tốt.</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 Bút nâu nhảy với  bút vàng, lắng nghe ước mơ của bút tím.</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a. Bút nâu trông thế nào?</a:t>
                      </a:r>
                    </a:p>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d. Bút nâu gắn bút đỏ bên cạnh mình để làm gì?</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1677539"/>
                  </a:ext>
                </a:extLst>
              </a:tr>
              <a:tr h="0">
                <a:tc>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Lí do</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Câu kể dùng để giới thiệu, kể, tả sự vật, sự việc. Cuối câu có dấu chấm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Câu hỏi nêu lên thắc mắc về điều chưa biết. Cuối câu có dấu chấm hỏi.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4103530"/>
                  </a:ext>
                </a:extLst>
              </a:tr>
            </a:tbl>
          </a:graphicData>
        </a:graphic>
      </p:graphicFrame>
    </p:spTree>
    <p:extLst>
      <p:ext uri="{BB962C8B-B14F-4D97-AF65-F5344CB8AC3E}">
        <p14:creationId xmlns:p14="http://schemas.microsoft.com/office/powerpoint/2010/main" val="4107345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05528" y="89773"/>
            <a:ext cx="10833972" cy="1119269"/>
            <a:chOff x="81324" y="89773"/>
            <a:chExt cx="4903350" cy="1119269"/>
          </a:xfrm>
        </p:grpSpPr>
        <p:sp>
          <p:nvSpPr>
            <p:cNvPr id="2" name="Google Shape;1244;p45"/>
            <p:cNvSpPr/>
            <p:nvPr/>
          </p:nvSpPr>
          <p:spPr>
            <a:xfrm>
              <a:off x="81324" y="89773"/>
              <a:ext cx="4903350" cy="104380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TextBox 2">
              <a:extLst>
                <a:ext uri="{FF2B5EF4-FFF2-40B4-BE49-F238E27FC236}">
                  <a16:creationId xmlns:a16="http://schemas.microsoft.com/office/drawing/2014/main" id="{C25133DE-CDA0-45CC-8B57-DA29957F6AEF}"/>
                </a:ext>
              </a:extLst>
            </p:cNvPr>
            <p:cNvSpPr txBox="1"/>
            <p:nvPr/>
          </p:nvSpPr>
          <p:spPr>
            <a:xfrm>
              <a:off x="126265" y="131824"/>
              <a:ext cx="46644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4.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than)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thay</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5" name="TextBox 4">
            <a:extLst>
              <a:ext uri="{FF2B5EF4-FFF2-40B4-BE49-F238E27FC236}">
                <a16:creationId xmlns:a16="http://schemas.microsoft.com/office/drawing/2014/main" id="{D1AB3717-B71B-4D3C-BD2F-784718868853}"/>
              </a:ext>
            </a:extLst>
          </p:cNvPr>
          <p:cNvSpPr txBox="1"/>
          <p:nvPr/>
        </p:nvSpPr>
        <p:spPr>
          <a:xfrm>
            <a:off x="333375" y="1651528"/>
            <a:ext cx="11658599" cy="4031873"/>
          </a:xfrm>
          <a:prstGeom prst="rect">
            <a:avLst/>
          </a:prstGeom>
          <a:noFill/>
        </p:spPr>
        <p:txBody>
          <a:bodyPr wrap="square" rtlCol="0">
            <a:spAutoFit/>
          </a:bodyPr>
          <a:lstStyle/>
          <a:p>
            <a:pPr algn="just"/>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M</a:t>
            </a:r>
            <a:r>
              <a:rPr lang="en-US" sz="3200" dirty="0" err="1">
                <a:latin typeface="Arial-Rounded" panose="020B0500000000000000" pitchFamily="34" charset="0"/>
                <a:ea typeface="Arial-Rounded" panose="020B0500000000000000" pitchFamily="34" charset="0"/>
                <a:cs typeface="Arial-Rounded" panose="020B0500000000000000" pitchFamily="34" charset="0"/>
              </a:rPr>
              <a:t>i</a:t>
            </a:r>
            <a:r>
              <a:rPr lang="vi-VN" sz="3200" dirty="0">
                <a:latin typeface="Arial-Rounded" panose="020B0500000000000000" pitchFamily="34" charset="0"/>
                <a:ea typeface="Arial-Rounded" panose="020B0500000000000000" pitchFamily="34" charset="0"/>
                <a:cs typeface="Arial-Rounded" panose="020B0500000000000000" pitchFamily="34" charset="0"/>
              </a:rPr>
              <a:t>nh là thành viên mới của lớp 3A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 Minh vừa chuyển từ trường khác đến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Bạn ấy vui vẻ giới thiệu:</a:t>
            </a:r>
          </a:p>
          <a:p>
            <a:pPr algn="just"/>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 Tớ tên là Tuệ Minh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Tớ thích chơi cờ vua và múa ba lê</a:t>
            </a:r>
          </a:p>
          <a:p>
            <a:pPr algn="just"/>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Các bạn xôn xao đáp lại:</a:t>
            </a:r>
          </a:p>
          <a:p>
            <a:pPr algn="just"/>
            <a:r>
              <a:rPr lang="vi-VN" sz="3200" dirty="0">
                <a:latin typeface="Arial-Rounded" panose="020B0500000000000000" pitchFamily="34" charset="0"/>
                <a:ea typeface="Arial-Rounded" panose="020B0500000000000000" pitchFamily="34" charset="0"/>
                <a:cs typeface="Arial-Rounded" panose="020B0500000000000000" pitchFamily="34" charset="0"/>
              </a:rPr>
              <a:t>- Tên của cậu đẹp quá</a:t>
            </a:r>
          </a:p>
          <a:p>
            <a:pPr algn="just"/>
            <a:r>
              <a:rPr lang="vi-VN" sz="3200" dirty="0">
                <a:latin typeface="Arial-Rounded" panose="020B0500000000000000" pitchFamily="34" charset="0"/>
                <a:ea typeface="Arial-Rounded" panose="020B0500000000000000" pitchFamily="34" charset="0"/>
                <a:cs typeface="Arial-Rounded" panose="020B0500000000000000" pitchFamily="34" charset="0"/>
              </a:rPr>
              <a:t>- Tớ cũng thích chơi cờ vua lắm</a:t>
            </a:r>
          </a:p>
          <a:p>
            <a:pPr algn="just"/>
            <a:r>
              <a:rPr lang="vi-VN" sz="3200" dirty="0">
                <a:latin typeface="Arial-Rounded" panose="020B0500000000000000" pitchFamily="34" charset="0"/>
                <a:ea typeface="Arial-Rounded" panose="020B0500000000000000" pitchFamily="34" charset="0"/>
                <a:cs typeface="Arial-Rounded" panose="020B0500000000000000" pitchFamily="34" charset="0"/>
              </a:rPr>
              <a:t>- Cậu có muốn tham gia câu lạc bộ cờ vua cùng chúng tớ không</a:t>
            </a:r>
          </a:p>
          <a:p>
            <a:pPr algn="r"/>
            <a:r>
              <a:rPr lang="vi-VN" sz="3200" dirty="0">
                <a:latin typeface="Arial-Rounded" panose="020B0500000000000000" pitchFamily="34" charset="0"/>
                <a:ea typeface="Arial-Rounded" panose="020B0500000000000000" pitchFamily="34" charset="0"/>
                <a:cs typeface="Arial-Rounded" panose="020B0500000000000000" pitchFamily="34" charset="0"/>
              </a:rPr>
              <a:t>(Theo Việt Phương)</a:t>
            </a:r>
          </a:p>
        </p:txBody>
      </p:sp>
      <p:cxnSp>
        <p:nvCxnSpPr>
          <p:cNvPr id="6" name="Straight Connector 5">
            <a:extLst>
              <a:ext uri="{FF2B5EF4-FFF2-40B4-BE49-F238E27FC236}">
                <a16:creationId xmlns:a16="http://schemas.microsoft.com/office/drawing/2014/main" id="{8003EC6E-59AB-4BBA-A6A6-5E3E7F5B70BC}"/>
              </a:ext>
            </a:extLst>
          </p:cNvPr>
          <p:cNvCxnSpPr>
            <a:cxnSpLocks/>
          </p:cNvCxnSpPr>
          <p:nvPr/>
        </p:nvCxnSpPr>
        <p:spPr>
          <a:xfrm>
            <a:off x="3562350" y="649777"/>
            <a:ext cx="69246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F3FFB82-2864-492A-95A4-2AEF11091A32}"/>
              </a:ext>
            </a:extLst>
          </p:cNvPr>
          <p:cNvSpPr txBox="1"/>
          <p:nvPr/>
        </p:nvSpPr>
        <p:spPr>
          <a:xfrm>
            <a:off x="6669770" y="1651528"/>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9" name="TextBox 8">
            <a:extLst>
              <a:ext uri="{FF2B5EF4-FFF2-40B4-BE49-F238E27FC236}">
                <a16:creationId xmlns:a16="http://schemas.microsoft.com/office/drawing/2014/main" id="{534E32DF-35D9-4BD1-A004-BF3DF8F39F7D}"/>
              </a:ext>
            </a:extLst>
          </p:cNvPr>
          <p:cNvSpPr txBox="1"/>
          <p:nvPr/>
        </p:nvSpPr>
        <p:spPr>
          <a:xfrm>
            <a:off x="1872859" y="2183559"/>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0" name="TextBox 9">
            <a:extLst>
              <a:ext uri="{FF2B5EF4-FFF2-40B4-BE49-F238E27FC236}">
                <a16:creationId xmlns:a16="http://schemas.microsoft.com/office/drawing/2014/main" id="{BF8823AC-71E9-469D-A7F2-EB4D648AB73F}"/>
              </a:ext>
            </a:extLst>
          </p:cNvPr>
          <p:cNvSpPr txBox="1"/>
          <p:nvPr/>
        </p:nvSpPr>
        <p:spPr>
          <a:xfrm>
            <a:off x="3916397" y="2593134"/>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1" name="TextBox 10">
            <a:extLst>
              <a:ext uri="{FF2B5EF4-FFF2-40B4-BE49-F238E27FC236}">
                <a16:creationId xmlns:a16="http://schemas.microsoft.com/office/drawing/2014/main" id="{AE926A66-E5D9-437D-9028-4F23A2721B58}"/>
              </a:ext>
            </a:extLst>
          </p:cNvPr>
          <p:cNvSpPr txBox="1"/>
          <p:nvPr/>
        </p:nvSpPr>
        <p:spPr>
          <a:xfrm>
            <a:off x="4149334" y="3534740"/>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2" name="TextBox 11">
            <a:extLst>
              <a:ext uri="{FF2B5EF4-FFF2-40B4-BE49-F238E27FC236}">
                <a16:creationId xmlns:a16="http://schemas.microsoft.com/office/drawing/2014/main" id="{B9DABA8F-2F7F-444D-BD07-96EBC6634443}"/>
              </a:ext>
            </a:extLst>
          </p:cNvPr>
          <p:cNvSpPr txBox="1"/>
          <p:nvPr/>
        </p:nvSpPr>
        <p:spPr>
          <a:xfrm>
            <a:off x="5549509" y="4083061"/>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3" name="TextBox 12">
            <a:extLst>
              <a:ext uri="{FF2B5EF4-FFF2-40B4-BE49-F238E27FC236}">
                <a16:creationId xmlns:a16="http://schemas.microsoft.com/office/drawing/2014/main" id="{85A4244A-76DA-40B9-80E0-155AA0FB7230}"/>
              </a:ext>
            </a:extLst>
          </p:cNvPr>
          <p:cNvSpPr txBox="1"/>
          <p:nvPr/>
        </p:nvSpPr>
        <p:spPr>
          <a:xfrm>
            <a:off x="11239500" y="4560421"/>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4" name="TextBox 13">
            <a:extLst>
              <a:ext uri="{FF2B5EF4-FFF2-40B4-BE49-F238E27FC236}">
                <a16:creationId xmlns:a16="http://schemas.microsoft.com/office/drawing/2014/main" id="{5754401D-AE6A-4763-B82B-BE9C9B34981E}"/>
              </a:ext>
            </a:extLst>
          </p:cNvPr>
          <p:cNvSpPr txBox="1"/>
          <p:nvPr/>
        </p:nvSpPr>
        <p:spPr>
          <a:xfrm>
            <a:off x="9883384" y="2621989"/>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Tree>
    <p:extLst>
      <p:ext uri="{BB962C8B-B14F-4D97-AF65-F5344CB8AC3E}">
        <p14:creationId xmlns:p14="http://schemas.microsoft.com/office/powerpoint/2010/main" val="1316017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05528" y="89773"/>
            <a:ext cx="10833972" cy="1119269"/>
            <a:chOff x="81324" y="89773"/>
            <a:chExt cx="4903350" cy="1119269"/>
          </a:xfrm>
        </p:grpSpPr>
        <p:sp>
          <p:nvSpPr>
            <p:cNvPr id="2" name="Google Shape;1244;p45"/>
            <p:cNvSpPr/>
            <p:nvPr/>
          </p:nvSpPr>
          <p:spPr>
            <a:xfrm>
              <a:off x="81324" y="89773"/>
              <a:ext cx="4903350" cy="104380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TextBox 2">
              <a:extLst>
                <a:ext uri="{FF2B5EF4-FFF2-40B4-BE49-F238E27FC236}">
                  <a16:creationId xmlns:a16="http://schemas.microsoft.com/office/drawing/2014/main" id="{C25133DE-CDA0-45CC-8B57-DA29957F6AEF}"/>
                </a:ext>
              </a:extLst>
            </p:cNvPr>
            <p:cNvSpPr txBox="1"/>
            <p:nvPr/>
          </p:nvSpPr>
          <p:spPr>
            <a:xfrm>
              <a:off x="126265" y="131824"/>
              <a:ext cx="46644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4.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than)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thay</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5" name="TextBox 4">
            <a:extLst>
              <a:ext uri="{FF2B5EF4-FFF2-40B4-BE49-F238E27FC236}">
                <a16:creationId xmlns:a16="http://schemas.microsoft.com/office/drawing/2014/main" id="{D1AB3717-B71B-4D3C-BD2F-784718868853}"/>
              </a:ext>
            </a:extLst>
          </p:cNvPr>
          <p:cNvSpPr txBox="1"/>
          <p:nvPr/>
        </p:nvSpPr>
        <p:spPr>
          <a:xfrm>
            <a:off x="333375" y="1651528"/>
            <a:ext cx="11658599"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 là thành viên mới của lớp 3A</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Minh vừa chuyển từ trường khác đến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 ấy vui vẻ giới thiệu: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tên là Tuệ Minh</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 thích chơi cờ vua và múa ba lê</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 bạn xôn xao đáp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Tên của cậu đẹp quá</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cũng thích chơi cờ vua lắm</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Cậu có muốn tham gia câu lạc bộ cờ vua cùng chúng tớ không</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Việt Phương)</a:t>
            </a:r>
          </a:p>
        </p:txBody>
      </p:sp>
      <p:sp>
        <p:nvSpPr>
          <p:cNvPr id="8" name="TextBox 7">
            <a:extLst>
              <a:ext uri="{FF2B5EF4-FFF2-40B4-BE49-F238E27FC236}">
                <a16:creationId xmlns:a16="http://schemas.microsoft.com/office/drawing/2014/main" id="{7F3FFB82-2864-492A-95A4-2AEF11091A32}"/>
              </a:ext>
            </a:extLst>
          </p:cNvPr>
          <p:cNvSpPr txBox="1"/>
          <p:nvPr/>
        </p:nvSpPr>
        <p:spPr>
          <a:xfrm>
            <a:off x="6577499" y="1653862"/>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9" name="TextBox 8">
            <a:extLst>
              <a:ext uri="{FF2B5EF4-FFF2-40B4-BE49-F238E27FC236}">
                <a16:creationId xmlns:a16="http://schemas.microsoft.com/office/drawing/2014/main" id="{534E32DF-35D9-4BD1-A004-BF3DF8F39F7D}"/>
              </a:ext>
            </a:extLst>
          </p:cNvPr>
          <p:cNvSpPr txBox="1"/>
          <p:nvPr/>
        </p:nvSpPr>
        <p:spPr>
          <a:xfrm>
            <a:off x="1807807" y="2183558"/>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0" name="TextBox 9">
            <a:extLst>
              <a:ext uri="{FF2B5EF4-FFF2-40B4-BE49-F238E27FC236}">
                <a16:creationId xmlns:a16="http://schemas.microsoft.com/office/drawing/2014/main" id="{BF8823AC-71E9-469D-A7F2-EB4D648AB73F}"/>
              </a:ext>
            </a:extLst>
          </p:cNvPr>
          <p:cNvSpPr txBox="1"/>
          <p:nvPr/>
        </p:nvSpPr>
        <p:spPr>
          <a:xfrm>
            <a:off x="3794417" y="2619351"/>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1" name="TextBox 10">
            <a:extLst>
              <a:ext uri="{FF2B5EF4-FFF2-40B4-BE49-F238E27FC236}">
                <a16:creationId xmlns:a16="http://schemas.microsoft.com/office/drawing/2014/main" id="{AE926A66-E5D9-437D-9028-4F23A2721B58}"/>
              </a:ext>
            </a:extLst>
          </p:cNvPr>
          <p:cNvSpPr txBox="1"/>
          <p:nvPr/>
        </p:nvSpPr>
        <p:spPr>
          <a:xfrm>
            <a:off x="4077675" y="3587174"/>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2" name="TextBox 11">
            <a:extLst>
              <a:ext uri="{FF2B5EF4-FFF2-40B4-BE49-F238E27FC236}">
                <a16:creationId xmlns:a16="http://schemas.microsoft.com/office/drawing/2014/main" id="{B9DABA8F-2F7F-444D-BD07-96EBC6634443}"/>
              </a:ext>
            </a:extLst>
          </p:cNvPr>
          <p:cNvSpPr txBox="1"/>
          <p:nvPr/>
        </p:nvSpPr>
        <p:spPr>
          <a:xfrm>
            <a:off x="5467597" y="4044961"/>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3" name="TextBox 12">
            <a:extLst>
              <a:ext uri="{FF2B5EF4-FFF2-40B4-BE49-F238E27FC236}">
                <a16:creationId xmlns:a16="http://schemas.microsoft.com/office/drawing/2014/main" id="{85A4244A-76DA-40B9-80E0-155AA0FB7230}"/>
              </a:ext>
            </a:extLst>
          </p:cNvPr>
          <p:cNvSpPr txBox="1"/>
          <p:nvPr/>
        </p:nvSpPr>
        <p:spPr>
          <a:xfrm>
            <a:off x="11148791" y="4560141"/>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4" name="TextBox 13">
            <a:extLst>
              <a:ext uri="{FF2B5EF4-FFF2-40B4-BE49-F238E27FC236}">
                <a16:creationId xmlns:a16="http://schemas.microsoft.com/office/drawing/2014/main" id="{5754401D-AE6A-4763-B82B-BE9C9B34981E}"/>
              </a:ext>
            </a:extLst>
          </p:cNvPr>
          <p:cNvSpPr txBox="1"/>
          <p:nvPr/>
        </p:nvSpPr>
        <p:spPr>
          <a:xfrm>
            <a:off x="9911959" y="2619351"/>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2064207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2C1C9661-8806-4108-A680-6DDC469590D0}"/>
              </a:ext>
            </a:extLst>
          </p:cNvPr>
          <p:cNvSpPr/>
          <p:nvPr/>
        </p:nvSpPr>
        <p:spPr>
          <a:xfrm>
            <a:off x="371476" y="2433637"/>
            <a:ext cx="2981324" cy="1990725"/>
          </a:xfrm>
          <a:prstGeom prst="cloud">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học</a:t>
            </a:r>
            <a:endPar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Left Brace 4">
            <a:extLst>
              <a:ext uri="{FF2B5EF4-FFF2-40B4-BE49-F238E27FC236}">
                <a16:creationId xmlns:a16="http://schemas.microsoft.com/office/drawing/2014/main" id="{D6E4DEC6-3D5D-48C8-AFFA-F7D822B5B7A2}"/>
              </a:ext>
            </a:extLst>
          </p:cNvPr>
          <p:cNvSpPr/>
          <p:nvPr/>
        </p:nvSpPr>
        <p:spPr>
          <a:xfrm>
            <a:off x="3562350" y="2271712"/>
            <a:ext cx="438149" cy="2757488"/>
          </a:xfrm>
          <a:prstGeom prst="leftBrace">
            <a:avLst>
              <a:gd name="adj1" fmla="val 21586"/>
              <a:gd name="adj2" fmla="val 49549"/>
            </a:avLst>
          </a:prstGeom>
          <a:noFill/>
          <a:ln w="57150" cap="flat" cmpd="sng" algn="ctr">
            <a:solidFill>
              <a:srgbClr val="E0548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 name="Rectangle 5">
            <a:extLst>
              <a:ext uri="{FF2B5EF4-FFF2-40B4-BE49-F238E27FC236}">
                <a16:creationId xmlns:a16="http://schemas.microsoft.com/office/drawing/2014/main" id="{90BCB391-BE1D-450F-95D2-6EE57C2C682B}"/>
              </a:ext>
            </a:extLst>
          </p:cNvPr>
          <p:cNvSpPr/>
          <p:nvPr/>
        </p:nvSpPr>
        <p:spPr>
          <a:xfrm>
            <a:off x="4000497" y="1714500"/>
            <a:ext cx="2247903" cy="1314450"/>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Dấu</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câu</a:t>
            </a:r>
            <a:endPar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a:extLst>
              <a:ext uri="{FF2B5EF4-FFF2-40B4-BE49-F238E27FC236}">
                <a16:creationId xmlns:a16="http://schemas.microsoft.com/office/drawing/2014/main" id="{F199A12F-8939-439A-A773-D297E0ABB189}"/>
              </a:ext>
            </a:extLst>
          </p:cNvPr>
          <p:cNvSpPr/>
          <p:nvPr/>
        </p:nvSpPr>
        <p:spPr>
          <a:xfrm>
            <a:off x="4000497" y="4610100"/>
            <a:ext cx="2362203" cy="1031078"/>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kể</a:t>
            </a:r>
            <a:endPar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8" name="Straight Connector 7">
            <a:extLst>
              <a:ext uri="{FF2B5EF4-FFF2-40B4-BE49-F238E27FC236}">
                <a16:creationId xmlns:a16="http://schemas.microsoft.com/office/drawing/2014/main" id="{BF3B093A-23FF-4B9B-B752-14060FCB7E9E}"/>
              </a:ext>
            </a:extLst>
          </p:cNvPr>
          <p:cNvCxnSpPr>
            <a:stCxn id="6" idx="3"/>
          </p:cNvCxnSpPr>
          <p:nvPr/>
        </p:nvCxnSpPr>
        <p:spPr>
          <a:xfrm flipV="1">
            <a:off x="6248400" y="1600200"/>
            <a:ext cx="761998" cy="771525"/>
          </a:xfrm>
          <a:prstGeom prst="line">
            <a:avLst/>
          </a:prstGeom>
          <a:noFill/>
          <a:ln w="57150" cap="flat" cmpd="sng" algn="ctr">
            <a:solidFill>
              <a:srgbClr val="E05489"/>
            </a:solidFill>
            <a:prstDash val="solid"/>
            <a:miter lim="800000"/>
          </a:ln>
          <a:effectLst/>
        </p:spPr>
      </p:cxnSp>
      <p:sp>
        <p:nvSpPr>
          <p:cNvPr id="9" name="Rectangle 8">
            <a:extLst>
              <a:ext uri="{FF2B5EF4-FFF2-40B4-BE49-F238E27FC236}">
                <a16:creationId xmlns:a16="http://schemas.microsoft.com/office/drawing/2014/main" id="{ABFC1953-2A0C-4AD2-9C87-4E1D80C56865}"/>
              </a:ext>
            </a:extLst>
          </p:cNvPr>
          <p:cNvSpPr/>
          <p:nvPr/>
        </p:nvSpPr>
        <p:spPr>
          <a:xfrm>
            <a:off x="7010396" y="942975"/>
            <a:ext cx="3333754" cy="760811"/>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Dấu</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chấm</a:t>
            </a:r>
            <a:endPar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Connector 9">
            <a:extLst>
              <a:ext uri="{FF2B5EF4-FFF2-40B4-BE49-F238E27FC236}">
                <a16:creationId xmlns:a16="http://schemas.microsoft.com/office/drawing/2014/main" id="{09DF7680-9737-46B0-BAFC-ED5143F04CC9}"/>
              </a:ext>
            </a:extLst>
          </p:cNvPr>
          <p:cNvCxnSpPr>
            <a:cxnSpLocks/>
          </p:cNvCxnSpPr>
          <p:nvPr/>
        </p:nvCxnSpPr>
        <p:spPr>
          <a:xfrm>
            <a:off x="6248400" y="2424113"/>
            <a:ext cx="838196" cy="9524"/>
          </a:xfrm>
          <a:prstGeom prst="line">
            <a:avLst/>
          </a:prstGeom>
          <a:noFill/>
          <a:ln w="57150" cap="flat" cmpd="sng" algn="ctr">
            <a:solidFill>
              <a:srgbClr val="E05489"/>
            </a:solidFill>
            <a:prstDash val="solid"/>
            <a:miter lim="800000"/>
          </a:ln>
          <a:effectLst/>
        </p:spPr>
      </p:cxnSp>
      <p:sp>
        <p:nvSpPr>
          <p:cNvPr id="11" name="Rectangle 10">
            <a:extLst>
              <a:ext uri="{FF2B5EF4-FFF2-40B4-BE49-F238E27FC236}">
                <a16:creationId xmlns:a16="http://schemas.microsoft.com/office/drawing/2014/main" id="{81C2F171-DF9A-4161-B5FA-EE6F937B646C}"/>
              </a:ext>
            </a:extLst>
          </p:cNvPr>
          <p:cNvSpPr/>
          <p:nvPr/>
        </p:nvSpPr>
        <p:spPr>
          <a:xfrm>
            <a:off x="7086596" y="1985962"/>
            <a:ext cx="3333754" cy="666750"/>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Dấu</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chấm</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than</a:t>
            </a:r>
          </a:p>
        </p:txBody>
      </p:sp>
      <p:cxnSp>
        <p:nvCxnSpPr>
          <p:cNvPr id="12" name="Straight Connector 11">
            <a:extLst>
              <a:ext uri="{FF2B5EF4-FFF2-40B4-BE49-F238E27FC236}">
                <a16:creationId xmlns:a16="http://schemas.microsoft.com/office/drawing/2014/main" id="{519F8D43-377F-4A7B-BCA3-AB100AEC058E}"/>
              </a:ext>
            </a:extLst>
          </p:cNvPr>
          <p:cNvCxnSpPr>
            <a:cxnSpLocks/>
            <a:endCxn id="13" idx="1"/>
          </p:cNvCxnSpPr>
          <p:nvPr/>
        </p:nvCxnSpPr>
        <p:spPr>
          <a:xfrm flipV="1">
            <a:off x="6372222" y="4736008"/>
            <a:ext cx="1143001" cy="418208"/>
          </a:xfrm>
          <a:prstGeom prst="line">
            <a:avLst/>
          </a:prstGeom>
          <a:noFill/>
          <a:ln w="57150" cap="flat" cmpd="sng" algn="ctr">
            <a:solidFill>
              <a:srgbClr val="E05489"/>
            </a:solidFill>
            <a:prstDash val="solid"/>
            <a:miter lim="800000"/>
          </a:ln>
          <a:effectLst/>
        </p:spPr>
      </p:cxnSp>
      <p:sp>
        <p:nvSpPr>
          <p:cNvPr id="13" name="Rectangle 12">
            <a:extLst>
              <a:ext uri="{FF2B5EF4-FFF2-40B4-BE49-F238E27FC236}">
                <a16:creationId xmlns:a16="http://schemas.microsoft.com/office/drawing/2014/main" id="{F36647AE-558D-4339-B3D0-407FCAD68C43}"/>
              </a:ext>
            </a:extLst>
          </p:cNvPr>
          <p:cNvSpPr/>
          <p:nvPr/>
        </p:nvSpPr>
        <p:spPr>
          <a:xfrm>
            <a:off x="7515223" y="4317800"/>
            <a:ext cx="3333754" cy="836416"/>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Đặt</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kể</a:t>
            </a:r>
            <a:endPar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4" name="Straight Connector 13">
            <a:extLst>
              <a:ext uri="{FF2B5EF4-FFF2-40B4-BE49-F238E27FC236}">
                <a16:creationId xmlns:a16="http://schemas.microsoft.com/office/drawing/2014/main" id="{35A67F48-9263-4D8C-91D5-8AFAB621F7D6}"/>
              </a:ext>
            </a:extLst>
          </p:cNvPr>
          <p:cNvCxnSpPr>
            <a:cxnSpLocks/>
          </p:cNvCxnSpPr>
          <p:nvPr/>
        </p:nvCxnSpPr>
        <p:spPr>
          <a:xfrm>
            <a:off x="6248400" y="2501206"/>
            <a:ext cx="838196" cy="867668"/>
          </a:xfrm>
          <a:prstGeom prst="line">
            <a:avLst/>
          </a:prstGeom>
          <a:noFill/>
          <a:ln w="57150" cap="flat" cmpd="sng" algn="ctr">
            <a:solidFill>
              <a:srgbClr val="E05489"/>
            </a:solidFill>
            <a:prstDash val="solid"/>
            <a:miter lim="800000"/>
          </a:ln>
          <a:effectLst/>
        </p:spPr>
      </p:cxnSp>
      <p:sp>
        <p:nvSpPr>
          <p:cNvPr id="15" name="Rectangle 14">
            <a:extLst>
              <a:ext uri="{FF2B5EF4-FFF2-40B4-BE49-F238E27FC236}">
                <a16:creationId xmlns:a16="http://schemas.microsoft.com/office/drawing/2014/main" id="{92C5EA53-A085-44C9-AE94-BA3A87D7A132}"/>
              </a:ext>
            </a:extLst>
          </p:cNvPr>
          <p:cNvSpPr/>
          <p:nvPr/>
        </p:nvSpPr>
        <p:spPr>
          <a:xfrm>
            <a:off x="7086596" y="2921199"/>
            <a:ext cx="3333754" cy="666750"/>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Dấm</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chấm</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hỏi</a:t>
            </a:r>
            <a:endPar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8" name="Straight Connector 17">
            <a:extLst>
              <a:ext uri="{FF2B5EF4-FFF2-40B4-BE49-F238E27FC236}">
                <a16:creationId xmlns:a16="http://schemas.microsoft.com/office/drawing/2014/main" id="{F2B65999-05FC-43FA-9A01-C8CEDA35309C}"/>
              </a:ext>
            </a:extLst>
          </p:cNvPr>
          <p:cNvCxnSpPr>
            <a:cxnSpLocks/>
            <a:endCxn id="19" idx="1"/>
          </p:cNvCxnSpPr>
          <p:nvPr/>
        </p:nvCxnSpPr>
        <p:spPr>
          <a:xfrm>
            <a:off x="6405562" y="5253037"/>
            <a:ext cx="1109660" cy="709318"/>
          </a:xfrm>
          <a:prstGeom prst="line">
            <a:avLst/>
          </a:prstGeom>
          <a:noFill/>
          <a:ln w="57150" cap="flat" cmpd="sng" algn="ctr">
            <a:solidFill>
              <a:srgbClr val="E05489"/>
            </a:solidFill>
            <a:prstDash val="solid"/>
            <a:miter lim="800000"/>
          </a:ln>
          <a:effectLst/>
        </p:spPr>
      </p:cxnSp>
      <p:sp>
        <p:nvSpPr>
          <p:cNvPr id="19" name="Rectangle 18">
            <a:extLst>
              <a:ext uri="{FF2B5EF4-FFF2-40B4-BE49-F238E27FC236}">
                <a16:creationId xmlns:a16="http://schemas.microsoft.com/office/drawing/2014/main" id="{C2FE1193-5101-4BFC-A3ED-58DA6B5AC5D3}"/>
              </a:ext>
            </a:extLst>
          </p:cNvPr>
          <p:cNvSpPr/>
          <p:nvPr/>
        </p:nvSpPr>
        <p:spPr>
          <a:xfrm>
            <a:off x="7515222" y="5544147"/>
            <a:ext cx="4600578" cy="836416"/>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Đặt</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nêu</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hoạt</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động</a:t>
            </a:r>
            <a:endPar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11368639"/>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1" grpId="0" animBg="1"/>
      <p:bldP spid="13" grpId="0" animBg="1"/>
      <p:bldP spid="15"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0CE07AF-BDCF-4D67-939F-BD4D3B753FB3}"/>
              </a:ext>
            </a:extLst>
          </p:cNvPr>
          <p:cNvPicPr>
            <a:picLocks noChangeAspect="1"/>
          </p:cNvPicPr>
          <p:nvPr/>
        </p:nvPicPr>
        <p:blipFill rotWithShape="1">
          <a:blip r:embed="rId2">
            <a:extLst>
              <a:ext uri="{28A0092B-C50C-407E-A947-70E740481C1C}">
                <a14:useLocalDpi xmlns:a14="http://schemas.microsoft.com/office/drawing/2010/main" val="0"/>
              </a:ext>
            </a:extLst>
          </a:blip>
          <a:srcRect r="23925"/>
          <a:stretch/>
        </p:blipFill>
        <p:spPr>
          <a:xfrm>
            <a:off x="1354958" y="1138685"/>
            <a:ext cx="9274987" cy="5080000"/>
          </a:xfrm>
          <a:prstGeom prst="rect">
            <a:avLst/>
          </a:prstGeom>
        </p:spPr>
      </p:pic>
      <p:pic>
        <p:nvPicPr>
          <p:cNvPr id="14" name="Picture 13"/>
          <p:cNvPicPr>
            <a:picLocks noChangeAspect="1"/>
          </p:cNvPicPr>
          <p:nvPr/>
        </p:nvPicPr>
        <p:blipFill>
          <a:blip r:embed="rId3"/>
          <a:srcRect b="57064"/>
          <a:stretch>
            <a:fillRect/>
          </a:stretch>
        </p:blipFill>
        <p:spPr>
          <a:xfrm>
            <a:off x="4108096" y="825231"/>
            <a:ext cx="4508500" cy="676275"/>
          </a:xfrm>
          <a:prstGeom prst="rect">
            <a:avLst/>
          </a:prstGeom>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9735270" y="2391747"/>
            <a:ext cx="1161288" cy="3541892"/>
          </a:xfrm>
          <a:prstGeom prst="rect">
            <a:avLst/>
          </a:prstGeom>
        </p:spPr>
      </p:pic>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10820844" y="1254482"/>
            <a:ext cx="1161288" cy="3541892"/>
          </a:xfrm>
          <a:prstGeom prst="rect">
            <a:avLst/>
          </a:prstGeom>
        </p:spPr>
      </p:pic>
      <p:pic>
        <p:nvPicPr>
          <p:cNvPr id="18" name="Picture 17" descr="A picture containing toy, doll&#10;&#10;Description automatically generated">
            <a:extLst>
              <a:ext uri="{FF2B5EF4-FFF2-40B4-BE49-F238E27FC236}">
                <a16:creationId xmlns:a16="http://schemas.microsoft.com/office/drawing/2014/main" id="{F9997A3A-BDF9-4CF4-9D35-56650E41CF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5611" y="3325010"/>
            <a:ext cx="3675513" cy="3675513"/>
          </a:xfrm>
          <a:prstGeom prst="rect">
            <a:avLst/>
          </a:prstGeom>
        </p:spPr>
      </p:pic>
      <p:pic>
        <p:nvPicPr>
          <p:cNvPr id="20" name="图片 4">
            <a:extLst>
              <a:ext uri="{FF2B5EF4-FFF2-40B4-BE49-F238E27FC236}">
                <a16:creationId xmlns:a16="http://schemas.microsoft.com/office/drawing/2014/main" id="{7EDB9CE1-725D-46B2-A0BD-F5044A7863C8}"/>
              </a:ext>
            </a:extLst>
          </p:cNvPr>
          <p:cNvPicPr>
            <a:picLocks noChangeAspect="1"/>
          </p:cNvPicPr>
          <p:nvPr/>
        </p:nvPicPr>
        <p:blipFill rotWithShape="1">
          <a:blip r:embed="rId7">
            <a:extLst>
              <a:ext uri="{28A0092B-C50C-407E-A947-70E740481C1C}">
                <a14:useLocalDpi xmlns:a14="http://schemas.microsoft.com/office/drawing/2010/main" val="0"/>
              </a:ext>
            </a:extLst>
          </a:blip>
          <a:srcRect l="-1519" t="34854"/>
          <a:stretch/>
        </p:blipFill>
        <p:spPr>
          <a:xfrm flipH="1">
            <a:off x="-58063" y="5230033"/>
            <a:ext cx="3476180" cy="1583786"/>
          </a:xfrm>
          <a:prstGeom prst="rect">
            <a:avLst/>
          </a:prstGeom>
          <a:ln>
            <a:noFill/>
          </a:ln>
        </p:spPr>
      </p:pic>
      <p:pic>
        <p:nvPicPr>
          <p:cNvPr id="6" name="Picture 5">
            <a:extLst>
              <a:ext uri="{FF2B5EF4-FFF2-40B4-BE49-F238E27FC236}">
                <a16:creationId xmlns:a16="http://schemas.microsoft.com/office/drawing/2014/main" id="{AB30164E-46BB-F059-9704-F873116E3CEB}"/>
              </a:ext>
            </a:extLst>
          </p:cNvPr>
          <p:cNvPicPr>
            <a:picLocks noChangeAspect="1"/>
          </p:cNvPicPr>
          <p:nvPr/>
        </p:nvPicPr>
        <p:blipFill>
          <a:blip r:embed="rId8"/>
          <a:stretch>
            <a:fillRect/>
          </a:stretch>
        </p:blipFill>
        <p:spPr>
          <a:xfrm>
            <a:off x="3309860" y="2855146"/>
            <a:ext cx="6181880" cy="1566808"/>
          </a:xfrm>
          <a:prstGeom prst="rect">
            <a:avLst/>
          </a:prstGeom>
        </p:spPr>
      </p:pic>
    </p:spTree>
    <p:extLst>
      <p:ext uri="{BB962C8B-B14F-4D97-AF65-F5344CB8AC3E}">
        <p14:creationId xmlns:p14="http://schemas.microsoft.com/office/powerpoint/2010/main" val="3927279418"/>
      </p:ext>
    </p:extLst>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animEffect transition="in" filter="fade">
                                      <p:cBhvr>
                                        <p:cTn id="12" dur="500"/>
                                        <p:tgtEl>
                                          <p:spTgt spid="18"/>
                                        </p:tgtEl>
                                      </p:cBhvr>
                                    </p:animEffect>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44;p45"/>
          <p:cNvSpPr/>
          <p:nvPr/>
        </p:nvSpPr>
        <p:spPr>
          <a:xfrm>
            <a:off x="367169" y="201206"/>
            <a:ext cx="11662906" cy="117339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C25133DE-CDA0-45CC-8B57-DA29957F6AEF}"/>
              </a:ext>
            </a:extLst>
          </p:cNvPr>
          <p:cNvSpPr txBox="1"/>
          <p:nvPr/>
        </p:nvSpPr>
        <p:spPr>
          <a:xfrm>
            <a:off x="962024" y="304812"/>
            <a:ext cx="10544175" cy="1138773"/>
          </a:xfrm>
          <a:prstGeom prst="rect">
            <a:avLst/>
          </a:prstGeom>
          <a:noFill/>
        </p:spPr>
        <p:txBody>
          <a:bodyPr wrap="square" rtlCol="0">
            <a:spAutoFit/>
          </a:bodyPr>
          <a:lstStyle/>
          <a:p>
            <a:pPr lvl="0" algn="ctr">
              <a:defRPr/>
            </a:pPr>
            <a:r>
              <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Các câu trong đoạn dưới đây được gọi là câu kể. Hãy sắp xếp các câu đó vào nhóm thích hợp.</a:t>
            </a:r>
          </a:p>
        </p:txBody>
      </p:sp>
      <p:sp>
        <p:nvSpPr>
          <p:cNvPr id="20" name="Rounded Rectangle 21">
            <a:extLst>
              <a:ext uri="{FF2B5EF4-FFF2-40B4-BE49-F238E27FC236}">
                <a16:creationId xmlns:a16="http://schemas.microsoft.com/office/drawing/2014/main" id="{C9052330-910F-4A1C-A7D1-3EB0ED78E2A9}"/>
              </a:ext>
            </a:extLst>
          </p:cNvPr>
          <p:cNvSpPr/>
          <p:nvPr/>
        </p:nvSpPr>
        <p:spPr>
          <a:xfrm>
            <a:off x="3685670" y="1789440"/>
            <a:ext cx="4201030" cy="1440794"/>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Arial-Rounded"/>
                <a:ea typeface="Arial-Rounded"/>
                <a:cs typeface="+mn-cs"/>
              </a:rPr>
              <a:t>Câu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nêu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đặc</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điểm</a:t>
            </a:r>
            <a:endParaRPr kumimoji="0" lang="en-US" sz="4000" b="1" i="0" u="none" strike="noStrike" kern="0" cap="none" spc="0" normalizeH="0" baseline="0" noProof="0" dirty="0">
              <a:ln>
                <a:noFill/>
              </a:ln>
              <a:solidFill>
                <a:srgbClr val="002060"/>
              </a:solidFill>
              <a:effectLst/>
              <a:uLnTx/>
              <a:uFillTx/>
              <a:latin typeface="Arial-Rounded"/>
              <a:ea typeface="Arial-Rounded"/>
              <a:cs typeface="+mn-cs"/>
            </a:endParaRPr>
          </a:p>
        </p:txBody>
      </p:sp>
      <p:sp>
        <p:nvSpPr>
          <p:cNvPr id="21" name="Rounded Rectangle 21">
            <a:extLst>
              <a:ext uri="{FF2B5EF4-FFF2-40B4-BE49-F238E27FC236}">
                <a16:creationId xmlns:a16="http://schemas.microsoft.com/office/drawing/2014/main" id="{9376AE1B-A113-4F5F-A189-977FFF886992}"/>
              </a:ext>
            </a:extLst>
          </p:cNvPr>
          <p:cNvSpPr/>
          <p:nvPr/>
        </p:nvSpPr>
        <p:spPr>
          <a:xfrm>
            <a:off x="8305800" y="1704975"/>
            <a:ext cx="3724275" cy="1609725"/>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Arial-Rounded"/>
                <a:ea typeface="Arial-Rounded"/>
                <a:cs typeface="+mn-cs"/>
              </a:rPr>
              <a:t>Câu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nêu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hoạt</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động</a:t>
            </a:r>
            <a:endParaRPr kumimoji="0" lang="en-US" sz="4000" b="1" i="0" u="none" strike="noStrike" kern="0" cap="none" spc="0" normalizeH="0" baseline="0" noProof="0" dirty="0">
              <a:ln>
                <a:noFill/>
              </a:ln>
              <a:solidFill>
                <a:srgbClr val="002060"/>
              </a:solidFill>
              <a:effectLst/>
              <a:uLnTx/>
              <a:uFillTx/>
              <a:latin typeface="Arial-Rounded"/>
              <a:ea typeface="Arial-Rounded"/>
              <a:cs typeface="+mn-cs"/>
            </a:endParaRPr>
          </a:p>
        </p:txBody>
      </p:sp>
      <p:sp>
        <p:nvSpPr>
          <p:cNvPr id="22" name="Rounded Rectangle 21">
            <a:extLst>
              <a:ext uri="{FF2B5EF4-FFF2-40B4-BE49-F238E27FC236}">
                <a16:creationId xmlns:a16="http://schemas.microsoft.com/office/drawing/2014/main" id="{4C661DB8-ED42-4043-AD41-2D9E3A450865}"/>
              </a:ext>
            </a:extLst>
          </p:cNvPr>
          <p:cNvSpPr/>
          <p:nvPr/>
        </p:nvSpPr>
        <p:spPr>
          <a:xfrm>
            <a:off x="104775" y="1988206"/>
            <a:ext cx="3320001" cy="1326494"/>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Arial-Rounded"/>
                <a:ea typeface="Arial-Rounded"/>
                <a:cs typeface="+mn-cs"/>
              </a:rPr>
              <a:t>Câu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giới</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thiệu</a:t>
            </a:r>
            <a:endParaRPr kumimoji="0" lang="en-US" sz="4000" b="1" i="0" u="none" strike="noStrike" kern="0" cap="none" spc="0" normalizeH="0" baseline="0" noProof="0" dirty="0">
              <a:ln>
                <a:noFill/>
              </a:ln>
              <a:solidFill>
                <a:srgbClr val="002060"/>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F0E52632-629D-4EB3-8135-AF50704BC82C}"/>
              </a:ext>
            </a:extLst>
          </p:cNvPr>
          <p:cNvSpPr txBox="1"/>
          <p:nvPr/>
        </p:nvSpPr>
        <p:spPr>
          <a:xfrm>
            <a:off x="1076323" y="4102249"/>
            <a:ext cx="10687051" cy="2554545"/>
          </a:xfrm>
          <a:prstGeom prst="rect">
            <a:avLst/>
          </a:prstGeom>
          <a:noFill/>
        </p:spPr>
        <p:txBody>
          <a:bodyPr wrap="square" rtlCol="0">
            <a:spAutoFit/>
          </a:bodyPr>
          <a:lstStyle/>
          <a:p>
            <a:pPr algn="just"/>
            <a:r>
              <a:rPr lang="vi-VN" sz="3200" dirty="0">
                <a:latin typeface="Arial-Rounded" panose="020B0500000000000000" pitchFamily="34" charset="0"/>
                <a:ea typeface="Arial-Rounded" panose="020B0500000000000000" pitchFamily="34" charset="0"/>
                <a:cs typeface="Arial-Rounded" panose="020B0500000000000000" pitchFamily="34" charset="0"/>
              </a:rPr>
              <a:t>(1) Tớ là bút nâu. (2) Tớ cao nhất hộp bút vì hiếm khi được gọt. (3) Đây là bút đỏ, bạn của tớ. (4) Bút đỏ thì thấp một mẩu vì được gọt quá nhiều. (5) Tớ dùng keo gắn bút đỏ vào bên cạnh tớ để bạn nhìn được ra ngoài hộp bút.</a:t>
            </a:r>
          </a:p>
          <a:p>
            <a:pPr algn="r"/>
            <a:r>
              <a:rPr lang="vi-VN" sz="3200" dirty="0">
                <a:latin typeface="Arial-Rounded" panose="020B0500000000000000" pitchFamily="34" charset="0"/>
                <a:ea typeface="Arial-Rounded" panose="020B0500000000000000" pitchFamily="34" charset="0"/>
                <a:cs typeface="Arial-Rounded" panose="020B0500000000000000" pitchFamily="34" charset="0"/>
              </a:rPr>
              <a:t>(Theo Nguyễn Trà)</a:t>
            </a:r>
          </a:p>
        </p:txBody>
      </p:sp>
      <p:cxnSp>
        <p:nvCxnSpPr>
          <p:cNvPr id="6" name="Straight Connector 5">
            <a:extLst>
              <a:ext uri="{FF2B5EF4-FFF2-40B4-BE49-F238E27FC236}">
                <a16:creationId xmlns:a16="http://schemas.microsoft.com/office/drawing/2014/main" id="{3F4B85E8-C931-4D8D-BACC-438C429802ED}"/>
              </a:ext>
            </a:extLst>
          </p:cNvPr>
          <p:cNvCxnSpPr/>
          <p:nvPr/>
        </p:nvCxnSpPr>
        <p:spPr>
          <a:xfrm>
            <a:off x="8553450" y="811702"/>
            <a:ext cx="11620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44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type="lt">
                                    <p:tmPct val="0"/>
                                  </p:iterate>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iterate type="lt">
                                    <p:tmPct val="0"/>
                                  </p:iterate>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0" grpId="0" animBg="1"/>
      <p:bldP spid="21" grpId="0" animBg="1"/>
      <p:bldP spid="22"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3"/>
          <a:stretch>
            <a:fillRect/>
          </a:stretch>
        </p:blipFill>
        <p:spPr>
          <a:xfrm>
            <a:off x="10315854" y="61908"/>
            <a:ext cx="1263015" cy="1191260"/>
          </a:xfrm>
          <a:prstGeom prst="rect">
            <a:avLst/>
          </a:prstGeom>
        </p:spPr>
      </p:pic>
      <p:pic>
        <p:nvPicPr>
          <p:cNvPr id="40" name="图片 8" descr="4ef6b7c9486052b6069210c143670dcb"/>
          <p:cNvPicPr>
            <a:picLocks noChangeAspect="1"/>
          </p:cNvPicPr>
          <p:nvPr/>
        </p:nvPicPr>
        <p:blipFill rotWithShape="1">
          <a:blip r:embed="rId4" cstate="screen">
            <a:extLst>
              <a:ext uri="{28A0092B-C50C-407E-A947-70E740481C1C}">
                <a14:useLocalDpi xmlns:a14="http://schemas.microsoft.com/office/drawing/2010/main"/>
              </a:ext>
            </a:extLst>
          </a:blip>
          <a:srcRect t="-4082"/>
          <a:stretch>
            <a:fillRect/>
          </a:stretch>
        </p:blipFill>
        <p:spPr>
          <a:xfrm>
            <a:off x="-2085317" y="41998"/>
            <a:ext cx="4796016" cy="1878330"/>
          </a:xfrm>
          <a:prstGeom prst="rect">
            <a:avLst/>
          </a:prstGeom>
        </p:spPr>
      </p:pic>
      <p:pic>
        <p:nvPicPr>
          <p:cNvPr id="11" name="Picture 10">
            <a:extLst>
              <a:ext uri="{FF2B5EF4-FFF2-40B4-BE49-F238E27FC236}">
                <a16:creationId xmlns:a16="http://schemas.microsoft.com/office/drawing/2014/main" id="{7CB1EFE9-BEE2-49F2-A650-2C3ACB4A7E1B}"/>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610790" y="3637990"/>
            <a:ext cx="4639773" cy="3474720"/>
          </a:xfrm>
          <a:prstGeom prst="rect">
            <a:avLst/>
          </a:prstGeom>
          <a:effectLst>
            <a:outerShdw blurRad="50800" dist="38100" dir="5400000" algn="t" rotWithShape="0">
              <a:prstClr val="black">
                <a:alpha val="40000"/>
              </a:prstClr>
            </a:outerShdw>
          </a:effectLst>
        </p:spPr>
      </p:pic>
      <p:grpSp>
        <p:nvGrpSpPr>
          <p:cNvPr id="12" name="Group 11">
            <a:extLst>
              <a:ext uri="{FF2B5EF4-FFF2-40B4-BE49-F238E27FC236}">
                <a16:creationId xmlns:a16="http://schemas.microsoft.com/office/drawing/2014/main" id="{DFDBE016-988B-4CA7-984C-47347870C950}"/>
              </a:ext>
            </a:extLst>
          </p:cNvPr>
          <p:cNvGrpSpPr/>
          <p:nvPr/>
        </p:nvGrpSpPr>
        <p:grpSpPr>
          <a:xfrm>
            <a:off x="120501" y="1668879"/>
            <a:ext cx="4472646" cy="2854855"/>
            <a:chOff x="1830929" y="1437382"/>
            <a:chExt cx="2994142" cy="1991617"/>
          </a:xfrm>
        </p:grpSpPr>
        <p:pic>
          <p:nvPicPr>
            <p:cNvPr id="15" name="Picture 14" descr="Background pattern, icon&#10;&#10;Description automatically generated">
              <a:extLst>
                <a:ext uri="{FF2B5EF4-FFF2-40B4-BE49-F238E27FC236}">
                  <a16:creationId xmlns:a16="http://schemas.microsoft.com/office/drawing/2014/main" id="{64F23DED-FAF6-43D5-93B0-2F57063013E1}"/>
                </a:ext>
              </a:extLst>
            </p:cNvPr>
            <p:cNvPicPr>
              <a:picLocks noChangeAspect="1"/>
            </p:cNvPicPr>
            <p:nvPr/>
          </p:nvPicPr>
          <p:blipFill rotWithShape="1">
            <a:blip r:embed="rId7">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16" name="TextBox 15">
              <a:extLst>
                <a:ext uri="{FF2B5EF4-FFF2-40B4-BE49-F238E27FC236}">
                  <a16:creationId xmlns:a16="http://schemas.microsoft.com/office/drawing/2014/main" id="{592BA83F-6EF2-4D34-8901-CFBF958741E7}"/>
                </a:ext>
              </a:extLst>
            </p:cNvPr>
            <p:cNvSpPr txBox="1"/>
            <p:nvPr/>
          </p:nvSpPr>
          <p:spPr>
            <a:xfrm>
              <a:off x="2096379" y="1740519"/>
              <a:ext cx="2448342" cy="8373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giới</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thiệu</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7" name="Group 16">
            <a:extLst>
              <a:ext uri="{FF2B5EF4-FFF2-40B4-BE49-F238E27FC236}">
                <a16:creationId xmlns:a16="http://schemas.microsoft.com/office/drawing/2014/main" id="{74B8AB80-3B67-4678-A78E-D7016669E598}"/>
              </a:ext>
            </a:extLst>
          </p:cNvPr>
          <p:cNvGrpSpPr/>
          <p:nvPr/>
        </p:nvGrpSpPr>
        <p:grpSpPr>
          <a:xfrm>
            <a:off x="3922476" y="1005498"/>
            <a:ext cx="5181600" cy="2765488"/>
            <a:chOff x="7374300" y="1437381"/>
            <a:chExt cx="2979388" cy="1991617"/>
          </a:xfrm>
        </p:grpSpPr>
        <p:pic>
          <p:nvPicPr>
            <p:cNvPr id="18" name="Picture 17" descr="Background pattern, icon&#10;&#10;Description automatically generated">
              <a:extLst>
                <a:ext uri="{FF2B5EF4-FFF2-40B4-BE49-F238E27FC236}">
                  <a16:creationId xmlns:a16="http://schemas.microsoft.com/office/drawing/2014/main" id="{B02E9C2A-A770-453D-BACB-60EA055061E0}"/>
                </a:ext>
              </a:extLst>
            </p:cNvPr>
            <p:cNvPicPr>
              <a:picLocks noChangeAspect="1"/>
            </p:cNvPicPr>
            <p:nvPr/>
          </p:nvPicPr>
          <p:blipFill rotWithShape="1">
            <a:blip r:embed="rId7">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19" name="TextBox 18">
              <a:extLst>
                <a:ext uri="{FF2B5EF4-FFF2-40B4-BE49-F238E27FC236}">
                  <a16:creationId xmlns:a16="http://schemas.microsoft.com/office/drawing/2014/main" id="{C1166F02-B8A3-4EEF-9120-283DB231DDD0}"/>
                </a:ext>
              </a:extLst>
            </p:cNvPr>
            <p:cNvSpPr txBox="1"/>
            <p:nvPr/>
          </p:nvSpPr>
          <p:spPr>
            <a:xfrm>
              <a:off x="7763155" y="1749480"/>
              <a:ext cx="2068545" cy="864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đặc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điểm</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sp>
        <p:nvSpPr>
          <p:cNvPr id="20" name="Rectangle: Rounded Corners 19">
            <a:extLst>
              <a:ext uri="{FF2B5EF4-FFF2-40B4-BE49-F238E27FC236}">
                <a16:creationId xmlns:a16="http://schemas.microsoft.com/office/drawing/2014/main" id="{D248039C-5DCE-4CE9-9686-DA03A4C07E1D}"/>
              </a:ext>
            </a:extLst>
          </p:cNvPr>
          <p:cNvSpPr/>
          <p:nvPr/>
        </p:nvSpPr>
        <p:spPr>
          <a:xfrm>
            <a:off x="4733925" y="61908"/>
            <a:ext cx="3400424" cy="646332"/>
          </a:xfrm>
          <a:prstGeom prst="roundRect">
            <a:avLst/>
          </a:prstGeom>
          <a:solidFill>
            <a:srgbClr val="FFCCCC"/>
          </a:solidFill>
          <a:ln>
            <a:solidFill>
              <a:srgbClr val="FF0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1822"/>
                </a:solidFill>
                <a:effectLst/>
                <a:uLnTx/>
                <a:uFillTx/>
                <a:latin typeface="Calibri" panose="020F0502020204030204" pitchFamily="34" charset="0"/>
                <a:ea typeface="+mn-ea"/>
                <a:cs typeface="Calibri" panose="020F0502020204030204" pitchFamily="34" charset="0"/>
              </a:rPr>
              <a:t>Cùng</a:t>
            </a:r>
            <a:r>
              <a:rPr kumimoji="0" lang="en-US" sz="36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1822"/>
                </a:solidFill>
                <a:effectLst/>
                <a:uLnTx/>
                <a:uFillTx/>
                <a:latin typeface="Calibri" panose="020F0502020204030204" pitchFamily="34" charset="0"/>
                <a:ea typeface="+mn-ea"/>
                <a:cs typeface="Calibri" panose="020F0502020204030204" pitchFamily="34" charset="0"/>
              </a:rPr>
              <a:t>nhớ</a:t>
            </a:r>
            <a:r>
              <a:rPr kumimoji="0" lang="en-US" sz="36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1822"/>
                </a:solidFill>
                <a:effectLst/>
                <a:uLnTx/>
                <a:uFillTx/>
                <a:latin typeface="Calibri" panose="020F0502020204030204" pitchFamily="34" charset="0"/>
                <a:ea typeface="+mn-ea"/>
                <a:cs typeface="Calibri" panose="020F0502020204030204" pitchFamily="34" charset="0"/>
              </a:rPr>
              <a:t>lại</a:t>
            </a:r>
            <a:endParaRPr kumimoji="0" lang="en-US" sz="36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endParaRPr>
          </a:p>
        </p:txBody>
      </p:sp>
      <p:grpSp>
        <p:nvGrpSpPr>
          <p:cNvPr id="14" name="Group 13">
            <a:extLst>
              <a:ext uri="{FF2B5EF4-FFF2-40B4-BE49-F238E27FC236}">
                <a16:creationId xmlns:a16="http://schemas.microsoft.com/office/drawing/2014/main" id="{811E5367-2292-4620-8393-0EAE7A228080}"/>
              </a:ext>
            </a:extLst>
          </p:cNvPr>
          <p:cNvGrpSpPr/>
          <p:nvPr/>
        </p:nvGrpSpPr>
        <p:grpSpPr>
          <a:xfrm>
            <a:off x="8134349" y="2255246"/>
            <a:ext cx="4217093" cy="2765488"/>
            <a:chOff x="7374300" y="1437381"/>
            <a:chExt cx="2979388" cy="1991617"/>
          </a:xfrm>
        </p:grpSpPr>
        <p:pic>
          <p:nvPicPr>
            <p:cNvPr id="21" name="Picture 20" descr="Background pattern, icon&#10;&#10;Description automatically generated">
              <a:extLst>
                <a:ext uri="{FF2B5EF4-FFF2-40B4-BE49-F238E27FC236}">
                  <a16:creationId xmlns:a16="http://schemas.microsoft.com/office/drawing/2014/main" id="{27D1D975-CB0D-413B-BF24-7413464EF366}"/>
                </a:ext>
              </a:extLst>
            </p:cNvPr>
            <p:cNvPicPr>
              <a:picLocks noChangeAspect="1"/>
            </p:cNvPicPr>
            <p:nvPr/>
          </p:nvPicPr>
          <p:blipFill rotWithShape="1">
            <a:blip r:embed="rId7">
              <a:duotone>
                <a:prstClr val="black"/>
                <a:schemeClr val="accent4">
                  <a:tint val="45000"/>
                  <a:satMod val="400000"/>
                </a:schemeClr>
              </a:duotone>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22" name="TextBox 21">
              <a:extLst>
                <a:ext uri="{FF2B5EF4-FFF2-40B4-BE49-F238E27FC236}">
                  <a16:creationId xmlns:a16="http://schemas.microsoft.com/office/drawing/2014/main" id="{3AF2C16D-D3D9-4B26-8FF5-3818F3FB09D0}"/>
                </a:ext>
              </a:extLst>
            </p:cNvPr>
            <p:cNvSpPr txBox="1"/>
            <p:nvPr/>
          </p:nvSpPr>
          <p:spPr>
            <a:xfrm>
              <a:off x="7763155" y="1749480"/>
              <a:ext cx="2068545" cy="864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spTree>
    <p:extLst>
      <p:ext uri="{BB962C8B-B14F-4D97-AF65-F5344CB8AC3E}">
        <p14:creationId xmlns:p14="http://schemas.microsoft.com/office/powerpoint/2010/main" val="48083000"/>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75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1">
            <a:extLst>
              <a:ext uri="{FF2B5EF4-FFF2-40B4-BE49-F238E27FC236}">
                <a16:creationId xmlns:a16="http://schemas.microsoft.com/office/drawing/2014/main" id="{E75091B8-5787-4079-8E86-CA47E2C2DA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5041" y="1761310"/>
            <a:ext cx="660994" cy="673642"/>
          </a:xfrm>
          <a:prstGeom prst="rect">
            <a:avLst/>
          </a:prstGeom>
        </p:spPr>
      </p:pic>
      <p:sp>
        <p:nvSpPr>
          <p:cNvPr id="33" name="文本框 14">
            <a:extLst>
              <a:ext uri="{FF2B5EF4-FFF2-40B4-BE49-F238E27FC236}">
                <a16:creationId xmlns:a16="http://schemas.microsoft.com/office/drawing/2014/main" id="{3BD722EB-6171-4FED-B546-2F4D949C74FC}"/>
              </a:ext>
            </a:extLst>
          </p:cNvPr>
          <p:cNvSpPr txBox="1"/>
          <p:nvPr/>
        </p:nvSpPr>
        <p:spPr>
          <a:xfrm>
            <a:off x="6693339" y="1890947"/>
            <a:ext cx="531768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Các</a:t>
            </a:r>
            <a:r>
              <a:rPr kumimoji="0" lang="en-029"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bạn</a:t>
            </a:r>
            <a:r>
              <a:rPr kumimoji="0" lang="en-029"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viết</a:t>
            </a:r>
            <a:r>
              <a:rPr kumimoji="0" lang="en-029"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câu</a:t>
            </a:r>
            <a:r>
              <a:rPr kumimoji="0" lang="en-029"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trả</a:t>
            </a:r>
            <a:r>
              <a:rPr kumimoji="0" lang="en-029"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lời</a:t>
            </a:r>
            <a:r>
              <a:rPr kumimoji="0" lang="en-029"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ra</a:t>
            </a:r>
            <a:r>
              <a:rPr kumimoji="0" lang="en-029"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giấy</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pic>
        <p:nvPicPr>
          <p:cNvPr id="34" name="图片 1">
            <a:extLst>
              <a:ext uri="{FF2B5EF4-FFF2-40B4-BE49-F238E27FC236}">
                <a16:creationId xmlns:a16="http://schemas.microsoft.com/office/drawing/2014/main" id="{1B731400-084F-409B-A2E3-BB0FC49A4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7346" y="2995334"/>
            <a:ext cx="660994" cy="673642"/>
          </a:xfrm>
          <a:prstGeom prst="rect">
            <a:avLst/>
          </a:prstGeom>
        </p:spPr>
      </p:pic>
      <p:sp>
        <p:nvSpPr>
          <p:cNvPr id="35" name="文本框 13">
            <a:extLst>
              <a:ext uri="{FF2B5EF4-FFF2-40B4-BE49-F238E27FC236}">
                <a16:creationId xmlns:a16="http://schemas.microsoft.com/office/drawing/2014/main" id="{FD69417A-EB63-4858-9EC4-E1857F2EB886}"/>
              </a:ext>
            </a:extLst>
          </p:cNvPr>
          <p:cNvSpPr txBox="1"/>
          <p:nvPr/>
        </p:nvSpPr>
        <p:spPr>
          <a:xfrm>
            <a:off x="6755463" y="3165675"/>
            <a:ext cx="54365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Thống</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nhất</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ý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kiến</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trong</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nhóm</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a:t>
            </a:r>
            <a:endPar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endParaRPr>
          </a:p>
        </p:txBody>
      </p:sp>
      <p:sp>
        <p:nvSpPr>
          <p:cNvPr id="36" name="TextBox 35">
            <a:extLst>
              <a:ext uri="{FF2B5EF4-FFF2-40B4-BE49-F238E27FC236}">
                <a16:creationId xmlns:a16="http://schemas.microsoft.com/office/drawing/2014/main" id="{6B2A3AB0-098B-4011-A6CA-4E5B92290EBB}"/>
              </a:ext>
            </a:extLst>
          </p:cNvPr>
          <p:cNvSpPr txBox="1"/>
          <p:nvPr/>
        </p:nvSpPr>
        <p:spPr>
          <a:xfrm>
            <a:off x="6681629" y="4545582"/>
            <a:ext cx="55103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Chia </a:t>
            </a:r>
            <a:r>
              <a:rPr kumimoji="0" lang="en-029" sz="32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sẻ</a:t>
            </a:r>
            <a:r>
              <a:rPr kumimoji="0" lang="en-029" sz="3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kết</a:t>
            </a:r>
            <a:r>
              <a:rPr kumimoji="0" lang="en-029" sz="3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quả</a:t>
            </a:r>
            <a:r>
              <a:rPr kumimoji="0" lang="en-029" sz="3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trước</a:t>
            </a:r>
            <a:r>
              <a:rPr kumimoji="0" lang="en-029" sz="3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lớp</a:t>
            </a:r>
            <a:r>
              <a:rPr kumimoji="0" lang="en-029" sz="3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7" name="图片 1">
            <a:extLst>
              <a:ext uri="{FF2B5EF4-FFF2-40B4-BE49-F238E27FC236}">
                <a16:creationId xmlns:a16="http://schemas.microsoft.com/office/drawing/2014/main" id="{DF00EB99-6AE0-4564-B4A9-ED8BC7BBD7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8549" y="4342953"/>
            <a:ext cx="660994" cy="673642"/>
          </a:xfrm>
          <a:prstGeom prst="rect">
            <a:avLst/>
          </a:prstGeom>
        </p:spPr>
      </p:pic>
      <p:pic>
        <p:nvPicPr>
          <p:cNvPr id="39" name="Picture 2">
            <a:extLst>
              <a:ext uri="{FF2B5EF4-FFF2-40B4-BE49-F238E27FC236}">
                <a16:creationId xmlns:a16="http://schemas.microsoft.com/office/drawing/2014/main" id="{6971ECEA-34EF-48A8-9338-3C6D25CD5EE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38" b="95342" l="4263" r="93961">
                        <a14:foregroundMark x1="12433" y1="52484" x2="14920" y2="85714"/>
                        <a14:foregroundMark x1="14920" y1="85714" x2="29840" y2="93478"/>
                        <a14:foregroundMark x1="29840" y1="93478" x2="61101" y2="98137"/>
                        <a14:foregroundMark x1="61101" y1="98137" x2="74956" y2="94410"/>
                        <a14:foregroundMark x1="84186" y1="83752" x2="84369" y2="83540"/>
                        <a14:foregroundMark x1="74956" y1="94410" x2="81700" y2="86623"/>
                        <a14:foregroundMark x1="84369" y1="83540" x2="86323" y2="60870"/>
                        <a14:foregroundMark x1="9059" y1="56832" x2="10124" y2="95342"/>
                        <a14:foregroundMark x1="4263" y1="74224" x2="4263" y2="74224"/>
                        <a14:foregroundMark x1="13677" y1="33230" x2="13677" y2="33230"/>
                        <a14:foregroundMark x1="51687" y1="28261" x2="51687" y2="28261"/>
                        <a14:foregroundMark x1="49378" y1="32609" x2="49378" y2="32609"/>
                        <a14:foregroundMark x1="64831" y1="21739" x2="64831" y2="21739"/>
                        <a14:foregroundMark x1="66252" y1="26708" x2="66252" y2="26708"/>
                        <a14:foregroundMark x1="88903" y1="80745" x2="90409" y2="90683"/>
                        <a14:foregroundMark x1="88856" y1="80435" x2="88903" y2="80745"/>
                        <a14:foregroundMark x1="84902" y1="54348" x2="88856" y2="80435"/>
                        <a14:foregroundMark x1="90409" y1="90683" x2="92007" y2="95342"/>
                        <a14:foregroundMark x1="93961" y1="63043" x2="93961" y2="63043"/>
                        <a14:foregroundMark x1="78686" y1="31056" x2="78686" y2="31056"/>
                        <a14:foregroundMark x1="76909" y1="33230" x2="76909" y2="33230"/>
                        <a14:backgroundMark x1="13321" y1="35093" x2="13321" y2="35093"/>
                        <a14:backgroundMark x1="82948" y1="83851" x2="82948" y2="83851"/>
                        <a14:backgroundMark x1="82593" y1="82919" x2="81528" y2="82919"/>
                        <a14:backgroundMark x1="89165" y1="80745" x2="89165" y2="80745"/>
                        <a14:backgroundMark x1="84014" y1="83230" x2="79041" y2="81677"/>
                        <a14:backgroundMark x1="89698" y1="80435" x2="89698" y2="80435"/>
                      </a14:backgroundRemoval>
                    </a14:imgEffect>
                  </a14:imgLayer>
                </a14:imgProps>
              </a:ext>
              <a:ext uri="{28A0092B-C50C-407E-A947-70E740481C1C}">
                <a14:useLocalDpi xmlns:a14="http://schemas.microsoft.com/office/drawing/2010/main" val="0"/>
              </a:ext>
            </a:extLst>
          </a:blip>
          <a:srcRect/>
          <a:stretch>
            <a:fillRect/>
          </a:stretch>
        </p:blipFill>
        <p:spPr bwMode="auto">
          <a:xfrm>
            <a:off x="180976" y="468015"/>
            <a:ext cx="5470088" cy="31285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0B6F102-97BF-4487-A319-A51BB2FF17AC}"/>
              </a:ext>
            </a:extLst>
          </p:cNvPr>
          <p:cNvPicPr>
            <a:picLocks noChangeAspect="1"/>
          </p:cNvPicPr>
          <p:nvPr/>
        </p:nvPicPr>
        <p:blipFill>
          <a:blip r:embed="rId5"/>
          <a:stretch>
            <a:fillRect/>
          </a:stretch>
        </p:blipFill>
        <p:spPr>
          <a:xfrm>
            <a:off x="802956" y="3750450"/>
            <a:ext cx="4413887" cy="1615580"/>
          </a:xfrm>
          <a:prstGeom prst="rect">
            <a:avLst/>
          </a:prstGeom>
        </p:spPr>
      </p:pic>
    </p:spTree>
    <p:extLst>
      <p:ext uri="{BB962C8B-B14F-4D97-AF65-F5344CB8AC3E}">
        <p14:creationId xmlns:p14="http://schemas.microsoft.com/office/powerpoint/2010/main" val="328765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fltVal val="0"/>
                                          </p:val>
                                        </p:tav>
                                        <p:tav tm="100000">
                                          <p:val>
                                            <p:strVal val="#ppt_w"/>
                                          </p:val>
                                        </p:tav>
                                      </p:tavLst>
                                    </p:anim>
                                    <p:anim calcmode="lin" valueType="num">
                                      <p:cBhvr>
                                        <p:cTn id="16" dur="1000" fill="hold"/>
                                        <p:tgtEl>
                                          <p:spTgt spid="32"/>
                                        </p:tgtEl>
                                        <p:attrNameLst>
                                          <p:attrName>ppt_h</p:attrName>
                                        </p:attrNameLst>
                                      </p:cBhvr>
                                      <p:tavLst>
                                        <p:tav tm="0">
                                          <p:val>
                                            <p:fltVal val="0"/>
                                          </p:val>
                                        </p:tav>
                                        <p:tav tm="100000">
                                          <p:val>
                                            <p:strVal val="#ppt_h"/>
                                          </p:val>
                                        </p:tav>
                                      </p:tavLst>
                                    </p:anim>
                                    <p:anim calcmode="lin" valueType="num">
                                      <p:cBhvr>
                                        <p:cTn id="17" dur="1000" fill="hold"/>
                                        <p:tgtEl>
                                          <p:spTgt spid="32"/>
                                        </p:tgtEl>
                                        <p:attrNameLst>
                                          <p:attrName>style.rotation</p:attrName>
                                        </p:attrNameLst>
                                      </p:cBhvr>
                                      <p:tavLst>
                                        <p:tav tm="0">
                                          <p:val>
                                            <p:fltVal val="90"/>
                                          </p:val>
                                        </p:tav>
                                        <p:tav tm="100000">
                                          <p:val>
                                            <p:fltVal val="0"/>
                                          </p:val>
                                        </p:tav>
                                      </p:tavLst>
                                    </p:anim>
                                    <p:animEffect transition="in" filter="fade">
                                      <p:cBhvr>
                                        <p:cTn id="18" dur="1000"/>
                                        <p:tgtEl>
                                          <p:spTgt spid="3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1000" fill="hold"/>
                                        <p:tgtEl>
                                          <p:spTgt spid="34"/>
                                        </p:tgtEl>
                                        <p:attrNameLst>
                                          <p:attrName>ppt_w</p:attrName>
                                        </p:attrNameLst>
                                      </p:cBhvr>
                                      <p:tavLst>
                                        <p:tav tm="0">
                                          <p:val>
                                            <p:fltVal val="0"/>
                                          </p:val>
                                        </p:tav>
                                        <p:tav tm="100000">
                                          <p:val>
                                            <p:strVal val="#ppt_w"/>
                                          </p:val>
                                        </p:tav>
                                      </p:tavLst>
                                    </p:anim>
                                    <p:anim calcmode="lin" valueType="num">
                                      <p:cBhvr>
                                        <p:cTn id="27" dur="1000" fill="hold"/>
                                        <p:tgtEl>
                                          <p:spTgt spid="34"/>
                                        </p:tgtEl>
                                        <p:attrNameLst>
                                          <p:attrName>ppt_h</p:attrName>
                                        </p:attrNameLst>
                                      </p:cBhvr>
                                      <p:tavLst>
                                        <p:tav tm="0">
                                          <p:val>
                                            <p:fltVal val="0"/>
                                          </p:val>
                                        </p:tav>
                                        <p:tav tm="100000">
                                          <p:val>
                                            <p:strVal val="#ppt_h"/>
                                          </p:val>
                                        </p:tav>
                                      </p:tavLst>
                                    </p:anim>
                                    <p:anim calcmode="lin" valueType="num">
                                      <p:cBhvr>
                                        <p:cTn id="28" dur="1000" fill="hold"/>
                                        <p:tgtEl>
                                          <p:spTgt spid="34"/>
                                        </p:tgtEl>
                                        <p:attrNameLst>
                                          <p:attrName>style.rotation</p:attrName>
                                        </p:attrNameLst>
                                      </p:cBhvr>
                                      <p:tavLst>
                                        <p:tav tm="0">
                                          <p:val>
                                            <p:fltVal val="90"/>
                                          </p:val>
                                        </p:tav>
                                        <p:tav tm="100000">
                                          <p:val>
                                            <p:fltVal val="0"/>
                                          </p:val>
                                        </p:tav>
                                      </p:tavLst>
                                    </p:anim>
                                    <p:animEffect transition="in" filter="fade">
                                      <p:cBhvr>
                                        <p:cTn id="29" dur="1000"/>
                                        <p:tgtEl>
                                          <p:spTgt spid="34"/>
                                        </p:tgtEl>
                                      </p:cBhvr>
                                    </p:animEffect>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randombar(horizontal)">
                                      <p:cBhvr>
                                        <p:cTn id="33" dur="25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1000" fill="hold"/>
                                        <p:tgtEl>
                                          <p:spTgt spid="37"/>
                                        </p:tgtEl>
                                        <p:attrNameLst>
                                          <p:attrName>ppt_w</p:attrName>
                                        </p:attrNameLst>
                                      </p:cBhvr>
                                      <p:tavLst>
                                        <p:tav tm="0">
                                          <p:val>
                                            <p:fltVal val="0"/>
                                          </p:val>
                                        </p:tav>
                                        <p:tav tm="100000">
                                          <p:val>
                                            <p:strVal val="#ppt_w"/>
                                          </p:val>
                                        </p:tav>
                                      </p:tavLst>
                                    </p:anim>
                                    <p:anim calcmode="lin" valueType="num">
                                      <p:cBhvr>
                                        <p:cTn id="39" dur="1000" fill="hold"/>
                                        <p:tgtEl>
                                          <p:spTgt spid="37"/>
                                        </p:tgtEl>
                                        <p:attrNameLst>
                                          <p:attrName>ppt_h</p:attrName>
                                        </p:attrNameLst>
                                      </p:cBhvr>
                                      <p:tavLst>
                                        <p:tav tm="0">
                                          <p:val>
                                            <p:fltVal val="0"/>
                                          </p:val>
                                        </p:tav>
                                        <p:tav tm="100000">
                                          <p:val>
                                            <p:strVal val="#ppt_h"/>
                                          </p:val>
                                        </p:tav>
                                      </p:tavLst>
                                    </p:anim>
                                    <p:anim calcmode="lin" valueType="num">
                                      <p:cBhvr>
                                        <p:cTn id="40" dur="1000" fill="hold"/>
                                        <p:tgtEl>
                                          <p:spTgt spid="37"/>
                                        </p:tgtEl>
                                        <p:attrNameLst>
                                          <p:attrName>style.rotation</p:attrName>
                                        </p:attrNameLst>
                                      </p:cBhvr>
                                      <p:tavLst>
                                        <p:tav tm="0">
                                          <p:val>
                                            <p:fltVal val="90"/>
                                          </p:val>
                                        </p:tav>
                                        <p:tav tm="100000">
                                          <p:val>
                                            <p:fltVal val="0"/>
                                          </p:val>
                                        </p:tav>
                                      </p:tavLst>
                                    </p:anim>
                                    <p:animEffect transition="in" filter="fade">
                                      <p:cBhvr>
                                        <p:cTn id="41" dur="1000"/>
                                        <p:tgtEl>
                                          <p:spTgt spid="37"/>
                                        </p:tgtEl>
                                      </p:cBhvr>
                                    </p:animEffect>
                                  </p:childTnLst>
                                </p:cTn>
                              </p:par>
                            </p:childTnLst>
                          </p:cTn>
                        </p:par>
                        <p:par>
                          <p:cTn id="42" fill="hold">
                            <p:stCondLst>
                              <p:cond delay="1000"/>
                            </p:stCondLst>
                            <p:childTnLst>
                              <p:par>
                                <p:cTn id="43" presetID="14" presetClass="entr" presetSubtype="1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randombar(horizontal)">
                                      <p:cBhvr>
                                        <p:cTn id="45"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2ED572-63D9-4E7C-9D4A-07C8C39C892F}"/>
              </a:ext>
            </a:extLst>
          </p:cNvPr>
          <p:cNvSpPr txBox="1"/>
          <p:nvPr/>
        </p:nvSpPr>
        <p:spPr>
          <a:xfrm>
            <a:off x="3100143" y="797198"/>
            <a:ext cx="671512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LNTH-No Virus" pitchFamily="2" charset="0"/>
                <a:ea typeface="微软雅黑"/>
                <a:cs typeface="+mn-cs"/>
              </a:rPr>
              <a:t>CHIA SẺ TRƯỚC LỚP</a:t>
            </a:r>
          </a:p>
        </p:txBody>
      </p:sp>
      <p:pic>
        <p:nvPicPr>
          <p:cNvPr id="5" name="Picture 4" descr="Icon&#10;&#10;Description automatically generated">
            <a:extLst>
              <a:ext uri="{FF2B5EF4-FFF2-40B4-BE49-F238E27FC236}">
                <a16:creationId xmlns:a16="http://schemas.microsoft.com/office/drawing/2014/main" id="{6A0BBA3C-8C1B-4ABD-B95A-CEAE95B91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800" y="35957"/>
            <a:ext cx="1854200" cy="1828800"/>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2B55A5E9-004C-4126-917A-282FC35FD52D}"/>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776110" y="3093062"/>
            <a:ext cx="4639773" cy="3474720"/>
          </a:xfrm>
          <a:prstGeom prst="rect">
            <a:avLst/>
          </a:prstGeom>
          <a:effectLst>
            <a:outerShdw blurRad="50800" dist="38100" dir="5400000" algn="t" rotWithShape="0">
              <a:prstClr val="black">
                <a:alpha val="40000"/>
              </a:prstClr>
            </a:outerShdw>
          </a:effectLst>
        </p:spPr>
      </p:pic>
      <p:grpSp>
        <p:nvGrpSpPr>
          <p:cNvPr id="7" name="Group 6">
            <a:extLst>
              <a:ext uri="{FF2B5EF4-FFF2-40B4-BE49-F238E27FC236}">
                <a16:creationId xmlns:a16="http://schemas.microsoft.com/office/drawing/2014/main" id="{5B03E7DD-06A7-4E96-920E-BD392BF65F49}"/>
              </a:ext>
            </a:extLst>
          </p:cNvPr>
          <p:cNvGrpSpPr/>
          <p:nvPr/>
        </p:nvGrpSpPr>
        <p:grpSpPr>
          <a:xfrm>
            <a:off x="1830929" y="1437382"/>
            <a:ext cx="2994142" cy="1991617"/>
            <a:chOff x="1830929" y="1437382"/>
            <a:chExt cx="2994142" cy="1991617"/>
          </a:xfrm>
        </p:grpSpPr>
        <p:pic>
          <p:nvPicPr>
            <p:cNvPr id="8" name="Picture 7" descr="Background pattern, icon&#10;&#10;Description automatically generated">
              <a:extLst>
                <a:ext uri="{FF2B5EF4-FFF2-40B4-BE49-F238E27FC236}">
                  <a16:creationId xmlns:a16="http://schemas.microsoft.com/office/drawing/2014/main" id="{F7FCA607-3669-4072-89D4-36736430CC12}"/>
                </a:ext>
              </a:extLst>
            </p:cNvPr>
            <p:cNvPicPr>
              <a:picLocks noChangeAspect="1"/>
            </p:cNvPicPr>
            <p:nvPr/>
          </p:nvPicPr>
          <p:blipFill rotWithShape="1">
            <a:blip r:embed="rId6">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B2CB199D-5EE6-48CE-9C11-96150466EFDA}"/>
                </a:ext>
              </a:extLst>
            </p:cNvPr>
            <p:cNvSpPr txBox="1"/>
            <p:nvPr/>
          </p:nvSpPr>
          <p:spPr>
            <a:xfrm>
              <a:off x="2176704" y="2006685"/>
              <a:ext cx="24483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Trình</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bày</a:t>
              </a:r>
              <a:endPar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endParaRPr>
            </a:p>
          </p:txBody>
        </p:sp>
      </p:grpSp>
      <p:grpSp>
        <p:nvGrpSpPr>
          <p:cNvPr id="10" name="Group 9">
            <a:extLst>
              <a:ext uri="{FF2B5EF4-FFF2-40B4-BE49-F238E27FC236}">
                <a16:creationId xmlns:a16="http://schemas.microsoft.com/office/drawing/2014/main" id="{C45B0A18-6558-4D21-A583-4651F88A5478}"/>
              </a:ext>
            </a:extLst>
          </p:cNvPr>
          <p:cNvGrpSpPr/>
          <p:nvPr/>
        </p:nvGrpSpPr>
        <p:grpSpPr>
          <a:xfrm>
            <a:off x="7374300" y="1437381"/>
            <a:ext cx="2979388" cy="1991617"/>
            <a:chOff x="7374300" y="1437381"/>
            <a:chExt cx="2979388" cy="1991617"/>
          </a:xfrm>
        </p:grpSpPr>
        <p:pic>
          <p:nvPicPr>
            <p:cNvPr id="11" name="Picture 10" descr="Background pattern, icon&#10;&#10;Description automatically generated">
              <a:extLst>
                <a:ext uri="{FF2B5EF4-FFF2-40B4-BE49-F238E27FC236}">
                  <a16:creationId xmlns:a16="http://schemas.microsoft.com/office/drawing/2014/main" id="{8944AEAA-A177-4FE1-8C34-47172CECC72F}"/>
                </a:ext>
              </a:extLst>
            </p:cNvPr>
            <p:cNvPicPr>
              <a:picLocks noChangeAspect="1"/>
            </p:cNvPicPr>
            <p:nvPr/>
          </p:nvPicPr>
          <p:blipFill rotWithShape="1">
            <a:blip r:embed="rId6">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3441AB83-03ED-4CF9-9285-A93628D0BE48}"/>
                </a:ext>
              </a:extLst>
            </p:cNvPr>
            <p:cNvSpPr txBox="1"/>
            <p:nvPr/>
          </p:nvSpPr>
          <p:spPr>
            <a:xfrm>
              <a:off x="7912720" y="2006685"/>
              <a:ext cx="19025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Nhận</a:t>
              </a:r>
              <a:r>
                <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xét</a:t>
              </a:r>
              <a:endPar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pic>
        <p:nvPicPr>
          <p:cNvPr id="13" name="Picture 2" descr="Plants Clipart - animated-gif-clipart-flowers-in-planter-pot-05c -  Classroom Clipart">
            <a:extLst>
              <a:ext uri="{FF2B5EF4-FFF2-40B4-BE49-F238E27FC236}">
                <a16:creationId xmlns:a16="http://schemas.microsoft.com/office/drawing/2014/main" id="{8674BBC5-4838-4A91-848D-D76DFB59DA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222" y="4230521"/>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2" descr="Plants Clipart - animated-gif-clipart-flowers-in-planter-pot-05c -  Classroom Clipart">
            <a:extLst>
              <a:ext uri="{FF2B5EF4-FFF2-40B4-BE49-F238E27FC236}">
                <a16:creationId xmlns:a16="http://schemas.microsoft.com/office/drawing/2014/main" id="{B0967ED6-602C-499F-B018-3AB25FABC4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996908" y="4230521"/>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966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750"/>
                                            <p:tgtEl>
                                              <p:spTgt spid="4"/>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750" fill="hold"/>
                                            <p:tgtEl>
                                              <p:spTgt spid="5"/>
                                            </p:tgtEl>
                                            <p:attrNameLst>
                                              <p:attrName>ppt_w</p:attrName>
                                            </p:attrNameLst>
                                          </p:cBhvr>
                                          <p:tavLst>
                                            <p:tav tm="0">
                                              <p:val>
                                                <p:fltVal val="0"/>
                                              </p:val>
                                            </p:tav>
                                            <p:tav tm="100000">
                                              <p:val>
                                                <p:strVal val="#ppt_w"/>
                                              </p:val>
                                            </p:tav>
                                          </p:tavLst>
                                        </p:anim>
                                        <p:anim calcmode="lin" valueType="num">
                                          <p:cBhvr>
                                            <p:cTn id="11" dur="750" fill="hold"/>
                                            <p:tgtEl>
                                              <p:spTgt spid="5"/>
                                            </p:tgtEl>
                                            <p:attrNameLst>
                                              <p:attrName>ppt_h</p:attrName>
                                            </p:attrNameLst>
                                          </p:cBhvr>
                                          <p:tavLst>
                                            <p:tav tm="0">
                                              <p:val>
                                                <p:fltVal val="0"/>
                                              </p:val>
                                            </p:tav>
                                            <p:tav tm="100000">
                                              <p:val>
                                                <p:strVal val="#ppt_h"/>
                                              </p:val>
                                            </p:tav>
                                          </p:tavLst>
                                        </p:anim>
                                        <p:anim calcmode="lin" valueType="num">
                                          <p:cBhvr>
                                            <p:cTn id="12" dur="750" fill="hold"/>
                                            <p:tgtEl>
                                              <p:spTgt spid="5"/>
                                            </p:tgtEl>
                                            <p:attrNameLst>
                                              <p:attrName>style.rotation</p:attrName>
                                            </p:attrNameLst>
                                          </p:cBhvr>
                                          <p:tavLst>
                                            <p:tav tm="0">
                                              <p:val>
                                                <p:fltVal val="90"/>
                                              </p:val>
                                            </p:tav>
                                            <p:tav tm="100000">
                                              <p:val>
                                                <p:fltVal val="0"/>
                                              </p:val>
                                            </p:tav>
                                          </p:tavLst>
                                        </p:anim>
                                        <p:animEffect transition="in" filter="fade">
                                          <p:cBhvr>
                                            <p:cTn id="13" dur="7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14:bounceEnd="40000">
                                          <p:cBhvr additive="base">
                                            <p:cTn id="18"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750"/>
                                            <p:tgtEl>
                                              <p:spTgt spid="4"/>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750" fill="hold"/>
                                            <p:tgtEl>
                                              <p:spTgt spid="5"/>
                                            </p:tgtEl>
                                            <p:attrNameLst>
                                              <p:attrName>ppt_w</p:attrName>
                                            </p:attrNameLst>
                                          </p:cBhvr>
                                          <p:tavLst>
                                            <p:tav tm="0">
                                              <p:val>
                                                <p:fltVal val="0"/>
                                              </p:val>
                                            </p:tav>
                                            <p:tav tm="100000">
                                              <p:val>
                                                <p:strVal val="#ppt_w"/>
                                              </p:val>
                                            </p:tav>
                                          </p:tavLst>
                                        </p:anim>
                                        <p:anim calcmode="lin" valueType="num">
                                          <p:cBhvr>
                                            <p:cTn id="11" dur="750" fill="hold"/>
                                            <p:tgtEl>
                                              <p:spTgt spid="5"/>
                                            </p:tgtEl>
                                            <p:attrNameLst>
                                              <p:attrName>ppt_h</p:attrName>
                                            </p:attrNameLst>
                                          </p:cBhvr>
                                          <p:tavLst>
                                            <p:tav tm="0">
                                              <p:val>
                                                <p:fltVal val="0"/>
                                              </p:val>
                                            </p:tav>
                                            <p:tav tm="100000">
                                              <p:val>
                                                <p:strVal val="#ppt_h"/>
                                              </p:val>
                                            </p:tav>
                                          </p:tavLst>
                                        </p:anim>
                                        <p:anim calcmode="lin" valueType="num">
                                          <p:cBhvr>
                                            <p:cTn id="12" dur="750" fill="hold"/>
                                            <p:tgtEl>
                                              <p:spTgt spid="5"/>
                                            </p:tgtEl>
                                            <p:attrNameLst>
                                              <p:attrName>style.rotation</p:attrName>
                                            </p:attrNameLst>
                                          </p:cBhvr>
                                          <p:tavLst>
                                            <p:tav tm="0">
                                              <p:val>
                                                <p:fltVal val="90"/>
                                              </p:val>
                                            </p:tav>
                                            <p:tav tm="100000">
                                              <p:val>
                                                <p:fltVal val="0"/>
                                              </p:val>
                                            </p:tav>
                                          </p:tavLst>
                                        </p:anim>
                                        <p:animEffect transition="in" filter="fade">
                                          <p:cBhvr>
                                            <p:cTn id="13" dur="7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ppt_x"/>
                                              </p:val>
                                            </p:tav>
                                            <p:tav tm="100000">
                                              <p:val>
                                                <p:strVal val="#ppt_x"/>
                                              </p:val>
                                            </p:tav>
                                          </p:tavLst>
                                        </p:anim>
                                        <p:anim calcmode="lin" valueType="num">
                                          <p:cBhvr additive="base">
                                            <p:cTn id="19"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8"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21">
            <a:extLst>
              <a:ext uri="{FF2B5EF4-FFF2-40B4-BE49-F238E27FC236}">
                <a16:creationId xmlns:a16="http://schemas.microsoft.com/office/drawing/2014/main" id="{B85274C4-AD6E-48B1-8CFF-EA9962C8FAF3}"/>
              </a:ext>
            </a:extLst>
          </p:cNvPr>
          <p:cNvSpPr/>
          <p:nvPr/>
        </p:nvSpPr>
        <p:spPr>
          <a:xfrm>
            <a:off x="0" y="578506"/>
            <a:ext cx="3320001" cy="1326494"/>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Arial-Rounded"/>
                <a:ea typeface="Arial-Rounded"/>
                <a:cs typeface="+mn-cs"/>
              </a:rPr>
              <a:t>Câu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giới</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thiệu</a:t>
            </a:r>
            <a:endParaRPr kumimoji="0" lang="en-US" sz="4000" b="1" i="0" u="none" strike="noStrike" kern="0" cap="none" spc="0" normalizeH="0" baseline="0" noProof="0" dirty="0">
              <a:ln>
                <a:noFill/>
              </a:ln>
              <a:solidFill>
                <a:srgbClr val="002060"/>
              </a:solidFill>
              <a:effectLst/>
              <a:uLnTx/>
              <a:uFillTx/>
              <a:latin typeface="Arial-Rounded"/>
              <a:ea typeface="Arial-Rounded"/>
              <a:cs typeface="+mn-cs"/>
            </a:endParaRPr>
          </a:p>
        </p:txBody>
      </p:sp>
      <p:sp>
        <p:nvSpPr>
          <p:cNvPr id="3" name="TextBox 2">
            <a:extLst>
              <a:ext uri="{FF2B5EF4-FFF2-40B4-BE49-F238E27FC236}">
                <a16:creationId xmlns:a16="http://schemas.microsoft.com/office/drawing/2014/main" id="{C94CB0A7-C446-4A8F-AF7B-6685E79C7161}"/>
              </a:ext>
            </a:extLst>
          </p:cNvPr>
          <p:cNvSpPr txBox="1"/>
          <p:nvPr/>
        </p:nvSpPr>
        <p:spPr>
          <a:xfrm>
            <a:off x="3320001" y="578506"/>
            <a:ext cx="8871999" cy="646331"/>
          </a:xfrm>
          <a:prstGeom prst="rect">
            <a:avLst/>
          </a:prstGeom>
          <a:noFill/>
        </p:spPr>
        <p:txBody>
          <a:bodyPr wrap="square" rtlCol="0">
            <a:spAutoFit/>
          </a:bodyPr>
          <a:lstStyle/>
          <a:p>
            <a:pPr algn="just"/>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Tớ là bút nâu. Đây là bút đỏ, bạn của tớ.</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ounded Rectangle 21">
            <a:extLst>
              <a:ext uri="{FF2B5EF4-FFF2-40B4-BE49-F238E27FC236}">
                <a16:creationId xmlns:a16="http://schemas.microsoft.com/office/drawing/2014/main" id="{1A3032E2-544E-4FEF-AE5E-EC25ED3F411F}"/>
              </a:ext>
            </a:extLst>
          </p:cNvPr>
          <p:cNvSpPr/>
          <p:nvPr/>
        </p:nvSpPr>
        <p:spPr>
          <a:xfrm>
            <a:off x="94745" y="2294265"/>
            <a:ext cx="3524755" cy="1440794"/>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Arial-Rounded"/>
                <a:ea typeface="Arial-Rounded"/>
                <a:cs typeface="+mn-cs"/>
              </a:rPr>
              <a:t>Câu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nêu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đặc</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điểm</a:t>
            </a:r>
            <a:endParaRPr kumimoji="0" lang="en-US" sz="4000" b="1" i="0" u="none" strike="noStrike" kern="0" cap="none" spc="0" normalizeH="0" baseline="0" noProof="0" dirty="0">
              <a:ln>
                <a:noFill/>
              </a:ln>
              <a:solidFill>
                <a:srgbClr val="002060"/>
              </a:solidFill>
              <a:effectLst/>
              <a:uLnTx/>
              <a:uFillTx/>
              <a:latin typeface="Arial-Rounded"/>
              <a:ea typeface="Arial-Rounded"/>
              <a:cs typeface="+mn-cs"/>
            </a:endParaRPr>
          </a:p>
        </p:txBody>
      </p:sp>
      <p:sp>
        <p:nvSpPr>
          <p:cNvPr id="12" name="TextBox 11">
            <a:extLst>
              <a:ext uri="{FF2B5EF4-FFF2-40B4-BE49-F238E27FC236}">
                <a16:creationId xmlns:a16="http://schemas.microsoft.com/office/drawing/2014/main" id="{F5986553-A0E2-4B83-BD84-2AC9A307D7EB}"/>
              </a:ext>
            </a:extLst>
          </p:cNvPr>
          <p:cNvSpPr txBox="1"/>
          <p:nvPr/>
        </p:nvSpPr>
        <p:spPr>
          <a:xfrm>
            <a:off x="3733801" y="2414497"/>
            <a:ext cx="8458200" cy="1754326"/>
          </a:xfrm>
          <a:prstGeom prst="rect">
            <a:avLst/>
          </a:prstGeom>
          <a:noFill/>
        </p:spPr>
        <p:txBody>
          <a:bodyPr wrap="square" rtlCol="0">
            <a:spAutoFit/>
          </a:bodyPr>
          <a:lstStyle/>
          <a:p>
            <a:pPr algn="just"/>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Tớ cao nhất hộp bút vì hiếm khi được gọt. Bút đỏ thì thấp một mẩu vì được gọt quá nhiều.</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ounded Rectangle 21">
            <a:extLst>
              <a:ext uri="{FF2B5EF4-FFF2-40B4-BE49-F238E27FC236}">
                <a16:creationId xmlns:a16="http://schemas.microsoft.com/office/drawing/2014/main" id="{2E5826AD-311E-43DF-9833-49AA2546AFB8}"/>
              </a:ext>
            </a:extLst>
          </p:cNvPr>
          <p:cNvSpPr/>
          <p:nvPr/>
        </p:nvSpPr>
        <p:spPr>
          <a:xfrm>
            <a:off x="190500" y="4438650"/>
            <a:ext cx="3724275" cy="1609725"/>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Arial-Rounded"/>
                <a:ea typeface="Arial-Rounded"/>
                <a:cs typeface="+mn-cs"/>
              </a:rPr>
              <a:t>Câu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nêu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hoạt</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động</a:t>
            </a:r>
            <a:endParaRPr kumimoji="0" lang="en-US" sz="4000" b="1" i="0" u="none" strike="noStrike" kern="0" cap="none" spc="0" normalizeH="0" baseline="0" noProof="0" dirty="0">
              <a:ln>
                <a:noFill/>
              </a:ln>
              <a:solidFill>
                <a:srgbClr val="002060"/>
              </a:solidFill>
              <a:effectLst/>
              <a:uLnTx/>
              <a:uFillTx/>
              <a:latin typeface="Arial-Rounded"/>
              <a:ea typeface="Arial-Rounded"/>
              <a:cs typeface="+mn-cs"/>
            </a:endParaRPr>
          </a:p>
        </p:txBody>
      </p:sp>
      <p:sp>
        <p:nvSpPr>
          <p:cNvPr id="14" name="TextBox 13">
            <a:extLst>
              <a:ext uri="{FF2B5EF4-FFF2-40B4-BE49-F238E27FC236}">
                <a16:creationId xmlns:a16="http://schemas.microsoft.com/office/drawing/2014/main" id="{B8F4559E-EA22-4727-88A6-623E87A61E86}"/>
              </a:ext>
            </a:extLst>
          </p:cNvPr>
          <p:cNvSpPr txBox="1"/>
          <p:nvPr/>
        </p:nvSpPr>
        <p:spPr>
          <a:xfrm>
            <a:off x="3810001" y="4758318"/>
            <a:ext cx="8458200" cy="1200329"/>
          </a:xfrm>
          <a:prstGeom prst="rect">
            <a:avLst/>
          </a:prstGeom>
          <a:noFill/>
        </p:spPr>
        <p:txBody>
          <a:bodyPr wrap="square" rtlCol="0">
            <a:spAutoFit/>
          </a:bodyPr>
          <a:lstStyle/>
          <a:p>
            <a:pPr algn="just"/>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Tớ dùng keo gắn bút đỏ vào bên cạnh tớ để bạn nhìn được ra ngoài hộp bút.</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71487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0" presetClass="entr" presetSubtype="0" fill="hold" grpId="0" nodeType="withEffect">
                                  <p:stCondLst>
                                    <p:cond delay="0"/>
                                  </p:stCondLst>
                                  <p:iterate type="lt">
                                    <p:tmPct val="0"/>
                                  </p:iterate>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11" grpId="0" animBg="1"/>
      <p:bldP spid="12" grpId="0"/>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351690" y="158805"/>
            <a:ext cx="9488620" cy="688382"/>
            <a:chOff x="-169487" y="89773"/>
            <a:chExt cx="5404973" cy="688382"/>
          </a:xfrm>
        </p:grpSpPr>
        <p:sp>
          <p:nvSpPr>
            <p:cNvPr id="2" name="Google Shape;1244;p45"/>
            <p:cNvSpPr/>
            <p:nvPr/>
          </p:nvSpPr>
          <p:spPr>
            <a:xfrm>
              <a:off x="81324" y="89773"/>
              <a:ext cx="4903350" cy="66887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TextBox 2">
              <a:extLst>
                <a:ext uri="{FF2B5EF4-FFF2-40B4-BE49-F238E27FC236}">
                  <a16:creationId xmlns:a16="http://schemas.microsoft.com/office/drawing/2014/main" id="{C25133DE-CDA0-45CC-8B57-DA29957F6AEF}"/>
                </a:ext>
              </a:extLst>
            </p:cNvPr>
            <p:cNvSpPr txBox="1"/>
            <p:nvPr/>
          </p:nvSpPr>
          <p:spPr>
            <a:xfrm>
              <a:off x="-169487" y="131824"/>
              <a:ext cx="540497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Chọn</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tin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đúng</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13" name="Rounded Rectangle 13">
            <a:extLst>
              <a:ext uri="{FF2B5EF4-FFF2-40B4-BE49-F238E27FC236}">
                <a16:creationId xmlns:a16="http://schemas.microsoft.com/office/drawing/2014/main" id="{63E040A5-D2AE-4C5D-AE11-2DFF5073E35D}"/>
              </a:ext>
            </a:extLst>
          </p:cNvPr>
          <p:cNvSpPr/>
          <p:nvPr/>
        </p:nvSpPr>
        <p:spPr>
          <a:xfrm>
            <a:off x="1791998" y="1313779"/>
            <a:ext cx="3124201" cy="1144927"/>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Dùng</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tả</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giới</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thiệu</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ounded Rectangle 14">
            <a:extLst>
              <a:ext uri="{FF2B5EF4-FFF2-40B4-BE49-F238E27FC236}">
                <a16:creationId xmlns:a16="http://schemas.microsoft.com/office/drawing/2014/main" id="{33218967-BBC4-4B5C-AE71-750C93B8AF02}"/>
              </a:ext>
            </a:extLst>
          </p:cNvPr>
          <p:cNvSpPr/>
          <p:nvPr/>
        </p:nvSpPr>
        <p:spPr>
          <a:xfrm>
            <a:off x="7924800" y="1313779"/>
            <a:ext cx="2829408" cy="1144927"/>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Dùng</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ounded Rectangle 15">
            <a:extLst>
              <a:ext uri="{FF2B5EF4-FFF2-40B4-BE49-F238E27FC236}">
                <a16:creationId xmlns:a16="http://schemas.microsoft.com/office/drawing/2014/main" id="{4339FDA9-1B11-46DE-B319-748DB5468708}"/>
              </a:ext>
            </a:extLst>
          </p:cNvPr>
          <p:cNvSpPr/>
          <p:nvPr/>
        </p:nvSpPr>
        <p:spPr>
          <a:xfrm>
            <a:off x="1724026" y="3244171"/>
            <a:ext cx="3192173" cy="1328764"/>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Kết</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thúc</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ounded Rectangle 15">
            <a:extLst>
              <a:ext uri="{FF2B5EF4-FFF2-40B4-BE49-F238E27FC236}">
                <a16:creationId xmlns:a16="http://schemas.microsoft.com/office/drawing/2014/main" id="{131302DC-13F7-4E32-9921-58C4D68CAAD5}"/>
              </a:ext>
            </a:extLst>
          </p:cNvPr>
          <p:cNvSpPr/>
          <p:nvPr/>
        </p:nvSpPr>
        <p:spPr>
          <a:xfrm>
            <a:off x="7924800" y="3329896"/>
            <a:ext cx="3192173" cy="1328764"/>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Kết</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thúc</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than</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9" name="Straight Connector 18">
            <a:extLst>
              <a:ext uri="{FF2B5EF4-FFF2-40B4-BE49-F238E27FC236}">
                <a16:creationId xmlns:a16="http://schemas.microsoft.com/office/drawing/2014/main" id="{2D8D4FF8-7291-4098-900C-835665A416C2}"/>
              </a:ext>
            </a:extLst>
          </p:cNvPr>
          <p:cNvCxnSpPr>
            <a:cxnSpLocks/>
          </p:cNvCxnSpPr>
          <p:nvPr/>
        </p:nvCxnSpPr>
        <p:spPr>
          <a:xfrm>
            <a:off x="8001000" y="745027"/>
            <a:ext cx="12096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220F512A-6C55-4E14-B864-BFBA62408407}"/>
              </a:ext>
            </a:extLst>
          </p:cNvPr>
          <p:cNvSpPr/>
          <p:nvPr/>
        </p:nvSpPr>
        <p:spPr>
          <a:xfrm>
            <a:off x="1504950" y="1028700"/>
            <a:ext cx="3895725" cy="19145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C65E3A6-DFF3-4BA1-B97A-312AF6BF04BF}"/>
              </a:ext>
            </a:extLst>
          </p:cNvPr>
          <p:cNvSpPr/>
          <p:nvPr/>
        </p:nvSpPr>
        <p:spPr>
          <a:xfrm>
            <a:off x="1351690" y="2943225"/>
            <a:ext cx="3895725" cy="19145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01359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5"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05528" y="89773"/>
            <a:ext cx="10833972" cy="1119269"/>
            <a:chOff x="81324" y="89773"/>
            <a:chExt cx="4903350" cy="1119269"/>
          </a:xfrm>
        </p:grpSpPr>
        <p:sp>
          <p:nvSpPr>
            <p:cNvPr id="2" name="Google Shape;1244;p45"/>
            <p:cNvSpPr/>
            <p:nvPr/>
          </p:nvSpPr>
          <p:spPr>
            <a:xfrm>
              <a:off x="81324" y="89773"/>
              <a:ext cx="4903350" cy="104380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TextBox 2">
              <a:extLst>
                <a:ext uri="{FF2B5EF4-FFF2-40B4-BE49-F238E27FC236}">
                  <a16:creationId xmlns:a16="http://schemas.microsoft.com/office/drawing/2014/main" id="{C25133DE-CDA0-45CC-8B57-DA29957F6AEF}"/>
                </a:ext>
              </a:extLst>
            </p:cNvPr>
            <p:cNvSpPr txBox="1"/>
            <p:nvPr/>
          </p:nvSpPr>
          <p:spPr>
            <a:xfrm>
              <a:off x="126265" y="131824"/>
              <a:ext cx="46644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3. </a:t>
              </a:r>
              <a:r>
                <a:rPr kumimoji="0" lang="vi-VN"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Xếp các câu dưới đây vào nhóm thích hợp và giải thích vì sao em xếp như vậy</a:t>
              </a:r>
            </a:p>
          </p:txBody>
        </p:sp>
      </p:grpSp>
      <p:sp>
        <p:nvSpPr>
          <p:cNvPr id="20" name="Rounded Rectangle 13">
            <a:extLst>
              <a:ext uri="{FF2B5EF4-FFF2-40B4-BE49-F238E27FC236}">
                <a16:creationId xmlns:a16="http://schemas.microsoft.com/office/drawing/2014/main" id="{EF6C7D4A-3132-4F92-99A4-A3EA47768CE0}"/>
              </a:ext>
            </a:extLst>
          </p:cNvPr>
          <p:cNvSpPr/>
          <p:nvPr/>
        </p:nvSpPr>
        <p:spPr>
          <a:xfrm>
            <a:off x="4963823" y="1475705"/>
            <a:ext cx="3124201" cy="791246"/>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ounded Rectangle 15">
            <a:extLst>
              <a:ext uri="{FF2B5EF4-FFF2-40B4-BE49-F238E27FC236}">
                <a16:creationId xmlns:a16="http://schemas.microsoft.com/office/drawing/2014/main" id="{1ADC2BBE-D261-48A3-9C96-33BDD6BA068B}"/>
              </a:ext>
            </a:extLst>
          </p:cNvPr>
          <p:cNvSpPr/>
          <p:nvPr/>
        </p:nvSpPr>
        <p:spPr>
          <a:xfrm>
            <a:off x="4963823" y="2637754"/>
            <a:ext cx="3192173" cy="791246"/>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3AC9E938-A612-451B-927A-142858EF08D9}"/>
              </a:ext>
            </a:extLst>
          </p:cNvPr>
          <p:cNvSpPr txBox="1"/>
          <p:nvPr/>
        </p:nvSpPr>
        <p:spPr>
          <a:xfrm>
            <a:off x="1449746" y="3695663"/>
            <a:ext cx="10220326" cy="2862322"/>
          </a:xfrm>
          <a:prstGeom prst="rect">
            <a:avLst/>
          </a:prstGeom>
          <a:noFill/>
        </p:spPr>
        <p:txBody>
          <a:bodyPr wrap="square" rtlCol="0">
            <a:spAutoFit/>
          </a:bodyPr>
          <a:lstStyle/>
          <a:p>
            <a:pPr algn="just"/>
            <a:r>
              <a:rPr lang="vi-VN" sz="3600" dirty="0">
                <a:latin typeface="Arial-Rounded" panose="020B0500000000000000" pitchFamily="34" charset="0"/>
                <a:ea typeface="Arial-Rounded" panose="020B0500000000000000" pitchFamily="34" charset="0"/>
                <a:cs typeface="Arial-Rounded" panose="020B0500000000000000" pitchFamily="34" charset="0"/>
              </a:rPr>
              <a:t>a. Bút nâu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trông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thế</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nào</a:t>
            </a:r>
            <a:r>
              <a:rPr lang="en-US" sz="3600" dirty="0">
                <a:latin typeface="Arial-Rounded" panose="020B0500000000000000" pitchFamily="34" charset="0"/>
                <a:ea typeface="Arial-Rounded" panose="020B0500000000000000" pitchFamily="34" charset="0"/>
                <a:cs typeface="Arial-Rounded" panose="020B0500000000000000" pitchFamily="34" charset="0"/>
              </a:rPr>
              <a:t>?</a:t>
            </a:r>
            <a:endParaRPr lang="vi-VN" sz="3600" dirty="0">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3600" dirty="0">
                <a:latin typeface="Arial-Rounded" panose="020B0500000000000000" pitchFamily="34" charset="0"/>
                <a:ea typeface="Arial-Rounded" panose="020B0500000000000000" pitchFamily="34" charset="0"/>
                <a:cs typeface="Arial-Rounded" panose="020B0500000000000000" pitchFamily="34" charset="0"/>
              </a:rPr>
              <a:t>b. Bút nâu là một người bạn tốt.</a:t>
            </a:r>
          </a:p>
          <a:p>
            <a:pPr algn="just"/>
            <a:r>
              <a:rPr lang="vi-VN" sz="3600" dirty="0">
                <a:latin typeface="Arial-Rounded" panose="020B0500000000000000" pitchFamily="34" charset="0"/>
                <a:ea typeface="Arial-Rounded" panose="020B0500000000000000" pitchFamily="34" charset="0"/>
                <a:cs typeface="Arial-Rounded" panose="020B0500000000000000" pitchFamily="34" charset="0"/>
              </a:rPr>
              <a:t>c. Bút nâu nhảy với bút vàng, lắng nghe ước mơ của bút tím.</a:t>
            </a:r>
          </a:p>
          <a:p>
            <a:pPr algn="just"/>
            <a:r>
              <a:rPr lang="vi-VN" sz="3600" dirty="0">
                <a:latin typeface="Arial-Rounded" panose="020B0500000000000000" pitchFamily="34" charset="0"/>
                <a:ea typeface="Arial-Rounded" panose="020B0500000000000000" pitchFamily="34" charset="0"/>
                <a:cs typeface="Arial-Rounded" panose="020B0500000000000000" pitchFamily="34" charset="0"/>
              </a:rPr>
              <a:t>d. Bút nâu </a:t>
            </a:r>
            <a:r>
              <a:rPr lang="en-US" sz="3600" dirty="0" err="1">
                <a:latin typeface="Arial-Rounded" panose="020B0500000000000000" pitchFamily="34" charset="0"/>
                <a:ea typeface="Arial-Rounded" panose="020B0500000000000000" pitchFamily="34" charset="0"/>
                <a:cs typeface="Arial-Rounded" panose="020B0500000000000000" pitchFamily="34" charset="0"/>
              </a:rPr>
              <a:t>gắn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bút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đỏ</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bên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cạnh</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mình</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để</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làm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gì</a:t>
            </a:r>
            <a:r>
              <a:rPr lang="en-US" sz="3600" dirty="0">
                <a:latin typeface="Arial-Rounded" panose="020B0500000000000000" pitchFamily="34" charset="0"/>
                <a:ea typeface="Arial-Rounded" panose="020B0500000000000000" pitchFamily="34" charset="0"/>
                <a:cs typeface="Arial-Rounded" panose="020B0500000000000000" pitchFamily="34" charset="0"/>
              </a:rPr>
              <a:t>?</a:t>
            </a:r>
            <a:endParaRPr lang="vi-VN" sz="36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8" name="Straight Connector 7">
            <a:extLst>
              <a:ext uri="{FF2B5EF4-FFF2-40B4-BE49-F238E27FC236}">
                <a16:creationId xmlns:a16="http://schemas.microsoft.com/office/drawing/2014/main" id="{D743DB4D-30DB-46EF-B23B-21FE53EDD35D}"/>
              </a:ext>
            </a:extLst>
          </p:cNvPr>
          <p:cNvCxnSpPr>
            <a:cxnSpLocks/>
          </p:cNvCxnSpPr>
          <p:nvPr/>
        </p:nvCxnSpPr>
        <p:spPr>
          <a:xfrm>
            <a:off x="1019175" y="678352"/>
            <a:ext cx="20669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889B5D-8C9B-4A35-A642-C8B28002BE3D}"/>
              </a:ext>
            </a:extLst>
          </p:cNvPr>
          <p:cNvCxnSpPr>
            <a:cxnSpLocks/>
          </p:cNvCxnSpPr>
          <p:nvPr/>
        </p:nvCxnSpPr>
        <p:spPr>
          <a:xfrm>
            <a:off x="5600700" y="668827"/>
            <a:ext cx="2487324" cy="95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A4E3F82-E350-424F-B8AF-F289D6BBC2B0}"/>
              </a:ext>
            </a:extLst>
          </p:cNvPr>
          <p:cNvCxnSpPr>
            <a:cxnSpLocks/>
          </p:cNvCxnSpPr>
          <p:nvPr/>
        </p:nvCxnSpPr>
        <p:spPr>
          <a:xfrm>
            <a:off x="8851473" y="668827"/>
            <a:ext cx="152609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943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792</Words>
  <Application>Microsoft Office PowerPoint</Application>
  <PresentationFormat>Widescreen</PresentationFormat>
  <Paragraphs>96</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等线</vt:lpstr>
      <vt:lpstr>微软雅黑</vt:lpstr>
      <vt:lpstr>Arial</vt:lpstr>
      <vt:lpstr>Arial-Rounded</vt:lpstr>
      <vt:lpstr>Calibri</vt:lpstr>
      <vt:lpstr>LNTH-No Virus</vt:lpstr>
      <vt:lpstr>Times New Roman</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 Tran</cp:lastModifiedBy>
  <cp:revision>35</cp:revision>
  <dcterms:created xsi:type="dcterms:W3CDTF">2022-06-26T08:15:33Z</dcterms:created>
  <dcterms:modified xsi:type="dcterms:W3CDTF">2024-10-22T09:15:35Z</dcterms:modified>
</cp:coreProperties>
</file>