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300" r:id="rId4"/>
    <p:sldId id="258" r:id="rId5"/>
    <p:sldId id="281" r:id="rId6"/>
    <p:sldId id="282" r:id="rId7"/>
    <p:sldId id="297" r:id="rId8"/>
    <p:sldId id="298" r:id="rId9"/>
    <p:sldId id="285" r:id="rId10"/>
    <p:sldId id="284" r:id="rId11"/>
    <p:sldId id="299" r:id="rId12"/>
    <p:sldId id="287" r:id="rId13"/>
    <p:sldId id="289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98BCC2-06F8-0947-8071-693F495B96B2}">
          <p14:sldIdLst>
            <p14:sldId id="294"/>
            <p14:sldId id="256"/>
            <p14:sldId id="300"/>
          </p14:sldIdLst>
        </p14:section>
        <p14:section name="Untitled Section" id="{48881A83-8ABC-B14E-AF98-6B4505826159}">
          <p14:sldIdLst>
            <p14:sldId id="258"/>
            <p14:sldId id="281"/>
            <p14:sldId id="282"/>
            <p14:sldId id="297"/>
            <p14:sldId id="298"/>
            <p14:sldId id="285"/>
            <p14:sldId id="284"/>
            <p14:sldId id="299"/>
            <p14:sldId id="287"/>
            <p14:sldId id="28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6A9"/>
    <a:srgbClr val="FFEDD5"/>
    <a:srgbClr val="C9E087"/>
    <a:srgbClr val="B8DFE4"/>
    <a:srgbClr val="D5E8F8"/>
    <a:srgbClr val="243D82"/>
    <a:srgbClr val="D7BFD8"/>
    <a:srgbClr val="A6DFF9"/>
    <a:srgbClr val="FB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9E4C74B-8EEA-BC45-018E-2298FC7AA5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8" y="905667"/>
            <a:ext cx="1756331" cy="22242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8F5165-FCD6-D402-4197-F01292510A4F}"/>
              </a:ext>
            </a:extLst>
          </p:cNvPr>
          <p:cNvSpPr/>
          <p:nvPr userDrawn="1"/>
        </p:nvSpPr>
        <p:spPr>
          <a:xfrm>
            <a:off x="11342255" y="92364"/>
            <a:ext cx="692727" cy="729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52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4B0271B-0531-9A70-6860-312D0BFAD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08" y="111340"/>
            <a:ext cx="564841" cy="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1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6ACC01-76AE-0212-EDC5-1FB14DCE7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55FA90B-D56C-0FEE-0C9D-06201235D9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08" y="111340"/>
            <a:ext cx="564841" cy="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694A29A-C4E0-F866-CF00-32C51BF182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08" y="111340"/>
            <a:ext cx="564841" cy="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6.png"/><Relationship Id="rId7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147647" y="4952471"/>
            <a:ext cx="78967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B26B66-1A77-2707-9F5C-07CBB1F1E445}"/>
              </a:ext>
            </a:extLst>
          </p:cNvPr>
          <p:cNvSpPr txBox="1"/>
          <p:nvPr/>
        </p:nvSpPr>
        <p:spPr>
          <a:xfrm>
            <a:off x="358525" y="929994"/>
            <a:ext cx="5892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Quan sát các hình dưới đây, nghe mô tả tác dụng và đoán tên của sản phẩm công nghệ.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C1998-1893-BCFD-FEC5-54C524A9AC97}"/>
              </a:ext>
            </a:extLst>
          </p:cNvPr>
          <p:cNvSpPr txBox="1"/>
          <p:nvPr/>
        </p:nvSpPr>
        <p:spPr>
          <a:xfrm>
            <a:off x="3304674" y="-640"/>
            <a:ext cx="7329486" cy="726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600" b="1">
                <a:solidFill>
                  <a:schemeClr val="accent6">
                    <a:lumMod val="75000"/>
                  </a:schemeClr>
                </a:solidFill>
                <a:effectLst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Nghe tác dụng, đoán sản phẩm </a:t>
            </a:r>
            <a:endParaRPr lang="en-US" sz="3600" b="1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AA20920-C59A-1CB6-92C4-AA4A6B2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22655" y="3886200"/>
            <a:ext cx="4249917" cy="33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492A3-31F9-C8D3-0436-6E363E873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02" y="944280"/>
            <a:ext cx="5892298" cy="5626662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8CE4D38-5853-2124-E377-D104F9A32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10699"/>
              </p:ext>
            </p:extLst>
          </p:nvPr>
        </p:nvGraphicFramePr>
        <p:xfrm>
          <a:off x="415006" y="2243137"/>
          <a:ext cx="5624512" cy="397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256">
                  <a:extLst>
                    <a:ext uri="{9D8B030D-6E8A-4147-A177-3AD203B41FA5}">
                      <a16:colId xmlns:a16="http://schemas.microsoft.com/office/drawing/2014/main" val="3596182017"/>
                    </a:ext>
                  </a:extLst>
                </a:gridCol>
                <a:gridCol w="2812256">
                  <a:extLst>
                    <a:ext uri="{9D8B030D-6E8A-4147-A177-3AD203B41FA5}">
                      <a16:colId xmlns:a16="http://schemas.microsoft.com/office/drawing/2014/main" val="1394425707"/>
                    </a:ext>
                  </a:extLst>
                </a:gridCol>
              </a:tblGrid>
              <a:tr h="91966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Tác dụng của sản phẩm</a:t>
                      </a:r>
                    </a:p>
                  </a:txBody>
                  <a:tcPr>
                    <a:solidFill>
                      <a:srgbClr val="243D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Tên sản phẩm  </a:t>
                      </a:r>
                    </a:p>
                  </a:txBody>
                  <a:tcPr>
                    <a:solidFill>
                      <a:srgbClr val="243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4543"/>
                  </a:ext>
                </a:extLst>
              </a:tr>
              <a:tr h="45377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Làm khô tóc</a:t>
                      </a:r>
                    </a:p>
                  </a:txBody>
                  <a:tcPr>
                    <a:solidFill>
                      <a:srgbClr val="D7B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Máy sấy tóc</a:t>
                      </a:r>
                    </a:p>
                  </a:txBody>
                  <a:tcPr>
                    <a:solidFill>
                      <a:srgbClr val="D7B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2749"/>
                  </a:ext>
                </a:extLst>
              </a:tr>
              <a:tr h="45377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Bảo quản thực phẩm</a:t>
                      </a:r>
                    </a:p>
                  </a:txBody>
                  <a:tcPr>
                    <a:solidFill>
                      <a:srgbClr val="D5E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Tủ lạnh</a:t>
                      </a:r>
                    </a:p>
                  </a:txBody>
                  <a:tcPr>
                    <a:solidFill>
                      <a:srgbClr val="D5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780531"/>
                  </a:ext>
                </a:extLst>
              </a:tr>
              <a:tr h="78341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Cung cấp thông tin, giải trí</a:t>
                      </a:r>
                    </a:p>
                  </a:txBody>
                  <a:tcPr>
                    <a:solidFill>
                      <a:srgbClr val="B8DF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Máy thu thanh</a:t>
                      </a:r>
                    </a:p>
                  </a:txBody>
                  <a:tcPr>
                    <a:solidFill>
                      <a:srgbClr val="B8D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384528"/>
                  </a:ext>
                </a:extLst>
              </a:tr>
              <a:tr h="45377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Là quần áo</a:t>
                      </a:r>
                    </a:p>
                  </a:txBody>
                  <a:tcPr>
                    <a:solidFill>
                      <a:srgbClr val="C9E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Bàn là</a:t>
                      </a:r>
                    </a:p>
                  </a:txBody>
                  <a:tcPr>
                    <a:solidFill>
                      <a:srgbClr val="C9E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70026"/>
                  </a:ext>
                </a:extLst>
              </a:tr>
              <a:tr h="45377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Giặt quần áo</a:t>
                      </a:r>
                    </a:p>
                  </a:txBody>
                  <a:tcPr>
                    <a:solidFill>
                      <a:srgbClr val="FFED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Máy giặt</a:t>
                      </a:r>
                    </a:p>
                  </a:txBody>
                  <a:tcPr>
                    <a:solidFill>
                      <a:srgbClr val="FFE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27562"/>
                  </a:ext>
                </a:extLst>
              </a:tr>
              <a:tr h="45377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Đun nấu</a:t>
                      </a:r>
                    </a:p>
                  </a:txBody>
                  <a:tcPr>
                    <a:solidFill>
                      <a:srgbClr val="FAC6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Bếp ga</a:t>
                      </a:r>
                    </a:p>
                  </a:txBody>
                  <a:tcPr>
                    <a:solidFill>
                      <a:srgbClr val="FAC6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7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9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1548F2E-C4F7-4AD4-0E9F-25DD4713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779"/>
            <a:ext cx="2928938" cy="25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64661-399C-81A8-4275-C5C291B05668}"/>
              </a:ext>
            </a:extLst>
          </p:cNvPr>
          <p:cNvSpPr txBox="1"/>
          <p:nvPr/>
        </p:nvSpPr>
        <p:spPr>
          <a:xfrm>
            <a:off x="1464469" y="764695"/>
            <a:ext cx="10128501" cy="107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 hãy kể thêm một số sản phẩm công nghệ trong gia đình mà em biết và nêu tác dụng của chúng.</a:t>
            </a:r>
          </a:p>
        </p:txBody>
      </p:sp>
      <p:pic>
        <p:nvPicPr>
          <p:cNvPr id="5" name="Picture 4" descr="Search">
            <a:extLst>
              <a:ext uri="{FF2B5EF4-FFF2-40B4-BE49-F238E27FC236}">
                <a16:creationId xmlns:a16="http://schemas.microsoft.com/office/drawing/2014/main" id="{C8F484BC-506F-EDB0-150E-255F6EDB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160" y="932196"/>
            <a:ext cx="735739" cy="7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át đĩa cho nhà hàng khách sạn, bát đĩa đẹp cao cấp mua ở đâu ? giá tiền  bao nhiêu ? - INOGARDEN">
            <a:extLst>
              <a:ext uri="{FF2B5EF4-FFF2-40B4-BE49-F238E27FC236}">
                <a16:creationId xmlns:a16="http://schemas.microsoft.com/office/drawing/2014/main" id="{4568089A-12DD-28BB-96E6-9A753B558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"/>
          <a:stretch/>
        </p:blipFill>
        <p:spPr bwMode="auto">
          <a:xfrm>
            <a:off x="599029" y="2009735"/>
            <a:ext cx="3542260" cy="21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ồi chiên không dầu Philips HD9745">
            <a:extLst>
              <a:ext uri="{FF2B5EF4-FFF2-40B4-BE49-F238E27FC236}">
                <a16:creationId xmlns:a16="http://schemas.microsoft.com/office/drawing/2014/main" id="{A3B70647-16A6-7AB9-FA0D-6406579E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77" y="1843573"/>
            <a:ext cx="2316609" cy="2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ồng hồ treo tường trang trí hiện đại GHO-706 | Gỗ Trang Trí">
            <a:extLst>
              <a:ext uri="{FF2B5EF4-FFF2-40B4-BE49-F238E27FC236}">
                <a16:creationId xmlns:a16="http://schemas.microsoft.com/office/drawing/2014/main" id="{58FFD082-3718-1514-72BB-7453ABC2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74" y="1843573"/>
            <a:ext cx="2316609" cy="2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àn ghế gỗ phòng khách giá 3 triệu có loại nào tốt? | websosanh.vn">
            <a:extLst>
              <a:ext uri="{FF2B5EF4-FFF2-40B4-BE49-F238E27FC236}">
                <a16:creationId xmlns:a16="http://schemas.microsoft.com/office/drawing/2014/main" id="{DB0300E7-2AAF-BCF2-EC6E-2C9C57C3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47" y="4452409"/>
            <a:ext cx="3189222" cy="21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ộ dao kéo nhà bếp 7 món Nhật Bản màu hồng - Tutimart.vn">
            <a:extLst>
              <a:ext uri="{FF2B5EF4-FFF2-40B4-BE49-F238E27FC236}">
                <a16:creationId xmlns:a16="http://schemas.microsoft.com/office/drawing/2014/main" id="{A91AF0FB-B87D-92B7-04E2-DC25D79C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86" y="4434185"/>
            <a:ext cx="3189222" cy="21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2D6947CB-BD3A-781A-BA5B-96ED66DD5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75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BC81C6-AA22-F34C-174F-7E723A9D6195}"/>
              </a:ext>
            </a:extLst>
          </p:cNvPr>
          <p:cNvSpPr txBox="1">
            <a:spLocks/>
          </p:cNvSpPr>
          <p:nvPr/>
        </p:nvSpPr>
        <p:spPr>
          <a:xfrm>
            <a:off x="4334629" y="1861333"/>
            <a:ext cx="3947725" cy="9028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Kết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luận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Ziclets" panose="02000603000000000000" pitchFamily="2" charset="0"/>
              <a:cs typeface="Baloo" panose="03080902040302020200" pitchFamily="66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E0F86-F35F-C688-75BB-C733D5D1D86E}"/>
              </a:ext>
            </a:extLst>
          </p:cNvPr>
          <p:cNvSpPr txBox="1"/>
          <p:nvPr/>
        </p:nvSpPr>
        <p:spPr>
          <a:xfrm>
            <a:off x="1216029" y="2990251"/>
            <a:ext cx="9759940" cy="1936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Sản phẩm công nghệ trong gia đình được tạo ra để phục vụ cuộc sống. Cần giữ gìn chúng để sử dụng được tốt, an toàn và lâu bền.</a:t>
            </a:r>
          </a:p>
        </p:txBody>
      </p:sp>
    </p:spTree>
    <p:extLst>
      <p:ext uri="{BB962C8B-B14F-4D97-AF65-F5344CB8AC3E}">
        <p14:creationId xmlns:p14="http://schemas.microsoft.com/office/powerpoint/2010/main" val="37939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">
            <a:extLst>
              <a:ext uri="{FF2B5EF4-FFF2-40B4-BE49-F238E27FC236}">
                <a16:creationId xmlns:a16="http://schemas.microsoft.com/office/drawing/2014/main" id="{99E2FD82-6486-60FB-6E06-DE01F460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68" y="568146"/>
            <a:ext cx="2805189" cy="25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6">
            <a:extLst>
              <a:ext uri="{FF2B5EF4-FFF2-40B4-BE49-F238E27FC236}">
                <a16:creationId xmlns:a16="http://schemas.microsoft.com/office/drawing/2014/main" id="{CBFC71B5-01E1-DFC6-B6F7-5E656331B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4"/>
          <a:stretch/>
        </p:blipFill>
        <p:spPr bwMode="auto">
          <a:xfrm flipV="1">
            <a:off x="-1" y="0"/>
            <a:ext cx="2037347" cy="25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6">
            <a:extLst>
              <a:ext uri="{FF2B5EF4-FFF2-40B4-BE49-F238E27FC236}">
                <a16:creationId xmlns:a16="http://schemas.microsoft.com/office/drawing/2014/main" id="{CF47262C-0A77-C4CE-AA81-48ED4E304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1660"/>
          <a:stretch/>
        </p:blipFill>
        <p:spPr bwMode="auto">
          <a:xfrm flipH="1">
            <a:off x="0" y="4860757"/>
            <a:ext cx="5133474" cy="20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2">
            <a:extLst>
              <a:ext uri="{FF2B5EF4-FFF2-40B4-BE49-F238E27FC236}">
                <a16:creationId xmlns:a16="http://schemas.microsoft.com/office/drawing/2014/main" id="{BD25DCBA-6DBE-8234-05B1-0F5D658F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46" y="1022929"/>
            <a:ext cx="7807826" cy="48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B4326C-FEF5-8EB8-01B3-226FD568FB03}"/>
              </a:ext>
            </a:extLst>
          </p:cNvPr>
          <p:cNvSpPr txBox="1">
            <a:spLocks/>
          </p:cNvSpPr>
          <p:nvPr/>
        </p:nvSpPr>
        <p:spPr>
          <a:xfrm>
            <a:off x="3374522" y="2815594"/>
            <a:ext cx="5133474" cy="1226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Dặn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dò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Ziclets" panose="02000603000000000000" pitchFamily="2" charset="0"/>
              <a:cs typeface="Baloo" panose="03080902040302020200" pitchFamily="66" charset="77"/>
            </a:endParaRPr>
          </a:p>
        </p:txBody>
      </p:sp>
      <p:pic>
        <p:nvPicPr>
          <p:cNvPr id="3081" name="Picture 9" descr="4">
            <a:extLst>
              <a:ext uri="{FF2B5EF4-FFF2-40B4-BE49-F238E27FC236}">
                <a16:creationId xmlns:a16="http://schemas.microsoft.com/office/drawing/2014/main" id="{646293D9-7241-09B7-F61E-C24D330F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9762" y="4424176"/>
            <a:ext cx="2328779" cy="17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">
            <a:extLst>
              <a:ext uri="{FF2B5EF4-FFF2-40B4-BE49-F238E27FC236}">
                <a16:creationId xmlns:a16="http://schemas.microsoft.com/office/drawing/2014/main" id="{AD16EAC0-D087-26E1-326C-26612AB33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01406" y="1363663"/>
            <a:ext cx="7539398" cy="54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3">
            <a:extLst>
              <a:ext uri="{FF2B5EF4-FFF2-40B4-BE49-F238E27FC236}">
                <a16:creationId xmlns:a16="http://schemas.microsoft.com/office/drawing/2014/main" id="{587C01F1-E567-A673-8773-C0555FC7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4754" y="-76338"/>
            <a:ext cx="1881089" cy="17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4">
            <a:extLst>
              <a:ext uri="{FF2B5EF4-FFF2-40B4-BE49-F238E27FC236}">
                <a16:creationId xmlns:a16="http://schemas.microsoft.com/office/drawing/2014/main" id="{9C1EBADB-3D8B-4653-8237-29C6FF8F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708" y="1089603"/>
            <a:ext cx="2015585" cy="149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6">
            <a:extLst>
              <a:ext uri="{FF2B5EF4-FFF2-40B4-BE49-F238E27FC236}">
                <a16:creationId xmlns:a16="http://schemas.microsoft.com/office/drawing/2014/main" id="{E0EA0CA9-0A41-930F-082C-565B4894B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4"/>
          <a:stretch/>
        </p:blipFill>
        <p:spPr bwMode="auto">
          <a:xfrm>
            <a:off x="0" y="1363663"/>
            <a:ext cx="5290596" cy="54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04AD61AC-BC47-8B77-E5AB-567766D5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6817" y="4240182"/>
            <a:ext cx="4338366" cy="346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90DB06-0A4B-A356-1147-11E4DFEA3C25}"/>
              </a:ext>
            </a:extLst>
          </p:cNvPr>
          <p:cNvSpPr txBox="1"/>
          <p:nvPr/>
        </p:nvSpPr>
        <p:spPr>
          <a:xfrm>
            <a:off x="2645298" y="2969910"/>
            <a:ext cx="7539398" cy="17205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9600" b="1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5340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6FA670-E3B4-433D-95D3-6458492391D7}"/>
              </a:ext>
            </a:extLst>
          </p:cNvPr>
          <p:cNvSpPr/>
          <p:nvPr/>
        </p:nvSpPr>
        <p:spPr>
          <a:xfrm>
            <a:off x="0" y="1487905"/>
            <a:ext cx="8046720" cy="3145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1D2D3-DA50-4C17-854A-05B0C2CAAF34}"/>
              </a:ext>
            </a:extLst>
          </p:cNvPr>
          <p:cNvSpPr txBox="1"/>
          <p:nvPr/>
        </p:nvSpPr>
        <p:spPr>
          <a:xfrm>
            <a:off x="-38100" y="2044541"/>
            <a:ext cx="8046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CÔNG NGHỆ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1B63B-F654-44AB-A0B4-E51FC6660F6F}"/>
              </a:ext>
            </a:extLst>
          </p:cNvPr>
          <p:cNvSpPr txBox="1"/>
          <p:nvPr/>
        </p:nvSpPr>
        <p:spPr>
          <a:xfrm>
            <a:off x="-38100" y="3385661"/>
            <a:ext cx="804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TUẦN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367E7-1355-464B-B5C1-2BA57DFAADEE}"/>
              </a:ext>
            </a:extLst>
          </p:cNvPr>
          <p:cNvSpPr txBox="1"/>
          <p:nvPr/>
        </p:nvSpPr>
        <p:spPr>
          <a:xfrm>
            <a:off x="0" y="4954596"/>
            <a:ext cx="800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Bài</a:t>
            </a:r>
            <a:r>
              <a:rPr lang="en-US" sz="480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1: </a:t>
            </a:r>
            <a:r>
              <a:rPr lang="en-US" sz="480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Tự</a:t>
            </a:r>
            <a:r>
              <a:rPr lang="en-US" sz="480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nhiên</a:t>
            </a:r>
            <a:r>
              <a:rPr lang="en-US" sz="480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và</a:t>
            </a:r>
            <a:r>
              <a:rPr lang="en-US" sz="480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công</a:t>
            </a:r>
            <a:r>
              <a:rPr lang="en-US" sz="480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nghệ</a:t>
            </a:r>
            <a:endParaRPr lang="en-US" sz="4800">
              <a:solidFill>
                <a:schemeClr val="bg1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A2A0A-D8B0-4350-82F2-61B5C685024A}"/>
              </a:ext>
            </a:extLst>
          </p:cNvPr>
          <p:cNvSpPr txBox="1"/>
          <p:nvPr/>
        </p:nvSpPr>
        <p:spPr>
          <a:xfrm>
            <a:off x="-159731" y="549187"/>
            <a:ext cx="820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Bộ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sách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Cánh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Diều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65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15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F95833C-8E2B-3344-F796-8D170EE7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23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77A64AA-7FDF-9BD5-D915-0AA7F2467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/>
          <a:stretch/>
        </p:blipFill>
        <p:spPr bwMode="auto">
          <a:xfrm>
            <a:off x="7010400" y="0"/>
            <a:ext cx="5571067" cy="23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E0520EA-8AB0-5BAE-E5BB-EE7F7E53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50"/>
            <a:ext cx="121920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432ECB2-8A52-22F1-6C24-E611EDA7E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05" y="3743694"/>
            <a:ext cx="3861070" cy="311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, game&#10;&#10;Description automatically generated">
            <a:extLst>
              <a:ext uri="{FF2B5EF4-FFF2-40B4-BE49-F238E27FC236}">
                <a16:creationId xmlns:a16="http://schemas.microsoft.com/office/drawing/2014/main" id="{5CDAD98F-43D2-A93D-B983-B44E144A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49"/>
            <a:ext cx="3861070" cy="30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28EA3E-5376-7168-62A7-84118B2DDEA2}"/>
              </a:ext>
            </a:extLst>
          </p:cNvPr>
          <p:cNvSpPr txBox="1">
            <a:spLocks/>
          </p:cNvSpPr>
          <p:nvPr/>
        </p:nvSpPr>
        <p:spPr>
          <a:xfrm>
            <a:off x="2324100" y="2656769"/>
            <a:ext cx="7543800" cy="168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Khám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phá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Ziclets" panose="02000603000000000000" pitchFamily="2" charset="0"/>
              <a:cs typeface="Baloo" panose="030809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34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22DA4-B81D-4224-39EA-F558BB329332}"/>
              </a:ext>
            </a:extLst>
          </p:cNvPr>
          <p:cNvSpPr txBox="1"/>
          <p:nvPr/>
        </p:nvSpPr>
        <p:spPr>
          <a:xfrm>
            <a:off x="2851667" y="130629"/>
            <a:ext cx="7680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2. Sản phẩm công nghệ trong gia đình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EFD65-A69F-83EE-5507-205CC33D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27" y="1739364"/>
            <a:ext cx="7798202" cy="478778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D1391A-0F5F-0EE0-5B4A-A2291564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69" y="4869720"/>
            <a:ext cx="2474096" cy="21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5B0ACFF-BAAD-A94B-89E3-56095DEB53B5}"/>
              </a:ext>
            </a:extLst>
          </p:cNvPr>
          <p:cNvGrpSpPr/>
          <p:nvPr/>
        </p:nvGrpSpPr>
        <p:grpSpPr>
          <a:xfrm>
            <a:off x="134081" y="759987"/>
            <a:ext cx="11577625" cy="1145955"/>
            <a:chOff x="68943" y="1093061"/>
            <a:chExt cx="11577625" cy="11459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CFC363-11E5-31B8-70A5-F5EDFF03ACCD}"/>
                </a:ext>
              </a:extLst>
            </p:cNvPr>
            <p:cNvSpPr txBox="1"/>
            <p:nvPr/>
          </p:nvSpPr>
          <p:spPr>
            <a:xfrm>
              <a:off x="1114679" y="1093061"/>
              <a:ext cx="10531889" cy="114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Sản phẩm công nghệ nào trong các hình dưới đây được sử dụng trong gia đình?</a:t>
              </a:r>
            </a:p>
          </p:txBody>
        </p:sp>
        <p:pic>
          <p:nvPicPr>
            <p:cNvPr id="1026" name="Picture 2" descr="Search">
              <a:extLst>
                <a:ext uri="{FF2B5EF4-FFF2-40B4-BE49-F238E27FC236}">
                  <a16:creationId xmlns:a16="http://schemas.microsoft.com/office/drawing/2014/main" id="{5A02AE67-5F05-0906-8801-9862F90EE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943" y="1259638"/>
              <a:ext cx="8128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9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áy ủi">
            <a:extLst>
              <a:ext uri="{FF2B5EF4-FFF2-40B4-BE49-F238E27FC236}">
                <a16:creationId xmlns:a16="http://schemas.microsoft.com/office/drawing/2014/main" id="{58FFD707-9367-DC35-826F-98318CE959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06" b="52192"/>
          <a:stretch/>
        </p:blipFill>
        <p:spPr>
          <a:xfrm>
            <a:off x="882162" y="792139"/>
            <a:ext cx="2634761" cy="2802681"/>
          </a:xfrm>
          <a:prstGeom prst="rect">
            <a:avLst/>
          </a:prstGeom>
        </p:spPr>
      </p:pic>
      <p:pic>
        <p:nvPicPr>
          <p:cNvPr id="10" name="Picture 6" descr="Yes no">
            <a:extLst>
              <a:ext uri="{FF2B5EF4-FFF2-40B4-BE49-F238E27FC236}">
                <a16:creationId xmlns:a16="http://schemas.microsoft.com/office/drawing/2014/main" id="{A98354D4-6DC6-B4C4-62EA-0F35C5D49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47188" r="56284" b="8643"/>
          <a:stretch/>
        </p:blipFill>
        <p:spPr bwMode="auto">
          <a:xfrm>
            <a:off x="1124815" y="2210232"/>
            <a:ext cx="649802" cy="6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xe bus">
            <a:extLst>
              <a:ext uri="{FF2B5EF4-FFF2-40B4-BE49-F238E27FC236}">
                <a16:creationId xmlns:a16="http://schemas.microsoft.com/office/drawing/2014/main" id="{E0BF48AA-9702-9C5B-1034-F9BF0A8A98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r="30566" b="52192"/>
          <a:stretch/>
        </p:blipFill>
        <p:spPr>
          <a:xfrm>
            <a:off x="4221431" y="626319"/>
            <a:ext cx="3814005" cy="2802681"/>
          </a:xfrm>
          <a:prstGeom prst="rect">
            <a:avLst/>
          </a:prstGeom>
        </p:spPr>
      </p:pic>
      <p:pic>
        <p:nvPicPr>
          <p:cNvPr id="16" name="ti vi">
            <a:extLst>
              <a:ext uri="{FF2B5EF4-FFF2-40B4-BE49-F238E27FC236}">
                <a16:creationId xmlns:a16="http://schemas.microsoft.com/office/drawing/2014/main" id="{6AADE401-A0F7-13F2-6FCC-7261C9086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1" t="-1535" r="494" b="52025"/>
          <a:stretch/>
        </p:blipFill>
        <p:spPr>
          <a:xfrm>
            <a:off x="8675077" y="474186"/>
            <a:ext cx="2634761" cy="2902406"/>
          </a:xfrm>
          <a:prstGeom prst="rect">
            <a:avLst/>
          </a:prstGeom>
        </p:spPr>
      </p:pic>
      <p:pic>
        <p:nvPicPr>
          <p:cNvPr id="17" name="quạt">
            <a:extLst>
              <a:ext uri="{FF2B5EF4-FFF2-40B4-BE49-F238E27FC236}">
                <a16:creationId xmlns:a16="http://schemas.microsoft.com/office/drawing/2014/main" id="{58946C0C-7405-8205-9CD4-274935EE00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47171" r="70991" b="3319"/>
          <a:stretch/>
        </p:blipFill>
        <p:spPr>
          <a:xfrm>
            <a:off x="974494" y="3573194"/>
            <a:ext cx="2634761" cy="2902406"/>
          </a:xfrm>
          <a:prstGeom prst="rect">
            <a:avLst/>
          </a:prstGeom>
        </p:spPr>
      </p:pic>
      <p:pic>
        <p:nvPicPr>
          <p:cNvPr id="18" name="đèn học">
            <a:extLst>
              <a:ext uri="{FF2B5EF4-FFF2-40B4-BE49-F238E27FC236}">
                <a16:creationId xmlns:a16="http://schemas.microsoft.com/office/drawing/2014/main" id="{83F54C0A-6393-095A-BAE9-EF49F0587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7" t="49396" r="28" b="1094"/>
          <a:stretch/>
        </p:blipFill>
        <p:spPr>
          <a:xfrm>
            <a:off x="8739945" y="3573194"/>
            <a:ext cx="2634761" cy="2902406"/>
          </a:xfrm>
          <a:prstGeom prst="rect">
            <a:avLst/>
          </a:prstGeom>
        </p:spPr>
      </p:pic>
      <p:pic>
        <p:nvPicPr>
          <p:cNvPr id="19" name="Picture 6" descr="Yes no">
            <a:extLst>
              <a:ext uri="{FF2B5EF4-FFF2-40B4-BE49-F238E27FC236}">
                <a16:creationId xmlns:a16="http://schemas.microsoft.com/office/drawing/2014/main" id="{0DC1F17D-EFED-7234-ED71-5E8743D2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1" t="8188" r="59674" b="47643"/>
          <a:stretch/>
        </p:blipFill>
        <p:spPr bwMode="auto">
          <a:xfrm>
            <a:off x="8739945" y="2259599"/>
            <a:ext cx="649802" cy="6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Yes no">
            <a:extLst>
              <a:ext uri="{FF2B5EF4-FFF2-40B4-BE49-F238E27FC236}">
                <a16:creationId xmlns:a16="http://schemas.microsoft.com/office/drawing/2014/main" id="{403017B4-216A-EC24-AB82-938C92760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47188" r="56284" b="8643"/>
          <a:stretch/>
        </p:blipFill>
        <p:spPr bwMode="auto">
          <a:xfrm>
            <a:off x="4146839" y="2210232"/>
            <a:ext cx="649802" cy="6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nồi cơm">
            <a:extLst>
              <a:ext uri="{FF2B5EF4-FFF2-40B4-BE49-F238E27FC236}">
                <a16:creationId xmlns:a16="http://schemas.microsoft.com/office/drawing/2014/main" id="{BEAC3486-99EE-ABEE-D25B-81EA72701E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 t="50995" r="34256" b="-505"/>
          <a:stretch/>
        </p:blipFill>
        <p:spPr>
          <a:xfrm>
            <a:off x="4764887" y="3729127"/>
            <a:ext cx="2634761" cy="2902406"/>
          </a:xfrm>
          <a:prstGeom prst="rect">
            <a:avLst/>
          </a:prstGeom>
        </p:spPr>
      </p:pic>
      <p:pic>
        <p:nvPicPr>
          <p:cNvPr id="9" name="Picture 6" descr="Yes no">
            <a:extLst>
              <a:ext uri="{FF2B5EF4-FFF2-40B4-BE49-F238E27FC236}">
                <a16:creationId xmlns:a16="http://schemas.microsoft.com/office/drawing/2014/main" id="{805ADC58-27AF-A2B8-8127-6F59C56D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1" t="8188" r="59674" b="47643"/>
          <a:stretch/>
        </p:blipFill>
        <p:spPr bwMode="auto">
          <a:xfrm>
            <a:off x="1124815" y="5340781"/>
            <a:ext cx="649802" cy="6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Yes no">
            <a:extLst>
              <a:ext uri="{FF2B5EF4-FFF2-40B4-BE49-F238E27FC236}">
                <a16:creationId xmlns:a16="http://schemas.microsoft.com/office/drawing/2014/main" id="{5541A513-0D45-BA2C-07CC-444DFC105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1" t="8188" r="59674" b="47643"/>
          <a:stretch/>
        </p:blipFill>
        <p:spPr bwMode="auto">
          <a:xfrm>
            <a:off x="4146839" y="5343225"/>
            <a:ext cx="649802" cy="6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Yes no">
            <a:extLst>
              <a:ext uri="{FF2B5EF4-FFF2-40B4-BE49-F238E27FC236}">
                <a16:creationId xmlns:a16="http://schemas.microsoft.com/office/drawing/2014/main" id="{C3D331F5-C7C3-2973-BEFE-FB64C88BA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1" t="8188" r="59674" b="47643"/>
          <a:stretch/>
        </p:blipFill>
        <p:spPr bwMode="auto">
          <a:xfrm>
            <a:off x="8739945" y="5340781"/>
            <a:ext cx="649802" cy="6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22DA4-B81D-4224-39EA-F558BB329332}"/>
              </a:ext>
            </a:extLst>
          </p:cNvPr>
          <p:cNvSpPr txBox="1"/>
          <p:nvPr/>
        </p:nvSpPr>
        <p:spPr>
          <a:xfrm>
            <a:off x="2851667" y="130629"/>
            <a:ext cx="8335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Tác dụng của sản phẩm công nghệ trong gia đình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D1391A-0F5F-0EE0-5B4A-A2291564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69" y="4994133"/>
            <a:ext cx="2474096" cy="21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BFAD0E-7B9B-D4B3-AE77-1E99DB1E8368}"/>
              </a:ext>
            </a:extLst>
          </p:cNvPr>
          <p:cNvGrpSpPr/>
          <p:nvPr/>
        </p:nvGrpSpPr>
        <p:grpSpPr>
          <a:xfrm>
            <a:off x="233362" y="870610"/>
            <a:ext cx="11725276" cy="585801"/>
            <a:chOff x="233362" y="1062239"/>
            <a:chExt cx="11725276" cy="5858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CFC363-11E5-31B8-70A5-F5EDFF03ACCD}"/>
                </a:ext>
              </a:extLst>
            </p:cNvPr>
            <p:cNvSpPr txBox="1"/>
            <p:nvPr/>
          </p:nvSpPr>
          <p:spPr>
            <a:xfrm>
              <a:off x="1114679" y="1062239"/>
              <a:ext cx="10843959" cy="585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800" b="1"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Nêu tác dụng của các sản phẩm công nghệ trong gia đình ở hình trên.</a:t>
              </a:r>
            </a:p>
          </p:txBody>
        </p:sp>
        <p:pic>
          <p:nvPicPr>
            <p:cNvPr id="3" name="Picture 4" descr="Question mark ">
              <a:extLst>
                <a:ext uri="{FF2B5EF4-FFF2-40B4-BE49-F238E27FC236}">
                  <a16:creationId xmlns:a16="http://schemas.microsoft.com/office/drawing/2014/main" id="{918D994A-4F44-D1EE-D5BD-2ADB7F49E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2" y="1089240"/>
              <a:ext cx="558800" cy="55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161C623-79CA-28FD-9F7B-9A7A48AE10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8" t="2322" r="494" b="58786"/>
          <a:stretch/>
        </p:blipFill>
        <p:spPr>
          <a:xfrm>
            <a:off x="1114680" y="1553776"/>
            <a:ext cx="2185734" cy="2012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977756-C666-CDC9-0C6B-F69DA5D8B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50075" r="78249" b="11119"/>
          <a:stretch/>
        </p:blipFill>
        <p:spPr>
          <a:xfrm>
            <a:off x="5399188" y="1530250"/>
            <a:ext cx="1393624" cy="2035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8A4A3D-D4FA-E693-C0E7-6FD07BBDA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7" t="49396" r="5952" b="12118"/>
          <a:stretch/>
        </p:blipFill>
        <p:spPr>
          <a:xfrm>
            <a:off x="4067766" y="4080281"/>
            <a:ext cx="1505820" cy="2256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24140B-630C-44E0-8661-481210508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1" t="53635" r="40447" b="13180"/>
          <a:stretch/>
        </p:blipFill>
        <p:spPr>
          <a:xfrm>
            <a:off x="8848725" y="1674293"/>
            <a:ext cx="1883006" cy="19454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83A808-EA62-74FB-CB19-EA245B962069}"/>
              </a:ext>
            </a:extLst>
          </p:cNvPr>
          <p:cNvSpPr txBox="1"/>
          <p:nvPr/>
        </p:nvSpPr>
        <p:spPr>
          <a:xfrm>
            <a:off x="4889859" y="3623081"/>
            <a:ext cx="241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Làm mát, thông gió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E047B-B521-FE54-C83D-A3B74A1438D2}"/>
              </a:ext>
            </a:extLst>
          </p:cNvPr>
          <p:cNvSpPr txBox="1"/>
          <p:nvPr/>
        </p:nvSpPr>
        <p:spPr>
          <a:xfrm>
            <a:off x="754588" y="3481646"/>
            <a:ext cx="274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Cung cấp thông tin, phổ biến kiến thức, giải trí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11738C-F282-784F-3568-60F1A3A4EB14}"/>
              </a:ext>
            </a:extLst>
          </p:cNvPr>
          <p:cNvSpPr txBox="1"/>
          <p:nvPr/>
        </p:nvSpPr>
        <p:spPr>
          <a:xfrm>
            <a:off x="9152555" y="3635534"/>
            <a:ext cx="171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Nấu cơm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9C7295-61DF-DB51-C320-05890FF3599B}"/>
              </a:ext>
            </a:extLst>
          </p:cNvPr>
          <p:cNvSpPr txBox="1"/>
          <p:nvPr/>
        </p:nvSpPr>
        <p:spPr>
          <a:xfrm>
            <a:off x="5563526" y="5587280"/>
            <a:ext cx="319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Chiếu sáng khi học bài</a:t>
            </a:r>
          </a:p>
        </p:txBody>
      </p:sp>
    </p:spTree>
    <p:extLst>
      <p:ext uri="{BB962C8B-B14F-4D97-AF65-F5344CB8AC3E}">
        <p14:creationId xmlns:p14="http://schemas.microsoft.com/office/powerpoint/2010/main" val="20852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886DE5-3621-3593-F979-E8DA7A04F9B3}"/>
              </a:ext>
            </a:extLst>
          </p:cNvPr>
          <p:cNvSpPr txBox="1"/>
          <p:nvPr/>
        </p:nvSpPr>
        <p:spPr>
          <a:xfrm>
            <a:off x="1171829" y="864461"/>
            <a:ext cx="10531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Hãy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nói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với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bạn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về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cách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giữ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gìn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sản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phẩm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công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nghệ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trong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gia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đình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theo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gợi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ý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dưới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28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đây</a:t>
            </a:r>
            <a:r>
              <a:rPr lang="en-US" sz="28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</p:txBody>
      </p:sp>
      <p:pic>
        <p:nvPicPr>
          <p:cNvPr id="3" name="Picture 2" descr="Search">
            <a:extLst>
              <a:ext uri="{FF2B5EF4-FFF2-40B4-BE49-F238E27FC236}">
                <a16:creationId xmlns:a16="http://schemas.microsoft.com/office/drawing/2014/main" id="{791E619F-1F06-EBB3-AB08-04766027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412" y="993049"/>
            <a:ext cx="735739" cy="7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53123B-729E-3D7A-9E13-6A8F782F87DA}"/>
              </a:ext>
            </a:extLst>
          </p:cNvPr>
          <p:cNvSpPr txBox="1"/>
          <p:nvPr/>
        </p:nvSpPr>
        <p:spPr>
          <a:xfrm>
            <a:off x="2851667" y="130629"/>
            <a:ext cx="8335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Cách giữ gìn sản phẩm công nghệ trong gia đình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7DB282-50F8-51D1-79D9-C2E2DF849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22" y="2171701"/>
            <a:ext cx="7973378" cy="4151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35C957-7448-D557-C9B3-599673A2C013}"/>
              </a:ext>
            </a:extLst>
          </p:cNvPr>
          <p:cNvSpPr txBox="1"/>
          <p:nvPr/>
        </p:nvSpPr>
        <p:spPr>
          <a:xfrm>
            <a:off x="340101" y="2100357"/>
            <a:ext cx="40982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Để sử dụng sản phẩm công nghệ trong gia đình được an toàn, tiết kiệm và lâu bền cần chú ý: chỉ sử dụng khi cần, sử dụng đúng chức năng, di chuyển nhẹ nhàng, vệ sinh thường xuyên,…</a:t>
            </a:r>
          </a:p>
        </p:txBody>
      </p:sp>
    </p:spTree>
    <p:extLst>
      <p:ext uri="{BB962C8B-B14F-4D97-AF65-F5344CB8AC3E}">
        <p14:creationId xmlns:p14="http://schemas.microsoft.com/office/powerpoint/2010/main" val="41036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">
            <a:extLst>
              <a:ext uri="{FF2B5EF4-FFF2-40B4-BE49-F238E27FC236}">
                <a16:creationId xmlns:a16="http://schemas.microsoft.com/office/drawing/2014/main" id="{99E2FD82-6486-60FB-6E06-DE01F460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68" y="568146"/>
            <a:ext cx="2805189" cy="25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6">
            <a:extLst>
              <a:ext uri="{FF2B5EF4-FFF2-40B4-BE49-F238E27FC236}">
                <a16:creationId xmlns:a16="http://schemas.microsoft.com/office/drawing/2014/main" id="{CBFC71B5-01E1-DFC6-B6F7-5E656331B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4"/>
          <a:stretch/>
        </p:blipFill>
        <p:spPr bwMode="auto">
          <a:xfrm flipV="1">
            <a:off x="-1" y="0"/>
            <a:ext cx="2037347" cy="25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6">
            <a:extLst>
              <a:ext uri="{FF2B5EF4-FFF2-40B4-BE49-F238E27FC236}">
                <a16:creationId xmlns:a16="http://schemas.microsoft.com/office/drawing/2014/main" id="{CF47262C-0A77-C4CE-AA81-48ED4E304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1660"/>
          <a:stretch/>
        </p:blipFill>
        <p:spPr bwMode="auto">
          <a:xfrm flipH="1">
            <a:off x="0" y="4860757"/>
            <a:ext cx="5133474" cy="20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2">
            <a:extLst>
              <a:ext uri="{FF2B5EF4-FFF2-40B4-BE49-F238E27FC236}">
                <a16:creationId xmlns:a16="http://schemas.microsoft.com/office/drawing/2014/main" id="{BD25DCBA-6DBE-8234-05B1-0F5D658F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97" y="947425"/>
            <a:ext cx="8649204" cy="53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B4326C-FEF5-8EB8-01B3-226FD568FB03}"/>
              </a:ext>
            </a:extLst>
          </p:cNvPr>
          <p:cNvSpPr txBox="1">
            <a:spLocks/>
          </p:cNvSpPr>
          <p:nvPr/>
        </p:nvSpPr>
        <p:spPr>
          <a:xfrm>
            <a:off x="2037346" y="2401227"/>
            <a:ext cx="7206667" cy="15142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Luyện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tập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 </a:t>
            </a:r>
          </a:p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Vận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dụng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Ziclets" panose="02000603000000000000" pitchFamily="2" charset="0"/>
                <a:cs typeface="Baloo" panose="03080902040302020200" pitchFamily="66" charset="77"/>
              </a:rPr>
              <a:t> </a:t>
            </a:r>
          </a:p>
        </p:txBody>
      </p:sp>
      <p:pic>
        <p:nvPicPr>
          <p:cNvPr id="3081" name="Picture 9" descr="4">
            <a:extLst>
              <a:ext uri="{FF2B5EF4-FFF2-40B4-BE49-F238E27FC236}">
                <a16:creationId xmlns:a16="http://schemas.microsoft.com/office/drawing/2014/main" id="{646293D9-7241-09B7-F61E-C24D330F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9762" y="4424176"/>
            <a:ext cx="2328779" cy="17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AEC582-891B-2641-BC43-33D993A24289}">
  <we:reference id="wa104381909" version="2.3.0.0" store="en-US" storeType="OMEX"/>
  <we:alternateReferences>
    <we:reference id="WA104381909" version="2.3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335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13</cp:revision>
  <dcterms:created xsi:type="dcterms:W3CDTF">2021-12-21T15:39:55Z</dcterms:created>
  <dcterms:modified xsi:type="dcterms:W3CDTF">2022-09-10T15:58:40Z</dcterms:modified>
</cp:coreProperties>
</file>