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94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65" r:id="rId10"/>
    <p:sldId id="267" r:id="rId11"/>
    <p:sldId id="268" r:id="rId12"/>
    <p:sldId id="269" r:id="rId13"/>
    <p:sldId id="281" r:id="rId14"/>
    <p:sldId id="273" r:id="rId15"/>
    <p:sldId id="276" r:id="rId16"/>
    <p:sldId id="278" r:id="rId17"/>
  </p:sldIdLst>
  <p:sldSz cx="12192000" cy="6858000"/>
  <p:notesSz cx="6858000" cy="9144000"/>
  <p:embeddedFontLst>
    <p:embeddedFont>
      <p:font typeface="#9Slide03 Nexa Bold" panose="020B0604020202020204" charset="0"/>
      <p:bold r:id="rId19"/>
    </p:embeddedFont>
    <p:embeddedFont>
      <p:font typeface="#9Slide07 Altus" panose="020B0604020202020204" charset="0"/>
      <p:regular r:id="rId20"/>
    </p:embeddedFont>
    <p:embeddedFont>
      <p:font typeface="#9Slide07 IcielKoni" panose="020B0604020202020204" charset="0"/>
      <p:bold r:id="rId21"/>
    </p:embeddedFont>
    <p:embeddedFont>
      <p:font typeface="#9Slide07 SVNZiclets" panose="02000603000000000000" charset="0"/>
      <p:regular r:id="rId22"/>
    </p:embeddedFont>
    <p:embeddedFont>
      <p:font typeface="DengXian" panose="02010600030101010101" pitchFamily="2" charset="-122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2386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76786-B1C3-45D0-8743-789D265DEAE2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F78E-68B7-49D0-80F8-6C860789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20809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0517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781037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86513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8605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78242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33042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88923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87267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37540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12006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77211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5425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797218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140995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11013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768309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432972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24644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1481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41974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4589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43726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0533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867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2238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1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1" r:id="rId13"/>
    <p:sldLayoutId id="2147483700" r:id="rId14"/>
    <p:sldLayoutId id="2147483699" r:id="rId15"/>
    <p:sldLayoutId id="2147483698" r:id="rId16"/>
    <p:sldLayoutId id="2147483697" r:id="rId17"/>
    <p:sldLayoutId id="2147483696" r:id="rId18"/>
    <p:sldLayoutId id="2147483695" r:id="rId19"/>
    <p:sldLayoutId id="2147483694" r:id="rId20"/>
    <p:sldLayoutId id="2147483693" r:id="rId21"/>
    <p:sldLayoutId id="2147483692" r:id="rId22"/>
    <p:sldLayoutId id="2147483691" r:id="rId23"/>
    <p:sldLayoutId id="2147483690" r:id="rId24"/>
    <p:sldLayoutId id="2147483689" r:id="rId25"/>
    <p:sldLayoutId id="2147483688" r:id="rId2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82336" y="4952472"/>
            <a:ext cx="50273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1187" y="607232"/>
            <a:ext cx="8483649" cy="5796082"/>
            <a:chOff x="771187" y="607232"/>
            <a:chExt cx="8483649" cy="579608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1DB8086-4084-421D-BE1E-FC850AC4E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87" y="607232"/>
              <a:ext cx="8483649" cy="5796082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864736" y="4676037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MĂNG</a:t>
              </a:r>
              <a:r>
                <a:rPr lang="vi-VN" sz="1200" baseline="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 NON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0AEC8D-C57A-4721-8B3E-CC8026E28F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01" y="830842"/>
            <a:ext cx="4198815" cy="419881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45520" y="248795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B</a:t>
            </a:r>
            <a:r>
              <a:rPr lang="vi-VN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ước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1: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Gọt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khoai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tây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và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thái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ra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các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lát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mỏng</a:t>
            </a:r>
            <a:endParaRPr lang="en-US" sz="2800" i="1" dirty="0">
              <a:latin typeface="UTM Avo" panose="02040603050506020204" pitchFamily="18" charset="0"/>
              <a:ea typeface="印品天逸黑" panose="02000500000000000000" pitchFamily="2" charset="-122"/>
              <a:cs typeface="Open Sans" panose="020B0606030504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B</a:t>
            </a:r>
            <a:r>
              <a:rPr lang="vi-VN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ước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2: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 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Bắc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chảo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lên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bếp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,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cho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khoảng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300ml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dầu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ăn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vào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đun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 </a:t>
            </a:r>
            <a:r>
              <a:rPr lang="en-US" sz="2800" i="1" dirty="0" err="1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nóng</a:t>
            </a:r>
            <a:r>
              <a:rPr lang="en-US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.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56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10F62B1-5C08-441A-84BB-E5DD77B44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8" y="884793"/>
            <a:ext cx="7330155" cy="50080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78669" y="2281538"/>
            <a:ext cx="4905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Bước 3: </a:t>
            </a:r>
            <a:r>
              <a:rPr lang="vi-VN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Khi dầu nóng, các bạn cho 1 lựa vừa đủ khoai tây vào chảo và chiên ở lửa vừa khoảng 3 phút cho khoai vàng mặt.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53442" y="607232"/>
            <a:ext cx="6096012" cy="6096012"/>
            <a:chOff x="6353442" y="607232"/>
            <a:chExt cx="6096012" cy="609601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7C6E766-5B08-4D9D-80F7-144C263CE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442" y="607232"/>
              <a:ext cx="6096012" cy="6096012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8412661" y="5165610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MĂNG</a:t>
              </a:r>
              <a:r>
                <a:rPr lang="vi-VN" sz="1200" baseline="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 NON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018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2BAC9AC-2073-422D-997A-AB5EE576B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45" y="607232"/>
            <a:ext cx="9010756" cy="615620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94443" y="2547136"/>
            <a:ext cx="6096000" cy="26184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Bước 4: </a:t>
            </a:r>
            <a:r>
              <a:rPr lang="vi-VN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Vặn lửa to hơn một chút rồi tiến hành đảo đều tay thêm khoảng 5 phút nữa cho đến khi phần bột khí không còn sủi nhiều nữa và khoai chín vàng giòn.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0151" y="2202781"/>
            <a:ext cx="3577698" cy="3560181"/>
            <a:chOff x="1160151" y="2202781"/>
            <a:chExt cx="3577698" cy="356018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072CC8E-805D-418C-BA05-20062DEF9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0151" y="2202781"/>
              <a:ext cx="3577698" cy="356018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305098" y="4954005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MĂNG</a:t>
              </a:r>
              <a:r>
                <a:rPr lang="vi-VN" sz="1200" baseline="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 NON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11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08DAC0-E782-41C7-8822-C8C5E3929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F92C7F-DE30-433F-BAEE-A6257B52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60656F-0BD1-4B58-A41C-D388FB475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87" y="1653309"/>
            <a:ext cx="8496138" cy="4622103"/>
          </a:xfrm>
          <a:prstGeom prst="rect">
            <a:avLst/>
          </a:prstGeom>
        </p:spPr>
      </p:pic>
      <p:sp>
        <p:nvSpPr>
          <p:cNvPr id="9" name="Google Shape;629;p32"/>
          <p:cNvSpPr txBox="1">
            <a:spLocks/>
          </p:cNvSpPr>
          <p:nvPr/>
        </p:nvSpPr>
        <p:spPr>
          <a:xfrm rot="847065">
            <a:off x="4893460" y="2294329"/>
            <a:ext cx="7359889" cy="48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HOẠT ĐỘNG 2</a:t>
            </a:r>
            <a:endParaRPr lang="en-US" sz="720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079" y="3282535"/>
            <a:ext cx="7166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6">
                    <a:lumMod val="50000"/>
                  </a:schemeClr>
                </a:solidFill>
                <a:latin typeface="#9Slide03 Nexa Bold" panose="02000000000000000000" pitchFamily="2" charset="0"/>
                <a:ea typeface="印品天逸黑" panose="02000500000000000000" pitchFamily="2" charset="-122"/>
                <a:cs typeface="Open Sans" panose="020B0606030504020204" pitchFamily="34" charset="0"/>
              </a:rPr>
              <a:t>SẢN PHẨM THEO SỞ THÍCH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#9Slide03 Nexa Bold" panose="02000000000000000000" pitchFamily="2" charset="0"/>
              <a:ea typeface="印品天逸黑" panose="02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78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AF6E029-99E6-4CEF-9C50-D8DEB7B7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0" y="352024"/>
            <a:ext cx="9069979" cy="56597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1B19B4-BF72-442F-BB2B-84ED033F24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23" y="1193800"/>
            <a:ext cx="5602321" cy="5602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3549" y="181116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dirty="0">
                <a:latin typeface="#9Slide03 Nexa Bold" panose="02000000000000000000" pitchFamily="2" charset="0"/>
              </a:rPr>
              <a:t>- Giới thiệu sản phẩm của cá nhân theo sở thích chung của nhóm </a:t>
            </a:r>
          </a:p>
          <a:p>
            <a:pPr algn="just"/>
            <a:r>
              <a:rPr lang="vi-VN" sz="2400" dirty="0">
                <a:latin typeface="#9Slide03 Nexa Bold" panose="02000000000000000000" pitchFamily="2" charset="0"/>
              </a:rPr>
              <a:t>- Mỗi thành viên trong nhóm thực hiện nhiệm vụ đã được phân công</a:t>
            </a:r>
          </a:p>
          <a:p>
            <a:pPr algn="just"/>
            <a:r>
              <a:rPr lang="vi-VN" sz="2400" dirty="0">
                <a:latin typeface="#9Slide03 Nexa Bold" panose="02000000000000000000" pitchFamily="2" charset="0"/>
              </a:rPr>
              <a:t>- Chia sẻ sản phẩm hoặc biểu diễn tiết mục chung của nhóm</a:t>
            </a:r>
          </a:p>
          <a:p>
            <a:pPr algn="just"/>
            <a:r>
              <a:rPr lang="vi-VN" sz="2400" dirty="0">
                <a:latin typeface="#9Slide03 Nexa Bold" panose="02000000000000000000" pitchFamily="2" charset="0"/>
              </a:rPr>
              <a:t>- Nghĩ và hô vang thông điệp của nhóm.</a:t>
            </a:r>
          </a:p>
          <a:p>
            <a:pPr algn="just"/>
            <a:r>
              <a:rPr lang="vi-VN" sz="2400" dirty="0">
                <a:latin typeface="#9Slide03 Nexa Bold" panose="02000000000000000000" pitchFamily="2" charset="0"/>
              </a:rPr>
              <a:t>- Bày tỏ cảm nghĩ về sản phẩm hoặc tiết mục của các nhóm</a:t>
            </a:r>
            <a:endParaRPr lang="vi-VN" sz="2400" b="0" i="0" dirty="0">
              <a:effectLst/>
              <a:latin typeface="#9Slide03 Nexa Bol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83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oạt động trải nghiệm lớp 3 Tuần 3 trang 10, 11, 12 | Kết nối tri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7"/>
          <a:stretch/>
        </p:blipFill>
        <p:spPr bwMode="auto">
          <a:xfrm>
            <a:off x="1305079" y="1053804"/>
            <a:ext cx="6010275" cy="24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ạt động trải nghiệm lớp 3 Tuần 3 trang 10, 11, 12 | Kết nối tri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t="38355" r="6280" b="1190"/>
          <a:stretch/>
        </p:blipFill>
        <p:spPr bwMode="auto">
          <a:xfrm>
            <a:off x="6719609" y="1629127"/>
            <a:ext cx="4276436" cy="39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28099" y="1801032"/>
            <a:ext cx="5540443" cy="5540443"/>
            <a:chOff x="-1528099" y="1801032"/>
            <a:chExt cx="5540443" cy="55404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596BCE2-FB93-472E-BF42-9743E7883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8099" y="1801032"/>
              <a:ext cx="5540443" cy="5540443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888748" y="5446528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MĂNG</a:t>
              </a:r>
              <a:r>
                <a:rPr lang="vi-VN" sz="1200" baseline="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 NON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447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93CFF5-6F5C-4593-A69A-6291283DE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36" y="1453174"/>
            <a:ext cx="6317673" cy="39516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A8DBE0-A37C-406B-BEFE-8048ED302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572" y="3670737"/>
            <a:ext cx="5129759" cy="2277977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0093CFF5-6F5C-4593-A69A-6291283DE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899" y="-246805"/>
            <a:ext cx="6317673" cy="3951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6665" y="3476271"/>
            <a:ext cx="45393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- Tìm hiểu sở thích của người thân.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6509" y="1506019"/>
            <a:ext cx="453933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- Chuẩn bị một cuốn sách yêu thích để giới thiệu cho cả lớp.</a:t>
            </a:r>
          </a:p>
        </p:txBody>
      </p:sp>
      <p:sp>
        <p:nvSpPr>
          <p:cNvPr id="11" name="Google Shape;656;p33"/>
          <p:cNvSpPr txBox="1">
            <a:spLocks/>
          </p:cNvSpPr>
          <p:nvPr/>
        </p:nvSpPr>
        <p:spPr>
          <a:xfrm>
            <a:off x="789267" y="31610"/>
            <a:ext cx="5306733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88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2"/>
                </a:solidFill>
                <a:latin typeface="#9Slide07 SVNZiclets" panose="02000603000000000000" pitchFamily="2" charset="0"/>
              </a:rPr>
              <a:t>Dặn dò</a:t>
            </a:r>
            <a:endParaRPr lang="en-US" sz="880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2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46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3E6C00-7788-408C-877E-0B3ECD98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4D4C728-B9CC-4339-BC4E-87C3533A6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8619" y="1100649"/>
            <a:ext cx="2011854" cy="196917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267" y="881825"/>
            <a:ext cx="8169348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956DD01-9EEB-48F3-BBAA-FB58E1D95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06" y="3501910"/>
            <a:ext cx="2146935" cy="343820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DA4B9D7-EFC8-4769-B528-6E70F6A1C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018" y="2155313"/>
            <a:ext cx="3042168" cy="4041998"/>
          </a:xfrm>
          <a:prstGeom prst="rect">
            <a:avLst/>
          </a:prstGeom>
          <a:effectLst>
            <a:outerShdw blurRad="12700" dist="127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1632763" y="3288188"/>
            <a:ext cx="10385957" cy="2624258"/>
            <a:chOff x="-1523824" y="466701"/>
            <a:chExt cx="11050876" cy="2624258"/>
          </a:xfrm>
        </p:grpSpPr>
        <p:sp>
          <p:nvSpPr>
            <p:cNvPr id="18" name="TextBox 17"/>
            <p:cNvSpPr txBox="1"/>
            <p:nvPr/>
          </p:nvSpPr>
          <p:spPr>
            <a:xfrm>
              <a:off x="-1493225" y="466701"/>
              <a:ext cx="1071659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155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</a:rPr>
                <a:t>NGÔI</a:t>
              </a:r>
              <a:r>
                <a:rPr kumimoji="0" lang="vi-VN" sz="8000" b="0" i="0" u="none" strike="noStrike" kern="1200" cap="none" spc="0" normalizeH="0" noProof="0" dirty="0">
                  <a:ln w="1555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</a:rPr>
                <a:t> SAO CỦA TÔI, NGÔI SAO CỦA BẠN</a:t>
              </a:r>
              <a:endParaRPr kumimoji="0" lang="vi-VN" sz="8000" b="0" i="0" u="none" strike="noStrike" kern="1200" cap="none" spc="0" normalizeH="0" baseline="0" noProof="0" dirty="0">
                <a:ln w="1555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prstClr val="white">
                      <a:alpha val="40000"/>
                    </a:prst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523824" y="536414"/>
              <a:ext cx="1105087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0000">
                        <a:srgbClr val="51AAD6"/>
                      </a:gs>
                      <a:gs pos="16000">
                        <a:srgbClr val="FEAAA0"/>
                      </a:gs>
                      <a:gs pos="48000">
                        <a:srgbClr val="A81704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NGÔI</a:t>
              </a:r>
              <a:r>
                <a:rPr kumimoji="0" lang="vi-VN" sz="8000" b="0" i="0" u="none" strike="noStrike" kern="1200" cap="none" spc="0" normalizeH="0" noProof="0" dirty="0">
                  <a:ln>
                    <a:noFill/>
                  </a:ln>
                  <a:gradFill flip="none" rotWithShape="1">
                    <a:gsLst>
                      <a:gs pos="70000">
                        <a:srgbClr val="51AAD6"/>
                      </a:gs>
                      <a:gs pos="16000">
                        <a:srgbClr val="FEAAA0"/>
                      </a:gs>
                      <a:gs pos="48000">
                        <a:srgbClr val="A81704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 SAO CỦA TÔI, NGÔI SAO CỦA BẠN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70000">
                      <a:srgbClr val="51AAD6"/>
                    </a:gs>
                    <a:gs pos="16000">
                      <a:srgbClr val="FEAAA0"/>
                    </a:gs>
                    <a:gs pos="48000">
                      <a:srgbClr val="A81704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672627" y="2332951"/>
            <a:ext cx="6846746" cy="7078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0070C0"/>
                </a:solidFill>
                <a:effectLst/>
                <a:latin typeface="UTM God's Word" panose="02040603050506020204" pitchFamily="18" charset="0"/>
              </a:rPr>
              <a:t>HOẠT ĐỘNG TRẢI NGHIỆM</a:t>
            </a:r>
            <a:endParaRPr lang="en-US" sz="4000" b="1" cap="none" spc="0" dirty="0">
              <a:ln/>
              <a:solidFill>
                <a:srgbClr val="0070C0"/>
              </a:solidFill>
              <a:effectLst/>
              <a:latin typeface="UTM God's Wo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88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9A7776-4745-41A2-8598-987DDF31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EE4BE17-DCA8-4D2E-956A-F1E46EBC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E64E41-9E22-4821-B4C6-B2ACE56F1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06" y="3501910"/>
            <a:ext cx="2146935" cy="343820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76E3B2-E8B5-4FBE-B96E-CC5B37E00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018" y="2155313"/>
            <a:ext cx="3042168" cy="4041998"/>
          </a:xfrm>
          <a:prstGeom prst="rect">
            <a:avLst/>
          </a:prstGeom>
          <a:effectLst>
            <a:outerShdw blurRad="12700" dist="12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0113FE0-DCE8-4827-B8C1-822A8BCDA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04" y="1016427"/>
            <a:ext cx="5908242" cy="2277771"/>
          </a:xfrm>
          <a:prstGeom prst="rect">
            <a:avLst/>
          </a:prstGeom>
        </p:spPr>
      </p:pic>
      <p:sp>
        <p:nvSpPr>
          <p:cNvPr id="17" name="Google Shape;980;p43"/>
          <p:cNvSpPr/>
          <p:nvPr/>
        </p:nvSpPr>
        <p:spPr>
          <a:xfrm flipH="1">
            <a:off x="2146935" y="3164655"/>
            <a:ext cx="6818400" cy="2242000"/>
          </a:xfrm>
          <a:prstGeom prst="roundRect">
            <a:avLst>
              <a:gd name="adj" fmla="val 11401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982;p43"/>
          <p:cNvSpPr/>
          <p:nvPr/>
        </p:nvSpPr>
        <p:spPr>
          <a:xfrm>
            <a:off x="2555930" y="3547505"/>
            <a:ext cx="6174451" cy="16745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1867" b="1" kern="0" dirty="0">
                <a:ln w="12700" cap="flat" cmpd="sng">
                  <a:solidFill>
                    <a:srgbClr val="C3CBFC">
                      <a:lumMod val="1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#9Slide07 IcielKoni" pitchFamily="2" charset="0"/>
                <a:cs typeface="Arial"/>
                <a:sym typeface="Arial"/>
              </a:rPr>
              <a:t>Tài năng nhí</a:t>
            </a:r>
            <a:endParaRPr sz="1867" b="1" kern="0" dirty="0">
              <a:ln w="12700" cap="flat" cmpd="sng">
                <a:solidFill>
                  <a:srgbClr val="C3CBFC">
                    <a:lumMod val="1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#9Slide07 IcielKoni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700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08DAC0-E782-41C7-8822-C8C5E3929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C6A8A0-B7DF-4E54-B3FF-748C9072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651" y="-18323"/>
            <a:ext cx="8169348" cy="3602351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F92C7F-DE30-433F-BAEE-A6257B523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60656F-0BD1-4B58-A41C-D388FB475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99" y="1814918"/>
            <a:ext cx="8496138" cy="4220309"/>
          </a:xfrm>
          <a:prstGeom prst="rect">
            <a:avLst/>
          </a:prstGeom>
        </p:spPr>
      </p:pic>
      <p:sp>
        <p:nvSpPr>
          <p:cNvPr id="9" name="Google Shape;629;p32"/>
          <p:cNvSpPr txBox="1">
            <a:spLocks/>
          </p:cNvSpPr>
          <p:nvPr/>
        </p:nvSpPr>
        <p:spPr>
          <a:xfrm rot="847065">
            <a:off x="4901559" y="2228935"/>
            <a:ext cx="6823684" cy="48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HOẠT ĐỘNG 1</a:t>
            </a:r>
            <a:endParaRPr lang="en-US" sz="720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058" y="3568030"/>
            <a:ext cx="7166269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6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LẬP KẾ HOẠCH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ea typeface="印品天逸黑" panose="02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31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14264" y="820595"/>
            <a:ext cx="7166269" cy="746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Chọn một sở thích của em </a:t>
            </a:r>
            <a:endParaRPr lang="en-US" sz="4000" dirty="0">
              <a:latin typeface="UTM Avo" panose="02040603050506020204" pitchFamily="18" charset="0"/>
              <a:ea typeface="印品天逸黑" panose="02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2027" y="3087902"/>
            <a:ext cx="7166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Tìm những bạn cùng sở thích để kết nhóm và đặt tên cho nhóm.</a:t>
            </a:r>
            <a:endParaRPr lang="en-US" sz="4000" i="1" dirty="0">
              <a:latin typeface="UTM Avo" panose="02040603050506020204" pitchFamily="18" charset="0"/>
              <a:ea typeface="印品天逸黑" panose="02000500000000000000" pitchFamily="2" charset="-122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9360" y="2128116"/>
            <a:ext cx="3883688" cy="3883688"/>
            <a:chOff x="1079360" y="2128116"/>
            <a:chExt cx="3883688" cy="388368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75FEDFC-EEDF-4841-8663-728FD324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60" y="2128116"/>
              <a:ext cx="3883688" cy="3883688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274310" y="4390425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MĂNG</a:t>
              </a:r>
              <a:r>
                <a:rPr lang="vi-VN" sz="1200" baseline="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 NON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581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E2069A0-F790-4B68-8EDB-F9D554958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60" y="3027351"/>
            <a:ext cx="4142313" cy="3335026"/>
          </a:xfrm>
          <a:prstGeom prst="rect">
            <a:avLst/>
          </a:prstGeom>
        </p:spPr>
      </p:pic>
      <p:sp>
        <p:nvSpPr>
          <p:cNvPr id="9" name="Google Shape;656;p33"/>
          <p:cNvSpPr txBox="1">
            <a:spLocks/>
          </p:cNvSpPr>
          <p:nvPr/>
        </p:nvSpPr>
        <p:spPr>
          <a:xfrm>
            <a:off x="639231" y="3434388"/>
            <a:ext cx="3402000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#9Slide07 SVNZiclets" panose="02000603000000000000" pitchFamily="2" charset="0"/>
              </a:rPr>
              <a:t>NẤU ĂN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rgbClr val="C00000"/>
              </a:solidFill>
              <a:latin typeface="#9Slide07 SVNZiclets" panose="02000603000000000000" pitchFamily="2" charset="0"/>
            </a:endParaRPr>
          </a:p>
        </p:txBody>
      </p:sp>
      <p:pic>
        <p:nvPicPr>
          <p:cNvPr id="11" name="图片 15">
            <a:extLst>
              <a:ext uri="{FF2B5EF4-FFF2-40B4-BE49-F238E27FC236}">
                <a16:creationId xmlns:a16="http://schemas.microsoft.com/office/drawing/2014/main" id="{8E2069A0-F790-4B68-8EDB-F9D554958F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6560" y="823333"/>
            <a:ext cx="4142313" cy="3335026"/>
          </a:xfrm>
          <a:prstGeom prst="rect">
            <a:avLst/>
          </a:prstGeom>
        </p:spPr>
      </p:pic>
      <p:sp>
        <p:nvSpPr>
          <p:cNvPr id="12" name="Google Shape;656;p33"/>
          <p:cNvSpPr txBox="1">
            <a:spLocks/>
          </p:cNvSpPr>
          <p:nvPr/>
        </p:nvSpPr>
        <p:spPr>
          <a:xfrm>
            <a:off x="1909231" y="1230370"/>
            <a:ext cx="3402000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DIỄN KỊCH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#9Slide07 SVNZiclets" panose="02000603000000000000" pitchFamily="2" charset="0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8E2069A0-F790-4B68-8EDB-F9D554958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982577" y="699577"/>
            <a:ext cx="4165296" cy="3353530"/>
          </a:xfrm>
          <a:prstGeom prst="rect">
            <a:avLst/>
          </a:prstGeom>
        </p:spPr>
      </p:pic>
      <p:sp>
        <p:nvSpPr>
          <p:cNvPr id="14" name="Google Shape;656;p33"/>
          <p:cNvSpPr txBox="1">
            <a:spLocks/>
          </p:cNvSpPr>
          <p:nvPr/>
        </p:nvSpPr>
        <p:spPr>
          <a:xfrm>
            <a:off x="5430219" y="1044437"/>
            <a:ext cx="3402000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#9Slide07 SVNZiclets" panose="02000603000000000000" pitchFamily="2" charset="0"/>
              </a:rPr>
              <a:t>ĐÁ BÓNG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#9Slide07 SVNZiclets" panose="02000603000000000000" pitchFamily="2" charset="0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E2069A0-F790-4B68-8EDB-F9D554958F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flipH="1">
            <a:off x="7837971" y="1705976"/>
            <a:ext cx="4165296" cy="3353530"/>
          </a:xfrm>
          <a:prstGeom prst="rect">
            <a:avLst/>
          </a:prstGeom>
        </p:spPr>
      </p:pic>
      <p:sp>
        <p:nvSpPr>
          <p:cNvPr id="17" name="Google Shape;656;p33"/>
          <p:cNvSpPr txBox="1">
            <a:spLocks/>
          </p:cNvSpPr>
          <p:nvPr/>
        </p:nvSpPr>
        <p:spPr>
          <a:xfrm>
            <a:off x="8157996" y="2093233"/>
            <a:ext cx="3402000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VẼ TRANH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rgbClr val="FFFF00"/>
              </a:solidFill>
              <a:latin typeface="#9Slide07 SVNZiclets" panose="02000603000000000000" pitchFamily="2" charset="0"/>
            </a:endParaRPr>
          </a:p>
        </p:txBody>
      </p:sp>
      <p:pic>
        <p:nvPicPr>
          <p:cNvPr id="19" name="图片 15">
            <a:extLst>
              <a:ext uri="{FF2B5EF4-FFF2-40B4-BE49-F238E27FC236}">
                <a16:creationId xmlns:a16="http://schemas.microsoft.com/office/drawing/2014/main" id="{8E2069A0-F790-4B68-8EDB-F9D554958F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634400" y="3275589"/>
            <a:ext cx="4165296" cy="3353530"/>
          </a:xfrm>
          <a:prstGeom prst="rect">
            <a:avLst/>
          </a:prstGeom>
        </p:spPr>
      </p:pic>
      <p:sp>
        <p:nvSpPr>
          <p:cNvPr id="21" name="Google Shape;656;p33"/>
          <p:cNvSpPr txBox="1">
            <a:spLocks/>
          </p:cNvSpPr>
          <p:nvPr/>
        </p:nvSpPr>
        <p:spPr>
          <a:xfrm>
            <a:off x="5082042" y="3620449"/>
            <a:ext cx="3402000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#9Slide07 SVNZiclets" panose="02000603000000000000" pitchFamily="2" charset="0"/>
              </a:rPr>
              <a:t>BÓNG RỔ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#9Slide07 SVN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51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B377EA-9F29-47AE-8F82-8D14628AB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94943" y="1168400"/>
            <a:ext cx="8602114" cy="1638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2027" y="3367867"/>
            <a:ext cx="7166269" cy="20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- Hãy lập kế hoạch cùng nhau làm một việc chung.</a:t>
            </a:r>
          </a:p>
          <a:p>
            <a:pPr algn="ctr">
              <a:lnSpc>
                <a:spcPct val="120000"/>
              </a:lnSpc>
            </a:pPr>
            <a:r>
              <a:rPr lang="vi-VN" sz="36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- Chia sẻ kế hoạch trước lớp.</a:t>
            </a:r>
            <a:endParaRPr lang="en-US" sz="3600" i="1" dirty="0">
              <a:latin typeface="UTM Avo" panose="02040603050506020204" pitchFamily="18" charset="0"/>
              <a:ea typeface="印品天逸黑" panose="02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1" name="Google Shape;656;p33"/>
          <p:cNvSpPr txBox="1">
            <a:spLocks/>
          </p:cNvSpPr>
          <p:nvPr/>
        </p:nvSpPr>
        <p:spPr>
          <a:xfrm>
            <a:off x="3626090" y="970083"/>
            <a:ext cx="5165824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Lập kế hoạch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3704" y="2524378"/>
            <a:ext cx="4991106" cy="3935529"/>
            <a:chOff x="493704" y="2524378"/>
            <a:chExt cx="4991106" cy="3935529"/>
          </a:xfrm>
        </p:grpSpPr>
        <p:grpSp>
          <p:nvGrpSpPr>
            <p:cNvPr id="3" name="Group 2"/>
            <p:cNvGrpSpPr/>
            <p:nvPr/>
          </p:nvGrpSpPr>
          <p:grpSpPr>
            <a:xfrm>
              <a:off x="493704" y="2524378"/>
              <a:ext cx="4991106" cy="3935529"/>
              <a:chOff x="493704" y="2524378"/>
              <a:chExt cx="4991106" cy="3935529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1A1C1793-8A43-4C8F-A517-1FB78F502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3704" y="2524378"/>
                <a:ext cx="4991106" cy="3935529"/>
              </a:xfrm>
              <a:prstGeom prst="rect">
                <a:avLst/>
              </a:prstGeom>
              <a:effectLst>
                <a:outerShdw blurRad="12700" dist="12700" dir="18900000" algn="b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427499" y="5165610"/>
                <a:ext cx="1238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200" dirty="0">
                    <a:solidFill>
                      <a:schemeClr val="bg1">
                        <a:lumMod val="75000"/>
                      </a:schemeClr>
                    </a:solidFill>
                    <a:latin typeface="#9Slide07 Altus" pitchFamily="2" charset="0"/>
                  </a:rPr>
                  <a:t>MĂNG</a:t>
                </a:r>
                <a:r>
                  <a:rPr lang="vi-VN" sz="1200" baseline="0" dirty="0">
                    <a:solidFill>
                      <a:schemeClr val="bg1">
                        <a:lumMod val="75000"/>
                      </a:schemeClr>
                    </a:solidFill>
                    <a:latin typeface="#9Slide07 Altus" pitchFamily="2" charset="0"/>
                  </a:rPr>
                  <a:t> NON</a:t>
                </a:r>
                <a:endParaRPr lang="en-US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231136" y="4517136"/>
              <a:ext cx="475488" cy="237744"/>
            </a:xfrm>
            <a:prstGeom prst="rect">
              <a:avLst/>
            </a:prstGeom>
            <a:solidFill>
              <a:srgbClr val="FFA1AD"/>
            </a:solidFill>
            <a:ln>
              <a:solidFill>
                <a:srgbClr val="FFA1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54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7" y="607232"/>
            <a:ext cx="11351736" cy="6127011"/>
          </a:xfrm>
          <a:prstGeom prst="rect">
            <a:avLst/>
          </a:prstGeom>
        </p:spPr>
      </p:pic>
      <p:pic>
        <p:nvPicPr>
          <p:cNvPr id="1026" name="Picture 2" descr="Hoạt động trải nghiệm lớp 3 Tuần 3 trang 10, 11, 12 |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2"/>
          <a:stretch/>
        </p:blipFill>
        <p:spPr bwMode="auto">
          <a:xfrm>
            <a:off x="5080800" y="1396469"/>
            <a:ext cx="5857875" cy="45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8060" y="1130300"/>
            <a:ext cx="4565414" cy="5359399"/>
            <a:chOff x="918060" y="1130300"/>
            <a:chExt cx="4565414" cy="535939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CFEB452-1536-4E7A-86BC-842C3CF5D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60" y="1130300"/>
              <a:ext cx="4565414" cy="5359399"/>
            </a:xfrm>
            <a:prstGeom prst="rect">
              <a:avLst/>
            </a:prstGeom>
            <a:effectLst>
              <a:outerShdw blurRad="12700" dist="127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100312" y="3809999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MĂNG</a:t>
              </a:r>
              <a:r>
                <a:rPr lang="vi-VN" sz="1200" baseline="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 NON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807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2C6673-B585-4217-B391-41BEAB01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D7B7E81-185A-44EB-99CE-A42EE0FD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25647">
            <a:off x="1271931" y="667050"/>
            <a:ext cx="7148438" cy="60073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27351D7-3C6B-47C2-B78E-4A3827FC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337684">
            <a:off x="4256228" y="1258847"/>
            <a:ext cx="755217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i="1" dirty="0"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Ví dụ: Nhóm có sở thích nấu ăn thảo luận về cách làm món “</a:t>
            </a:r>
            <a:r>
              <a:rPr lang="vi-VN" sz="2800" i="1" dirty="0">
                <a:solidFill>
                  <a:srgbClr val="0070C0"/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</a:rPr>
              <a:t>khoai tây chiên”</a:t>
            </a:r>
            <a:endParaRPr lang="en-US" sz="2800" i="1" dirty="0">
              <a:solidFill>
                <a:srgbClr val="0070C0"/>
              </a:solidFill>
              <a:latin typeface="UTM Avo" panose="02040603050506020204" pitchFamily="18" charset="0"/>
              <a:ea typeface="印品天逸黑" panose="02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9" name="Google Shape;656;p33"/>
          <p:cNvSpPr txBox="1">
            <a:spLocks/>
          </p:cNvSpPr>
          <p:nvPr/>
        </p:nvSpPr>
        <p:spPr>
          <a:xfrm rot="20680396">
            <a:off x="1243282" y="2517884"/>
            <a:ext cx="6895632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 </a:t>
            </a:r>
          </a:p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ĐẦU BẾP NHÍ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rgbClr val="FFFF00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57981" y="2694443"/>
            <a:ext cx="4375517" cy="3851293"/>
            <a:chOff x="7157981" y="2694443"/>
            <a:chExt cx="4375517" cy="385129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06094F3-0C41-479D-832C-2B836D064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7981" y="2694443"/>
              <a:ext cx="4375517" cy="385129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532599" y="4570252"/>
              <a:ext cx="1238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MĂNG</a:t>
              </a:r>
              <a:r>
                <a:rPr lang="vi-VN" sz="1200" baseline="0" dirty="0">
                  <a:solidFill>
                    <a:schemeClr val="bg1">
                      <a:lumMod val="75000"/>
                    </a:schemeClr>
                  </a:solidFill>
                  <a:latin typeface="#9Slide07 Altus" pitchFamily="2" charset="0"/>
                </a:rPr>
                <a:t> NON</a:t>
              </a:r>
              <a:endParaRPr lang="en-US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227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768147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366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#9Slide07 Altus</vt:lpstr>
      <vt:lpstr>UTM Showcard</vt:lpstr>
      <vt:lpstr>UTM Avo</vt:lpstr>
      <vt:lpstr>DengXian</vt:lpstr>
      <vt:lpstr>#9Slide03 Nexa Bold</vt:lpstr>
      <vt:lpstr>#9Slide07 IcielKoni</vt:lpstr>
      <vt:lpstr>Times New Roman</vt:lpstr>
      <vt:lpstr>#9Slide07 SVNZiclets</vt:lpstr>
      <vt:lpstr>Arial</vt:lpstr>
      <vt:lpstr>Calibri</vt:lpstr>
      <vt:lpstr>UTM God's Word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Huong Tran</cp:lastModifiedBy>
  <cp:revision>14</cp:revision>
  <dcterms:created xsi:type="dcterms:W3CDTF">2022-08-11T09:24:01Z</dcterms:created>
  <dcterms:modified xsi:type="dcterms:W3CDTF">2024-10-05T07:18:03Z</dcterms:modified>
</cp:coreProperties>
</file>