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2" autoAdjust="0"/>
    <p:restoredTop sz="84761" autoAdjust="0"/>
  </p:normalViewPr>
  <p:slideViewPr>
    <p:cSldViewPr snapToGrid="0" showGuides="1">
      <p:cViewPr varScale="1">
        <p:scale>
          <a:sx n="60" d="100"/>
          <a:sy n="60" d="100"/>
        </p:scale>
        <p:origin x="828" y="6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2022/3/23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2022/3/23</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2022/3/23</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5.png"/><Relationship Id="rId5" Type="http://schemas.microsoft.com/office/2007/relationships/hdphoto" Target="../media/hdphoto1.wdp"/><Relationship Id="rId15" Type="http://schemas.openxmlformats.org/officeDocument/2006/relationships/image" Target="../media/image7.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6.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3.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33.jpeg"/><Relationship Id="rId3" Type="http://schemas.openxmlformats.org/officeDocument/2006/relationships/notesSlide" Target="../notesSlides/notesSlide12.xml"/><Relationship Id="rId7" Type="http://schemas.openxmlformats.org/officeDocument/2006/relationships/image" Target="../media/image13.pn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6" Type="http://schemas.openxmlformats.org/officeDocument/2006/relationships/image" Target="../media/image34.png"/><Relationship Id="rId1" Type="http://schemas.openxmlformats.org/officeDocument/2006/relationships/themeOverride" Target="../theme/themeOverride10.xml"/><Relationship Id="rId6" Type="http://schemas.openxmlformats.org/officeDocument/2006/relationships/image" Target="../media/image16.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3.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8.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9.png"/><Relationship Id="rId18" Type="http://schemas.openxmlformats.org/officeDocument/2006/relationships/image" Target="../media/image55.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2.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notesSlide" Target="../notesSlides/notesSlide20.xml"/><Relationship Id="rId16" Type="http://schemas.openxmlformats.org/officeDocument/2006/relationships/image" Target="../media/image52.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0.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9.png"/><Relationship Id="rId18" Type="http://schemas.openxmlformats.org/officeDocument/2006/relationships/image" Target="../media/image55.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2.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notesSlide" Target="../notesSlides/notesSlide21.xml"/><Relationship Id="rId16" Type="http://schemas.openxmlformats.org/officeDocument/2006/relationships/image" Target="../media/image52.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0.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9.png"/><Relationship Id="rId18" Type="http://schemas.openxmlformats.org/officeDocument/2006/relationships/image" Target="../media/image55.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2.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notesSlide" Target="../notesSlides/notesSlide22.xml"/><Relationship Id="rId16" Type="http://schemas.openxmlformats.org/officeDocument/2006/relationships/image" Target="../media/image52.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0.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17.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4.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7.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7.png"/><Relationship Id="rId10"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10982176"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2122040" y="1335868"/>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2012293" y="2168913"/>
            <a:ext cx="4727798" cy="1569660"/>
          </a:xfrm>
          <a:prstGeom prst="rect">
            <a:avLst/>
          </a:prstGeom>
          <a:noFill/>
        </p:spPr>
        <p:txBody>
          <a:bodyPr wrap="square" rtlCol="0">
            <a:spAutoFit/>
          </a:bodyPr>
          <a:lstStyle/>
          <a:p>
            <a:r>
              <a:rPr lang="en-US" sz="9600" b="1" spc="220" dirty="0" smtClean="0">
                <a:solidFill>
                  <a:srgbClr val="B35C80"/>
                </a:solidFill>
                <a:latin typeface="UTM Billhead 1910" panose="02040603050506020204" pitchFamily="18" charset="0"/>
              </a:rPr>
              <a:t>Q</a:t>
            </a:r>
            <a:r>
              <a:rPr lang="en-US" sz="9600" b="1" spc="220" dirty="0" smtClean="0">
                <a:solidFill>
                  <a:srgbClr val="51347B"/>
                </a:solidFill>
                <a:latin typeface="UTM Billhead 1910" panose="02040603050506020204" pitchFamily="18" charset="0"/>
              </a:rPr>
              <a:t>U</a:t>
            </a:r>
            <a:r>
              <a:rPr lang="en-US" sz="9600" b="1" spc="220" dirty="0" smtClean="0">
                <a:solidFill>
                  <a:srgbClr val="FFC776"/>
                </a:solidFill>
                <a:latin typeface="UTM Billhead 1910" panose="02040603050506020204" pitchFamily="18" charset="0"/>
              </a:rPr>
              <a:t>Ã</a:t>
            </a:r>
            <a:r>
              <a:rPr lang="en-US" sz="9600" b="1" spc="220" dirty="0" smtClean="0">
                <a:solidFill>
                  <a:srgbClr val="2CA349"/>
                </a:solidFill>
                <a:latin typeface="UTM Billhead 1910" panose="02040603050506020204" pitchFamily="18" charset="0"/>
              </a:rPr>
              <a:t>N</a:t>
            </a:r>
            <a:r>
              <a:rPr lang="en-US" sz="9600" b="1" spc="220" dirty="0" smtClean="0">
                <a:solidFill>
                  <a:srgbClr val="90BF37"/>
                </a:solidFill>
                <a:latin typeface="UTM Billhead 1910" panose="02040603050506020204" pitchFamily="18" charset="0"/>
              </a:rPr>
              <a:t>G</a:t>
            </a:r>
            <a:endParaRPr lang="en-US" sz="9600" b="1" spc="220" dirty="0">
              <a:solidFill>
                <a:srgbClr val="90BF37"/>
              </a:solidFill>
              <a:latin typeface="UTM Billhead 1910" panose="02040603050506020204" pitchFamily="18" charset="0"/>
            </a:endParaRPr>
          </a:p>
        </p:txBody>
      </p:sp>
      <p:sp>
        <p:nvSpPr>
          <p:cNvPr id="7" name="TextBox 6">
            <a:extLst>
              <a:ext uri="{FF2B5EF4-FFF2-40B4-BE49-F238E27FC236}">
                <a16:creationId xmlns:a16="http://schemas.microsoft.com/office/drawing/2014/main" id="{302432D5-B7F4-4386-8F29-835C4555F0C8}"/>
              </a:ext>
            </a:extLst>
          </p:cNvPr>
          <p:cNvSpPr txBox="1"/>
          <p:nvPr/>
        </p:nvSpPr>
        <p:spPr>
          <a:xfrm>
            <a:off x="2254653" y="3513664"/>
            <a:ext cx="4738079" cy="1569660"/>
          </a:xfrm>
          <a:prstGeom prst="rect">
            <a:avLst/>
          </a:prstGeom>
          <a:noFill/>
        </p:spPr>
        <p:txBody>
          <a:bodyPr wrap="square" rtlCol="0">
            <a:spAutoFit/>
          </a:bodyPr>
          <a:lstStyle/>
          <a:p>
            <a:r>
              <a:rPr lang="en-US" sz="9600" b="1" spc="220" dirty="0">
                <a:solidFill>
                  <a:srgbClr val="165083"/>
                </a:solidFill>
                <a:latin typeface="UTM Billhead 1910" panose="02040603050506020204" pitchFamily="18" charset="0"/>
              </a:rPr>
              <a:t>Đ</a:t>
            </a:r>
            <a:r>
              <a:rPr lang="en-US" sz="9600" b="1" spc="220" dirty="0">
                <a:solidFill>
                  <a:srgbClr val="B45C80"/>
                </a:solidFill>
                <a:latin typeface="UTM Billhead 1910" panose="02040603050506020204" pitchFamily="18" charset="0"/>
              </a:rPr>
              <a:t>Ư</a:t>
            </a:r>
            <a:r>
              <a:rPr lang="en-US" sz="9600" b="1" spc="220" dirty="0">
                <a:solidFill>
                  <a:srgbClr val="51347B"/>
                </a:solidFill>
                <a:latin typeface="UTM Billhead 1910" panose="02040603050506020204" pitchFamily="18" charset="0"/>
              </a:rPr>
              <a:t>Ờ</a:t>
            </a:r>
            <a:r>
              <a:rPr lang="en-US" sz="9600" b="1" spc="220" dirty="0">
                <a:solidFill>
                  <a:srgbClr val="FFC776"/>
                </a:solidFill>
                <a:latin typeface="UTM Billhead 1910" panose="02040603050506020204" pitchFamily="18" charset="0"/>
              </a:rPr>
              <a:t>N</a:t>
            </a:r>
            <a:r>
              <a:rPr lang="en-US" sz="9600" b="1" spc="220" dirty="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193388" cy="954107"/>
          </a:xfrm>
          <a:prstGeom prst="rect">
            <a:avLst/>
          </a:prstGeom>
          <a:noFill/>
        </p:spPr>
        <p:txBody>
          <a:bodyPr wrap="square" rtlCol="0">
            <a:spAutoFit/>
          </a:bodyPr>
          <a:lstStyle/>
          <a:p>
            <a:r>
              <a:rPr lang="en-US" sz="2800" dirty="0" err="1">
                <a:latin typeface="#9Slide07 IcielCadena" panose="02000503000000020004" pitchFamily="2" charset="0"/>
              </a:rPr>
              <a:t>Một</a:t>
            </a:r>
            <a:r>
              <a:rPr lang="en-US" sz="2800" dirty="0">
                <a:latin typeface="#9Slide07 IcielCadena" panose="02000503000000020004" pitchFamily="2" charset="0"/>
              </a:rPr>
              <a:t> ô </a:t>
            </a:r>
            <a:r>
              <a:rPr lang="en-US" sz="2800" dirty="0" err="1">
                <a:latin typeface="#9Slide07 IcielCadena" panose="02000503000000020004" pitchFamily="2" charset="0"/>
              </a:rPr>
              <a:t>tô</a:t>
            </a:r>
            <a:r>
              <a:rPr lang="en-US" sz="2800" dirty="0">
                <a:latin typeface="#9Slide07 IcielCadena" panose="02000503000000020004" pitchFamily="2" charset="0"/>
              </a:rPr>
              <a:t> </a:t>
            </a:r>
            <a:r>
              <a:rPr lang="en-US" sz="2800" dirty="0" err="1">
                <a:latin typeface="#9Slide07 IcielCadena" panose="02000503000000020004" pitchFamily="2" charset="0"/>
              </a:rPr>
              <a:t>đi</a:t>
            </a:r>
            <a:r>
              <a:rPr lang="en-US" sz="2800" dirty="0">
                <a:latin typeface="#9Slide07 IcielCadena" panose="02000503000000020004" pitchFamily="2" charset="0"/>
              </a:rPr>
              <a:t> </a:t>
            </a:r>
            <a:r>
              <a:rPr lang="en-US" sz="2800" dirty="0" err="1">
                <a:latin typeface="#9Slide07 IcielCadena" panose="02000503000000020004" pitchFamily="2" charset="0"/>
              </a:rPr>
              <a:t>trong</a:t>
            </a:r>
            <a:r>
              <a:rPr lang="en-US" sz="2800" dirty="0">
                <a:latin typeface="#9Slide07 IcielCadena" panose="02000503000000020004" pitchFamily="2" charset="0"/>
              </a:rPr>
              <a:t> 4 </a:t>
            </a:r>
            <a:r>
              <a:rPr lang="en-US" sz="2800" dirty="0" err="1">
                <a:latin typeface="#9Slide07 IcielCadena" panose="02000503000000020004" pitchFamily="2" charset="0"/>
              </a:rPr>
              <a:t>giờ</a:t>
            </a:r>
            <a:r>
              <a:rPr lang="en-US" sz="2800" dirty="0">
                <a:latin typeface="#9Slide07 IcielCadena" panose="02000503000000020004" pitchFamily="2" charset="0"/>
              </a:rPr>
              <a:t> </a:t>
            </a:r>
            <a:r>
              <a:rPr lang="en-US" sz="2800" dirty="0" err="1">
                <a:latin typeface="#9Slide07 IcielCadena" panose="02000503000000020004" pitchFamily="2" charset="0"/>
              </a:rPr>
              <a:t>với</a:t>
            </a:r>
            <a:r>
              <a:rPr lang="en-US" sz="2800" dirty="0">
                <a:latin typeface="#9Slide07 IcielCadena" panose="02000503000000020004" pitchFamily="2" charset="0"/>
              </a:rPr>
              <a:t> </a:t>
            </a:r>
            <a:r>
              <a:rPr lang="en-US" sz="2800" dirty="0" err="1">
                <a:latin typeface="#9Slide07 IcielCadena" panose="02000503000000020004" pitchFamily="2" charset="0"/>
              </a:rPr>
              <a:t>vận</a:t>
            </a:r>
            <a:r>
              <a:rPr lang="en-US" sz="2800" dirty="0">
                <a:latin typeface="#9Slide07 IcielCadena" panose="02000503000000020004" pitchFamily="2" charset="0"/>
              </a:rPr>
              <a:t> </a:t>
            </a:r>
            <a:r>
              <a:rPr lang="en-US" sz="2800" dirty="0" err="1">
                <a:latin typeface="#9Slide07 IcielCadena" panose="02000503000000020004" pitchFamily="2" charset="0"/>
              </a:rPr>
              <a:t>tốc</a:t>
            </a:r>
            <a:r>
              <a:rPr lang="en-US" sz="2800" dirty="0">
                <a:latin typeface="#9Slide07 IcielCadena" panose="02000503000000020004" pitchFamily="2" charset="0"/>
              </a:rPr>
              <a:t> 42,5 km/</a:t>
            </a:r>
            <a:r>
              <a:rPr lang="en-US" sz="2800" dirty="0" err="1">
                <a:latin typeface="#9Slide07 IcielCadena" panose="02000503000000020004" pitchFamily="2" charset="0"/>
              </a:rPr>
              <a:t>giờ</a:t>
            </a:r>
            <a:r>
              <a:rPr lang="en-US" sz="2800" dirty="0">
                <a:latin typeface="#9Slide07 IcielCadena" panose="02000503000000020004" pitchFamily="2" charset="0"/>
              </a:rPr>
              <a:t>. </a:t>
            </a:r>
            <a:r>
              <a:rPr lang="en-US" sz="2800" dirty="0" err="1">
                <a:latin typeface="#9Slide07 IcielCadena" panose="02000503000000020004" pitchFamily="2" charset="0"/>
              </a:rPr>
              <a:t>Tính</a:t>
            </a:r>
            <a:r>
              <a:rPr lang="en-US" sz="2800" dirty="0">
                <a:latin typeface="#9Slide07 IcielCadena" panose="02000503000000020004" pitchFamily="2" charset="0"/>
              </a:rPr>
              <a:t> </a:t>
            </a:r>
            <a:r>
              <a:rPr lang="en-US" sz="2800" dirty="0" err="1">
                <a:latin typeface="#9Slide07 IcielCadena" panose="02000503000000020004" pitchFamily="2" charset="0"/>
              </a:rPr>
              <a:t>quãng</a:t>
            </a:r>
            <a:r>
              <a:rPr lang="en-US" sz="2800" dirty="0">
                <a:latin typeface="#9Slide07 IcielCadena" panose="02000503000000020004" pitchFamily="2" charset="0"/>
              </a:rPr>
              <a:t> </a:t>
            </a:r>
            <a:r>
              <a:rPr lang="en-US" sz="2800" dirty="0" err="1">
                <a:latin typeface="#9Slide07 IcielCadena" panose="02000503000000020004" pitchFamily="2" charset="0"/>
              </a:rPr>
              <a:t>đường</a:t>
            </a:r>
            <a:r>
              <a:rPr lang="en-US" sz="2800" dirty="0">
                <a:latin typeface="#9Slide07 IcielCadena" panose="02000503000000020004" pitchFamily="2" charset="0"/>
              </a:rPr>
              <a:t> </a:t>
            </a:r>
            <a:r>
              <a:rPr lang="en-US" sz="2800" dirty="0" err="1">
                <a:latin typeface="#9Slide07 IcielCadena" panose="02000503000000020004" pitchFamily="2" charset="0"/>
              </a:rPr>
              <a:t>đi</a:t>
            </a:r>
            <a:r>
              <a:rPr lang="en-US" sz="2800" dirty="0">
                <a:latin typeface="#9Slide07 IcielCadena" panose="02000503000000020004" pitchFamily="2" charset="0"/>
              </a:rPr>
              <a:t> </a:t>
            </a:r>
            <a:r>
              <a:rPr lang="en-US" sz="2800" dirty="0" err="1">
                <a:latin typeface="#9Slide07 IcielCadena" panose="02000503000000020004" pitchFamily="2" charset="0"/>
              </a:rPr>
              <a:t>được</a:t>
            </a:r>
            <a:r>
              <a:rPr lang="en-US" sz="2800" dirty="0">
                <a:latin typeface="#9Slide07 IcielCadena" panose="02000503000000020004" pitchFamily="2" charset="0"/>
              </a:rPr>
              <a:t> </a:t>
            </a:r>
            <a:r>
              <a:rPr lang="en-US" sz="2800" dirty="0" err="1">
                <a:latin typeface="#9Slide07 IcielCadena" panose="02000503000000020004" pitchFamily="2" charset="0"/>
              </a:rPr>
              <a:t>của</a:t>
            </a:r>
            <a:r>
              <a:rPr lang="en-US" sz="2800" dirty="0">
                <a:latin typeface="#9Slide07 IcielCadena" panose="02000503000000020004" pitchFamily="2" charset="0"/>
              </a:rPr>
              <a:t> ô </a:t>
            </a:r>
            <a:r>
              <a:rPr lang="en-US" sz="2800" dirty="0" err="1">
                <a:latin typeface="#9Slide07 IcielCadena" panose="02000503000000020004" pitchFamily="2" charset="0"/>
              </a:rPr>
              <a:t>tô</a:t>
            </a:r>
            <a:r>
              <a:rPr lang="en-US" sz="2800" dirty="0">
                <a:latin typeface="#9Slide07 IcielCadena" panose="02000503000000020004" pitchFamily="2"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761548" y="317614"/>
            <a:ext cx="2581634" cy="523220"/>
          </a:xfrm>
          <a:prstGeom prst="rect">
            <a:avLst/>
          </a:prstGeom>
          <a:noFill/>
        </p:spPr>
        <p:txBody>
          <a:bodyPr wrap="square" rtlCol="0">
            <a:spAutoFit/>
          </a:bodyPr>
          <a:lstStyle/>
          <a:p>
            <a:r>
              <a:rPr lang="en-US" sz="2800" dirty="0">
                <a:solidFill>
                  <a:srgbClr val="FF0000"/>
                </a:solidFill>
                <a:latin typeface="#9Slide07 IcielCadena" panose="02000503000000020004" pitchFamily="2" charset="0"/>
              </a:rPr>
              <a:t>4 </a:t>
            </a:r>
            <a:r>
              <a:rPr lang="en-US" sz="2800" dirty="0" err="1">
                <a:solidFill>
                  <a:srgbClr val="FF0000"/>
                </a:solidFill>
                <a:latin typeface="#9Slide07 IcielCadena" panose="02000503000000020004" pitchFamily="2" charset="0"/>
              </a:rPr>
              <a:t>giờ</a:t>
            </a:r>
            <a:endParaRPr lang="en-US" sz="2800" dirty="0">
              <a:solidFill>
                <a:srgbClr val="FF0000"/>
              </a:solidFill>
              <a:latin typeface="#9Slide07 IcielCadena" panose="02000503000000020004" pitchFamily="2" charset="0"/>
            </a:endParaRP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3602243" y="733561"/>
            <a:ext cx="5481588" cy="523220"/>
          </a:xfrm>
          <a:prstGeom prst="rect">
            <a:avLst/>
          </a:prstGeom>
          <a:noFill/>
        </p:spPr>
        <p:txBody>
          <a:bodyPr wrap="square" rtlCol="0">
            <a:spAutoFit/>
          </a:bodyPr>
          <a:lstStyle/>
          <a:p>
            <a:r>
              <a:rPr lang="en-US" sz="2800" dirty="0" err="1">
                <a:solidFill>
                  <a:srgbClr val="FF0000"/>
                </a:solidFill>
                <a:latin typeface="#9Slide07 IcielCadena" panose="02000503000000020004" pitchFamily="2" charset="0"/>
              </a:rPr>
              <a:t>quãng</a:t>
            </a:r>
            <a:r>
              <a:rPr lang="en-US" sz="2800" dirty="0">
                <a:solidFill>
                  <a:srgbClr val="FF0000"/>
                </a:solidFill>
                <a:latin typeface="#9Slide07 IcielCadena" panose="02000503000000020004" pitchFamily="2" charset="0"/>
              </a:rPr>
              <a:t> </a:t>
            </a:r>
            <a:r>
              <a:rPr lang="en-US" sz="2800" dirty="0" err="1">
                <a:solidFill>
                  <a:srgbClr val="FF0000"/>
                </a:solidFill>
                <a:latin typeface="#9Slide07 IcielCadena" panose="02000503000000020004" pitchFamily="2" charset="0"/>
              </a:rPr>
              <a:t>đường</a:t>
            </a:r>
            <a:r>
              <a:rPr lang="en-US" sz="2800" dirty="0">
                <a:solidFill>
                  <a:srgbClr val="FF0000"/>
                </a:solidFill>
                <a:latin typeface="#9Slide07 IcielCadena" panose="02000503000000020004" pitchFamily="2" charset="0"/>
              </a:rPr>
              <a:t> </a:t>
            </a:r>
            <a:r>
              <a:rPr lang="en-US" sz="2800" dirty="0" err="1">
                <a:solidFill>
                  <a:srgbClr val="FF0000"/>
                </a:solidFill>
                <a:latin typeface="#9Slide07 IcielCadena" panose="02000503000000020004" pitchFamily="2" charset="0"/>
              </a:rPr>
              <a:t>đi</a:t>
            </a:r>
            <a:r>
              <a:rPr lang="en-US" sz="2800" dirty="0">
                <a:solidFill>
                  <a:srgbClr val="FF0000"/>
                </a:solidFill>
                <a:latin typeface="#9Slide07 IcielCadena" panose="02000503000000020004" pitchFamily="2" charset="0"/>
              </a:rPr>
              <a:t> </a:t>
            </a:r>
            <a:r>
              <a:rPr lang="en-US" sz="2800" dirty="0" err="1">
                <a:solidFill>
                  <a:srgbClr val="FF0000"/>
                </a:solidFill>
                <a:latin typeface="#9Slide07 IcielCadena" panose="02000503000000020004" pitchFamily="2" charset="0"/>
              </a:rPr>
              <a:t>được</a:t>
            </a:r>
            <a:endParaRPr lang="en-US" sz="2800" dirty="0">
              <a:solidFill>
                <a:srgbClr val="FF0000"/>
              </a:solidFill>
              <a:latin typeface="#9Slide07 IcielCadena" panose="02000503000000020004" pitchFamily="2" charset="0"/>
            </a:endParaRPr>
          </a:p>
        </p:txBody>
      </p:sp>
      <p:sp>
        <p:nvSpPr>
          <p:cNvPr id="17" name="TextBox 16">
            <a:extLst>
              <a:ext uri="{FF2B5EF4-FFF2-40B4-BE49-F238E27FC236}">
                <a16:creationId xmlns:a16="http://schemas.microsoft.com/office/drawing/2014/main" id="{181CE2B2-BFA1-4153-BC8F-0AF10AF2DC85}"/>
              </a:ext>
            </a:extLst>
          </p:cNvPr>
          <p:cNvSpPr txBox="1"/>
          <p:nvPr/>
        </p:nvSpPr>
        <p:spPr>
          <a:xfrm>
            <a:off x="7339142" y="324317"/>
            <a:ext cx="4811246" cy="523220"/>
          </a:xfrm>
          <a:prstGeom prst="rect">
            <a:avLst/>
          </a:prstGeom>
          <a:noFill/>
        </p:spPr>
        <p:txBody>
          <a:bodyPr wrap="square" rtlCol="0">
            <a:spAutoFit/>
          </a:bodyPr>
          <a:lstStyle/>
          <a:p>
            <a:r>
              <a:rPr lang="en-US" sz="2800" dirty="0" err="1">
                <a:solidFill>
                  <a:srgbClr val="FF0000"/>
                </a:solidFill>
                <a:latin typeface="#9Slide07 IcielCadena" panose="02000503000000020004" pitchFamily="2" charset="0"/>
              </a:rPr>
              <a:t>vận</a:t>
            </a:r>
            <a:r>
              <a:rPr lang="en-US" sz="2800" dirty="0">
                <a:solidFill>
                  <a:srgbClr val="FF0000"/>
                </a:solidFill>
                <a:latin typeface="#9Slide07 IcielCadena" panose="02000503000000020004" pitchFamily="2" charset="0"/>
              </a:rPr>
              <a:t> </a:t>
            </a:r>
            <a:r>
              <a:rPr lang="en-US" sz="2800" dirty="0" err="1">
                <a:solidFill>
                  <a:srgbClr val="FF0000"/>
                </a:solidFill>
                <a:latin typeface="#9Slide07 IcielCadena" panose="02000503000000020004" pitchFamily="2" charset="0"/>
              </a:rPr>
              <a:t>tốc</a:t>
            </a:r>
            <a:r>
              <a:rPr lang="en-US" sz="2800" dirty="0">
                <a:solidFill>
                  <a:srgbClr val="FF0000"/>
                </a:solidFill>
                <a:latin typeface="#9Slide07 IcielCadena" panose="02000503000000020004" pitchFamily="2" charset="0"/>
              </a:rPr>
              <a:t> 42,5 km/</a:t>
            </a:r>
            <a:r>
              <a:rPr lang="en-US" sz="2800" dirty="0" err="1">
                <a:solidFill>
                  <a:srgbClr val="FF0000"/>
                </a:solidFill>
                <a:latin typeface="#9Slide07 IcielCadena" panose="02000503000000020004" pitchFamily="2" charset="0"/>
              </a:rPr>
              <a:t>giờ</a:t>
            </a:r>
            <a:endParaRPr lang="en-US" sz="2800" dirty="0">
              <a:solidFill>
                <a:srgbClr val="FF0000"/>
              </a:solidFill>
              <a:latin typeface="#9Slide07 IcielCadena" panose="02000503000000020004" pitchFamily="2"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4140395" cy="584775"/>
          </a:xfrm>
          <a:prstGeom prst="rect">
            <a:avLst/>
          </a:prstGeom>
          <a:noFill/>
        </p:spPr>
        <p:txBody>
          <a:bodyPr wrap="square" rtlCol="0">
            <a:spAutoFit/>
          </a:bodyPr>
          <a:lstStyle/>
          <a:p>
            <a:r>
              <a:rPr lang="en-US" sz="3200" dirty="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610457" y="4513953"/>
            <a:ext cx="6857420"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963745" y="4770934"/>
            <a:ext cx="6526267"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234007" y="5553958"/>
            <a:ext cx="795799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4880705" y="5754067"/>
            <a:ext cx="7401937" cy="1077218"/>
          </a:xfrm>
          <a:prstGeom prst="rect">
            <a:avLst/>
          </a:prstGeom>
          <a:noFill/>
        </p:spPr>
        <p:txBody>
          <a:bodyPr wrap="square" rtlCol="0">
            <a:spAutoFit/>
          </a:bodyPr>
          <a:lstStyle/>
          <a:p>
            <a:r>
              <a:rPr lang="en-US" sz="3200" spc="-80" dirty="0" err="1">
                <a:latin typeface="Times New Roman" panose="02020603050405020304" pitchFamily="18" charset="0"/>
                <a:cs typeface="Times New Roman" panose="02020603050405020304" pitchFamily="18" charset="0"/>
              </a:rPr>
              <a:t>Muốn</a:t>
            </a:r>
            <a:r>
              <a:rPr lang="en-US" sz="3200" spc="-80" dirty="0">
                <a:latin typeface="Times New Roman" panose="02020603050405020304" pitchFamily="18" charset="0"/>
                <a:cs typeface="Times New Roman" panose="02020603050405020304" pitchFamily="18" charset="0"/>
              </a:rPr>
              <a:t> </a:t>
            </a:r>
            <a:r>
              <a:rPr lang="en-US" sz="3200" spc="-80" dirty="0" err="1">
                <a:latin typeface="Times New Roman" panose="02020603050405020304" pitchFamily="18" charset="0"/>
                <a:cs typeface="Times New Roman" panose="02020603050405020304" pitchFamily="18" charset="0"/>
              </a:rPr>
              <a:t>tính</a:t>
            </a:r>
            <a:r>
              <a:rPr lang="en-US" sz="3200" spc="-80" dirty="0">
                <a:latin typeface="Times New Roman" panose="02020603050405020304" pitchFamily="18" charset="0"/>
                <a:cs typeface="Times New Roman" panose="02020603050405020304" pitchFamily="18" charset="0"/>
              </a:rPr>
              <a:t> </a:t>
            </a:r>
            <a:r>
              <a:rPr lang="en-US" sz="3200" spc="-80" dirty="0" err="1">
                <a:latin typeface="Times New Roman" panose="02020603050405020304" pitchFamily="18" charset="0"/>
                <a:cs typeface="Times New Roman" panose="02020603050405020304" pitchFamily="18" charset="0"/>
              </a:rPr>
              <a:t>quãng</a:t>
            </a:r>
            <a:r>
              <a:rPr lang="en-US" sz="3200" spc="-80" dirty="0">
                <a:latin typeface="Times New Roman" panose="02020603050405020304" pitchFamily="18" charset="0"/>
                <a:cs typeface="Times New Roman" panose="02020603050405020304" pitchFamily="18" charset="0"/>
              </a:rPr>
              <a:t> </a:t>
            </a:r>
            <a:r>
              <a:rPr lang="en-US" sz="3200" spc="-80" dirty="0" err="1">
                <a:latin typeface="Times New Roman" panose="02020603050405020304" pitchFamily="18" charset="0"/>
                <a:cs typeface="Times New Roman" panose="02020603050405020304" pitchFamily="18" charset="0"/>
              </a:rPr>
              <a:t>đường</a:t>
            </a:r>
            <a:r>
              <a:rPr lang="en-US" sz="3200" spc="-80" dirty="0">
                <a:latin typeface="Times New Roman" panose="02020603050405020304" pitchFamily="18" charset="0"/>
                <a:cs typeface="Times New Roman" panose="02020603050405020304" pitchFamily="18" charset="0"/>
              </a:rPr>
              <a:t> ta </a:t>
            </a:r>
            <a:r>
              <a:rPr lang="en-US" sz="3200" spc="-80" dirty="0" err="1">
                <a:solidFill>
                  <a:srgbClr val="0070C0"/>
                </a:solidFill>
                <a:latin typeface="Times New Roman" panose="02020603050405020304" pitchFamily="18" charset="0"/>
                <a:cs typeface="Times New Roman" panose="02020603050405020304" pitchFamily="18" charset="0"/>
              </a:rPr>
              <a:t>lấy</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vận</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tốc</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nhân</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với</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thời</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gian</a:t>
            </a:r>
            <a:r>
              <a:rPr lang="en-US" sz="3200" spc="-8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2.5E-6 3.7037E-6 L 2.5E-6 -0.25 " pathEditMode="relative" rAng="0" ptsTypes="AA">
                                      <p:cBhvr>
                                        <p:cTn id="34" dur="2000" fill="hold"/>
                                        <p:tgtEl>
                                          <p:spTgt spid="40"/>
                                        </p:tgtEl>
                                        <p:attrNameLst>
                                          <p:attrName>ppt_x</p:attrName>
                                          <p:attrName>ppt_y</p:attrName>
                                        </p:attrNameLst>
                                      </p:cBhvr>
                                      <p:rCtr x="0" y="-12500"/>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119492" y="804919"/>
            <a:ext cx="10323685"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938992"/>
          </a:xfrm>
          <a:prstGeom prst="rect">
            <a:avLst/>
          </a:prstGeom>
          <a:noFill/>
        </p:spPr>
        <p:txBody>
          <a:bodyPr wrap="square" rtlCol="0">
            <a:spAutoFit/>
          </a:bodyPr>
          <a:lstStyle/>
          <a:p>
            <a:pPr algn="just"/>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Muốn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tính</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ta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lấy</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nhân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với</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40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954107"/>
          </a:xfrm>
          <a:prstGeom prst="rect">
            <a:avLst/>
          </a:prstGeom>
          <a:noFill/>
        </p:spPr>
        <p:txBody>
          <a:bodyPr wrap="square" rtlCol="0">
            <a:spAutoFit/>
          </a:bodyPr>
          <a:lstStyle/>
          <a:p>
            <a:pPr algn="just"/>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800" dirty="0">
                <a:solidFill>
                  <a:srgbClr val="0070C0"/>
                </a:solidFill>
                <a:latin typeface="Times New Roman" panose="02020603050405020304" pitchFamily="18" charset="0"/>
                <a:ea typeface="字魂105号-简雅黑" panose="00000500000000000000" pitchFamily="2" charset="-122"/>
                <a:cs typeface="Times New Roman" panose="02020603050405020304" pitchFamily="18" charset="0"/>
              </a:rPr>
              <a:t>s</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a:solidFill>
                  <a:srgbClr val="0070C0"/>
                </a:solidFill>
                <a:latin typeface="Times New Roman" panose="02020603050405020304" pitchFamily="18" charset="0"/>
                <a:ea typeface="字魂105号-简雅黑" panose="00000500000000000000" pitchFamily="2" charset="-122"/>
                <a:cs typeface="Times New Roman" panose="02020603050405020304" pitchFamily="18" charset="0"/>
              </a:rPr>
              <a:t>v</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a:solidFill>
                  <a:srgbClr val="0070C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28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5359078" y="4190371"/>
            <a:ext cx="3615522" cy="780822"/>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2620143"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dirty="0" err="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a:t>
            </a:r>
            <a:r>
              <a:rPr lang="en-US" altLang="zh-CN"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 </a:t>
            </a:r>
            <a:r>
              <a:rPr lang="en-US" altLang="zh-CN" sz="3200" b="1" dirty="0" err="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6865807" y="1947370"/>
            <a:ext cx="5188903" cy="471656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676187" y="398342"/>
            <a:ext cx="4245428" cy="523220"/>
          </a:xfrm>
          <a:prstGeom prst="rect">
            <a:avLst/>
          </a:prstGeom>
          <a:noFill/>
        </p:spPr>
        <p:txBody>
          <a:bodyPr wrap="square" rtlCol="0">
            <a:spAutoFit/>
          </a:bodyPr>
          <a:lstStyle/>
          <a:p>
            <a:r>
              <a:rPr lang="en-US" sz="2800" dirty="0" err="1">
                <a:solidFill>
                  <a:srgbClr val="0070C0"/>
                </a:solidFill>
                <a:latin typeface="#9Slide07 IcielCadena" panose="02000503000000020004" pitchFamily="2" charset="0"/>
              </a:rPr>
              <a:t>vận</a:t>
            </a:r>
            <a:r>
              <a:rPr lang="en-US" sz="2800" dirty="0">
                <a:solidFill>
                  <a:srgbClr val="0070C0"/>
                </a:solidFill>
                <a:latin typeface="#9Slide07 IcielCadena" panose="02000503000000020004" pitchFamily="2" charset="0"/>
              </a:rPr>
              <a:t> </a:t>
            </a:r>
            <a:r>
              <a:rPr lang="en-US" sz="2800" dirty="0" err="1">
                <a:solidFill>
                  <a:srgbClr val="0070C0"/>
                </a:solidFill>
                <a:latin typeface="#9Slide07 IcielCadena" panose="02000503000000020004" pitchFamily="2" charset="0"/>
              </a:rPr>
              <a:t>tốc</a:t>
            </a:r>
            <a:r>
              <a:rPr lang="en-US" sz="2800" dirty="0">
                <a:solidFill>
                  <a:srgbClr val="0070C0"/>
                </a:solidFill>
                <a:latin typeface="#9Slide07 IcielCadena" panose="02000503000000020004" pitchFamily="2" charset="0"/>
              </a:rPr>
              <a:t> 12 km/</a:t>
            </a:r>
            <a:r>
              <a:rPr lang="en-US" sz="2800" dirty="0" err="1">
                <a:solidFill>
                  <a:srgbClr val="0070C0"/>
                </a:solidFill>
                <a:latin typeface="#9Slide07 IcielCadena" panose="02000503000000020004" pitchFamily="2" charset="0"/>
              </a:rPr>
              <a:t>giờ</a:t>
            </a:r>
            <a:endParaRPr lang="en-US" sz="2800" dirty="0">
              <a:solidFill>
                <a:srgbClr val="0070C0"/>
              </a:solidFill>
              <a:latin typeface="#9Slide07 IcielCadena" panose="02000503000000020004" pitchFamily="2"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5056990" y="824872"/>
            <a:ext cx="4245428" cy="523220"/>
          </a:xfrm>
          <a:prstGeom prst="rect">
            <a:avLst/>
          </a:prstGeom>
          <a:noFill/>
        </p:spPr>
        <p:txBody>
          <a:bodyPr wrap="square" rtlCol="0">
            <a:spAutoFit/>
          </a:bodyPr>
          <a:lstStyle/>
          <a:p>
            <a:r>
              <a:rPr lang="en-US" sz="2800" dirty="0" err="1">
                <a:solidFill>
                  <a:srgbClr val="A40B5D"/>
                </a:solidFill>
                <a:latin typeface="#9Slide07 IcielCadena" panose="02000503000000020004" pitchFamily="2" charset="0"/>
              </a:rPr>
              <a:t>Tính</a:t>
            </a:r>
            <a:r>
              <a:rPr lang="en-US" sz="2800" dirty="0">
                <a:solidFill>
                  <a:srgbClr val="A40B5D"/>
                </a:solidFill>
                <a:latin typeface="#9Slide07 IcielCadena" panose="02000503000000020004" pitchFamily="2" charset="0"/>
              </a:rPr>
              <a:t> </a:t>
            </a:r>
            <a:r>
              <a:rPr lang="en-US" sz="2800" dirty="0" err="1">
                <a:solidFill>
                  <a:srgbClr val="A40B5D"/>
                </a:solidFill>
                <a:latin typeface="#9Slide07 IcielCadena" panose="02000503000000020004" pitchFamily="2" charset="0"/>
              </a:rPr>
              <a:t>quãng</a:t>
            </a:r>
            <a:r>
              <a:rPr lang="en-US" sz="2800" dirty="0">
                <a:solidFill>
                  <a:srgbClr val="A40B5D"/>
                </a:solidFill>
                <a:latin typeface="#9Slide07 IcielCadena" panose="02000503000000020004" pitchFamily="2" charset="0"/>
              </a:rPr>
              <a:t> </a:t>
            </a:r>
            <a:r>
              <a:rPr lang="en-US" sz="2800" dirty="0" err="1">
                <a:solidFill>
                  <a:srgbClr val="A40B5D"/>
                </a:solidFill>
                <a:latin typeface="#9Slide07 IcielCadena" panose="02000503000000020004" pitchFamily="2" charset="0"/>
              </a:rPr>
              <a:t>đường</a:t>
            </a:r>
            <a:endParaRPr lang="en-US" sz="2800" dirty="0">
              <a:solidFill>
                <a:srgbClr val="A40B5D"/>
              </a:solidFill>
              <a:latin typeface="#9Slide07 IcielCadena" panose="02000503000000020004" pitchFamily="2"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2159898" y="5268017"/>
            <a:ext cx="803602" cy="523220"/>
          </a:xfrm>
          <a:prstGeom prst="rect">
            <a:avLst/>
          </a:prstGeom>
          <a:noFill/>
        </p:spPr>
        <p:txBody>
          <a:bodyPr wrap="square" rtlCol="0">
            <a:spAutoFit/>
          </a:bodyPr>
          <a:lstStyle/>
          <a:p>
            <a:r>
              <a:rPr lang="en-US" sz="2800" dirty="0" err="1">
                <a:solidFill>
                  <a:srgbClr val="92D050"/>
                </a:solidFill>
                <a:latin typeface="#9Slide07 IcielCadena" panose="02000503000000020004" pitchFamily="2" charset="0"/>
              </a:rPr>
              <a:t>giờ</a:t>
            </a:r>
            <a:r>
              <a:rPr lang="en-US" sz="2800" dirty="0">
                <a:solidFill>
                  <a:srgbClr val="92D050"/>
                </a:solidFill>
                <a:latin typeface="#9Slide07 IcielCadena" panose="02000503000000020004" pitchFamily="2" charset="0"/>
              </a:rPr>
              <a:t>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3298376" y="5282180"/>
            <a:ext cx="1065709" cy="523220"/>
          </a:xfrm>
          <a:prstGeom prst="rect">
            <a:avLst/>
          </a:prstGeom>
          <a:noFill/>
        </p:spPr>
        <p:txBody>
          <a:bodyPr wrap="square" rtlCol="0">
            <a:spAutoFit/>
          </a:bodyPr>
          <a:lstStyle/>
          <a:p>
            <a:r>
              <a:rPr lang="en-US" sz="2800" dirty="0" err="1">
                <a:solidFill>
                  <a:srgbClr val="92D050"/>
                </a:solidFill>
                <a:latin typeface="#9Slide07 IcielCadena" panose="02000503000000020004" pitchFamily="2" charset="0"/>
              </a:rPr>
              <a:t>phút</a:t>
            </a:r>
            <a:r>
              <a:rPr lang="en-US" sz="2800" dirty="0">
                <a:solidFill>
                  <a:srgbClr val="92D050"/>
                </a:solidFill>
                <a:latin typeface="#9Slide07 IcielCadena" panose="02000503000000020004" pitchFamily="2" charset="0"/>
              </a:rPr>
              <a: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569660"/>
          </a:xfrm>
          <a:prstGeom prst="rect">
            <a:avLst/>
          </a:prstGeom>
          <a:noFill/>
        </p:spPr>
        <p:txBody>
          <a:bodyPr wrap="square" rtlCol="0">
            <a:spAutoFit/>
          </a:bodyPr>
          <a:lstStyle/>
          <a:p>
            <a:pPr algn="ctr"/>
            <a:r>
              <a:rPr lang="en-US" sz="24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5" y="4332143"/>
            <a:ext cx="4792849" cy="523220"/>
          </a:xfrm>
          <a:prstGeom prst="rect">
            <a:avLst/>
          </a:prstGeom>
          <a:solidFill>
            <a:srgbClr val="FDE9E0"/>
          </a:solidFill>
        </p:spPr>
        <p:txBody>
          <a:bodyPr wrap="square" rtlCol="0">
            <a:spAutoFit/>
          </a:bodyPr>
          <a:lstStyle/>
          <a:p>
            <a:r>
              <a:rPr lang="en-US" sz="2800" dirty="0" err="1">
                <a:solidFill>
                  <a:srgbClr val="002060"/>
                </a:solidFill>
                <a:latin typeface="#9Slide07 IcielCadena" panose="02000503000000020004" pitchFamily="2" charset="0"/>
              </a:rPr>
              <a:t>Đổi</a:t>
            </a:r>
            <a:r>
              <a:rPr lang="en-US" sz="2800" dirty="0">
                <a:solidFill>
                  <a:srgbClr val="002060"/>
                </a:solidFill>
                <a:latin typeface="#9Slide07 IcielCadena" panose="02000503000000020004" pitchFamily="2" charset="0"/>
              </a:rPr>
              <a:t>: 2 </a:t>
            </a:r>
            <a:r>
              <a:rPr lang="en-US" sz="2800" dirty="0" err="1">
                <a:solidFill>
                  <a:srgbClr val="002060"/>
                </a:solidFill>
                <a:latin typeface="#9Slide07 IcielCadena" panose="02000503000000020004" pitchFamily="2" charset="0"/>
              </a:rPr>
              <a:t>giờ</a:t>
            </a:r>
            <a:r>
              <a:rPr lang="en-US" sz="2800" dirty="0">
                <a:solidFill>
                  <a:srgbClr val="002060"/>
                </a:solidFill>
                <a:latin typeface="#9Slide07 IcielCadena" panose="02000503000000020004" pitchFamily="2" charset="0"/>
              </a:rPr>
              <a:t> 30 </a:t>
            </a:r>
            <a:r>
              <a:rPr lang="en-US" sz="2800" dirty="0" err="1">
                <a:solidFill>
                  <a:srgbClr val="002060"/>
                </a:solidFill>
                <a:latin typeface="#9Slide07 IcielCadena" panose="02000503000000020004" pitchFamily="2" charset="0"/>
              </a:rPr>
              <a:t>phút</a:t>
            </a:r>
            <a:r>
              <a:rPr lang="en-US" sz="2800" dirty="0">
                <a:solidFill>
                  <a:srgbClr val="002060"/>
                </a:solidFill>
                <a:latin typeface="#9Slide07 IcielCadena" panose="02000503000000020004" pitchFamily="2" charset="0"/>
              </a:rPr>
              <a:t> = ... </a:t>
            </a:r>
            <a:r>
              <a:rPr lang="en-US" sz="2800" dirty="0" err="1">
                <a:solidFill>
                  <a:srgbClr val="002060"/>
                </a:solidFill>
                <a:latin typeface="#9Slide07 IcielCadena" panose="02000503000000020004" pitchFamily="2" charset="0"/>
              </a:rPr>
              <a:t>giờ</a:t>
            </a:r>
            <a:endParaRPr lang="en-US" sz="2800" dirty="0">
              <a:solidFill>
                <a:srgbClr val="002060"/>
              </a:solidFill>
              <a:latin typeface="#9Slide07 IcielCadena" panose="02000503000000020004" pitchFamily="2" charset="0"/>
            </a:endParaRP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11C7313-2D78-4148-8FD2-9AAF7720F438}"/>
              </a:ext>
            </a:extLst>
          </p:cNvPr>
          <p:cNvSpPr txBox="1"/>
          <p:nvPr/>
        </p:nvSpPr>
        <p:spPr>
          <a:xfrm>
            <a:off x="5553618" y="5417345"/>
            <a:ext cx="3521157" cy="523220"/>
          </a:xfrm>
          <a:prstGeom prst="rect">
            <a:avLst/>
          </a:prstGeom>
          <a:solidFill>
            <a:srgbClr val="FDE9E0"/>
          </a:solidFill>
        </p:spPr>
        <p:txBody>
          <a:bodyPr wrap="square">
            <a:spAutoFit/>
          </a:bodyPr>
          <a:lstStyle/>
          <a:p>
            <a:r>
              <a:rPr lang="en-US" sz="2800" dirty="0" smtClean="0">
                <a:solidFill>
                  <a:srgbClr val="FF0000"/>
                </a:solidFill>
                <a:latin typeface="#9Slide07 Cadena" panose="02000503000000020004" pitchFamily="2" charset="0"/>
              </a:rPr>
              <a:t>30 </a:t>
            </a:r>
            <a:r>
              <a:rPr lang="en-US" sz="2800" dirty="0" err="1" smtClean="0">
                <a:solidFill>
                  <a:srgbClr val="FF0000"/>
                </a:solidFill>
                <a:latin typeface="#9Slide07 Cadena" panose="02000503000000020004" pitchFamily="2" charset="0"/>
              </a:rPr>
              <a:t>phút</a:t>
            </a:r>
            <a:r>
              <a:rPr lang="en-US" sz="2800" dirty="0" smtClean="0">
                <a:solidFill>
                  <a:srgbClr val="FF0000"/>
                </a:solidFill>
                <a:latin typeface="#9Slide07 Cadena" panose="02000503000000020004" pitchFamily="2" charset="0"/>
              </a:rPr>
              <a:t>= </a:t>
            </a:r>
            <a:r>
              <a:rPr lang="en-US" sz="2800" dirty="0">
                <a:solidFill>
                  <a:srgbClr val="FF0000"/>
                </a:solidFill>
                <a:latin typeface="#9Slide07 Cadena" panose="02000503000000020004" pitchFamily="2" charset="0"/>
              </a:rPr>
              <a:t>0,5 </a:t>
            </a:r>
            <a:r>
              <a:rPr lang="en-US" sz="2800" dirty="0" err="1">
                <a:solidFill>
                  <a:srgbClr val="FF0000"/>
                </a:solidFill>
                <a:latin typeface="#9Slide07 Cadena" panose="02000503000000020004" pitchFamily="2" charset="0"/>
              </a:rPr>
              <a:t>giờ</a:t>
            </a:r>
            <a:r>
              <a:rPr lang="en-US" sz="2800" dirty="0">
                <a:solidFill>
                  <a:srgbClr val="FF0000"/>
                </a:solidFill>
                <a:latin typeface="#9Slide07 IcielCadena" panose="02000503000000020004" pitchFamily="2" charset="0"/>
              </a:rPr>
              <a:t> </a:t>
            </a:r>
            <a:endParaRPr lang="en-US" dirty="0">
              <a:solidFill>
                <a:srgbClr val="FF0000"/>
              </a:solidFill>
            </a:endParaRPr>
          </a:p>
        </p:txBody>
      </p:sp>
      <p:sp>
        <p:nvSpPr>
          <p:cNvPr id="37" name="TextBox 36">
            <a:extLst>
              <a:ext uri="{FF2B5EF4-FFF2-40B4-BE49-F238E27FC236}">
                <a16:creationId xmlns:a16="http://schemas.microsoft.com/office/drawing/2014/main" id="{3CD1BEC9-8DFA-44B2-9F37-1FF7E5CCE1F6}"/>
              </a:ext>
            </a:extLst>
          </p:cNvPr>
          <p:cNvSpPr txBox="1"/>
          <p:nvPr/>
        </p:nvSpPr>
        <p:spPr>
          <a:xfrm>
            <a:off x="8743672" y="4339810"/>
            <a:ext cx="831604" cy="523220"/>
          </a:xfrm>
          <a:prstGeom prst="rect">
            <a:avLst/>
          </a:prstGeom>
          <a:noFill/>
        </p:spPr>
        <p:txBody>
          <a:bodyPr wrap="square" rtlCol="0">
            <a:spAutoFit/>
          </a:bodyPr>
          <a:lstStyle/>
          <a:p>
            <a:r>
              <a:rPr lang="en-US" sz="2800" dirty="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5415694" y="4961058"/>
            <a:ext cx="6905579" cy="1478738"/>
          </a:xfrm>
          <a:prstGeom prst="rect">
            <a:avLst/>
          </a:prstGeom>
          <a:noFill/>
        </p:spPr>
        <p:txBody>
          <a:bodyPr wrap="square" rtlCol="0">
            <a:spAutoFit/>
          </a:bodyPr>
          <a:lstStyle/>
          <a:p>
            <a:pPr>
              <a:lnSpc>
                <a:spcPct val="110000"/>
              </a:lnSpc>
            </a:pPr>
            <a:r>
              <a:rPr lang="en-US" sz="2800" dirty="0" err="1">
                <a:solidFill>
                  <a:srgbClr val="002060"/>
                </a:solidFill>
                <a:latin typeface="#9Slide07 IcielCadena" panose="02000503000000020004" pitchFamily="2" charset="0"/>
              </a:rPr>
              <a:t>Quãng</a:t>
            </a:r>
            <a:r>
              <a:rPr lang="en-US" sz="2800" dirty="0">
                <a:solidFill>
                  <a:srgbClr val="002060"/>
                </a:solidFill>
                <a:latin typeface="#9Slide07 IcielCadena" panose="02000503000000020004" pitchFamily="2" charset="0"/>
              </a:rPr>
              <a:t> </a:t>
            </a:r>
            <a:r>
              <a:rPr lang="en-US" sz="2800" dirty="0" err="1">
                <a:solidFill>
                  <a:srgbClr val="002060"/>
                </a:solidFill>
                <a:latin typeface="#9Slide07 IcielCadena" panose="02000503000000020004" pitchFamily="2" charset="0"/>
              </a:rPr>
              <a:t>đường</a:t>
            </a:r>
            <a:r>
              <a:rPr lang="en-US" sz="2800" dirty="0">
                <a:solidFill>
                  <a:srgbClr val="002060"/>
                </a:solidFill>
                <a:latin typeface="#9Slide07 IcielCadena" panose="02000503000000020004" pitchFamily="2" charset="0"/>
              </a:rPr>
              <a:t> </a:t>
            </a:r>
            <a:r>
              <a:rPr lang="en-US" sz="2800" dirty="0" err="1">
                <a:solidFill>
                  <a:srgbClr val="002060"/>
                </a:solidFill>
                <a:latin typeface="#9Slide07 IcielCadena" panose="02000503000000020004" pitchFamily="2" charset="0"/>
              </a:rPr>
              <a:t>người</a:t>
            </a:r>
            <a:r>
              <a:rPr lang="en-US" sz="2800" dirty="0">
                <a:solidFill>
                  <a:srgbClr val="002060"/>
                </a:solidFill>
                <a:latin typeface="#9Slide07 IcielCadena" panose="02000503000000020004" pitchFamily="2" charset="0"/>
              </a:rPr>
              <a:t> </a:t>
            </a:r>
            <a:r>
              <a:rPr lang="en-US" sz="2800" dirty="0" err="1">
                <a:solidFill>
                  <a:srgbClr val="002060"/>
                </a:solidFill>
                <a:latin typeface="#9Slide07 IcielCadena" panose="02000503000000020004" pitchFamily="2" charset="0"/>
              </a:rPr>
              <a:t>đó</a:t>
            </a:r>
            <a:r>
              <a:rPr lang="en-US" sz="2800" dirty="0">
                <a:solidFill>
                  <a:srgbClr val="002060"/>
                </a:solidFill>
                <a:latin typeface="#9Slide07 IcielCadena" panose="02000503000000020004" pitchFamily="2" charset="0"/>
              </a:rPr>
              <a:t> </a:t>
            </a:r>
            <a:r>
              <a:rPr lang="en-US" sz="2800" dirty="0" err="1">
                <a:solidFill>
                  <a:srgbClr val="002060"/>
                </a:solidFill>
                <a:latin typeface="#9Slide07 IcielCadena" panose="02000503000000020004" pitchFamily="2" charset="0"/>
              </a:rPr>
              <a:t>đã</a:t>
            </a:r>
            <a:r>
              <a:rPr lang="en-US" sz="2800" dirty="0">
                <a:solidFill>
                  <a:srgbClr val="002060"/>
                </a:solidFill>
                <a:latin typeface="#9Slide07 IcielCadena" panose="02000503000000020004" pitchFamily="2" charset="0"/>
              </a:rPr>
              <a:t> </a:t>
            </a:r>
            <a:r>
              <a:rPr lang="en-US" sz="2800" dirty="0" err="1">
                <a:solidFill>
                  <a:srgbClr val="002060"/>
                </a:solidFill>
                <a:latin typeface="#9Slide07 IcielCadena" panose="02000503000000020004" pitchFamily="2" charset="0"/>
              </a:rPr>
              <a:t>đi</a:t>
            </a:r>
            <a:r>
              <a:rPr lang="en-US" sz="2800" dirty="0">
                <a:solidFill>
                  <a:srgbClr val="002060"/>
                </a:solidFill>
                <a:latin typeface="#9Slide07 IcielCadena" panose="02000503000000020004" pitchFamily="2" charset="0"/>
              </a:rPr>
              <a:t> </a:t>
            </a:r>
            <a:r>
              <a:rPr lang="en-US" sz="2800" dirty="0" err="1">
                <a:solidFill>
                  <a:srgbClr val="002060"/>
                </a:solidFill>
                <a:latin typeface="#9Slide07 IcielCadena" panose="02000503000000020004" pitchFamily="2" charset="0"/>
              </a:rPr>
              <a:t>được</a:t>
            </a:r>
            <a:r>
              <a:rPr lang="en-US" sz="2800" dirty="0">
                <a:solidFill>
                  <a:srgbClr val="002060"/>
                </a:solidFill>
                <a:latin typeface="#9Slide07 IcielCadena" panose="02000503000000020004" pitchFamily="2" charset="0"/>
              </a:rPr>
              <a:t> </a:t>
            </a:r>
            <a:r>
              <a:rPr lang="en-US" sz="2800" dirty="0" err="1">
                <a:solidFill>
                  <a:srgbClr val="002060"/>
                </a:solidFill>
                <a:latin typeface="#9Slide07 IcielCadena" panose="02000503000000020004" pitchFamily="2" charset="0"/>
              </a:rPr>
              <a:t>là</a:t>
            </a:r>
            <a:r>
              <a:rPr lang="en-US" sz="2800" dirty="0">
                <a:solidFill>
                  <a:srgbClr val="002060"/>
                </a:solidFill>
                <a:latin typeface="#9Slide07 IcielCadena" panose="02000503000000020004" pitchFamily="2" charset="0"/>
              </a:rPr>
              <a:t>: </a:t>
            </a:r>
          </a:p>
          <a:p>
            <a:pPr>
              <a:lnSpc>
                <a:spcPct val="110000"/>
              </a:lnSpc>
            </a:pPr>
            <a:r>
              <a:rPr lang="en-US" sz="2800" dirty="0">
                <a:solidFill>
                  <a:srgbClr val="002060"/>
                </a:solidFill>
                <a:latin typeface="#9Slide07 IcielCadena" panose="02000503000000020004" pitchFamily="2" charset="0"/>
              </a:rPr>
              <a:t>		12 x 2,5 = 30 (km)</a:t>
            </a:r>
          </a:p>
          <a:p>
            <a:pPr>
              <a:lnSpc>
                <a:spcPct val="110000"/>
              </a:lnSpc>
            </a:pPr>
            <a:r>
              <a:rPr lang="en-US" sz="2800" dirty="0">
                <a:solidFill>
                  <a:srgbClr val="002060"/>
                </a:solidFill>
                <a:latin typeface="#9Slide07 IcielCadena" panose="02000503000000020004" pitchFamily="2" charset="0"/>
              </a:rPr>
              <a:t>			</a:t>
            </a:r>
            <a:r>
              <a:rPr lang="en-US" sz="2800" dirty="0" err="1">
                <a:solidFill>
                  <a:srgbClr val="002060"/>
                </a:solidFill>
                <a:latin typeface="#9Slide07 IcielCadena" panose="02000503000000020004" pitchFamily="2" charset="0"/>
              </a:rPr>
              <a:t>Đáp</a:t>
            </a:r>
            <a:r>
              <a:rPr lang="en-US" sz="2800" dirty="0">
                <a:solidFill>
                  <a:srgbClr val="002060"/>
                </a:solidFill>
                <a:latin typeface="#9Slide07 IcielCadena" panose="02000503000000020004" pitchFamily="2" charset="0"/>
              </a:rPr>
              <a:t> </a:t>
            </a:r>
            <a:r>
              <a:rPr lang="en-US" sz="2800" dirty="0" err="1">
                <a:solidFill>
                  <a:srgbClr val="002060"/>
                </a:solidFill>
                <a:latin typeface="#9Slide07 IcielCadena" panose="02000503000000020004" pitchFamily="2" charset="0"/>
              </a:rPr>
              <a:t>số</a:t>
            </a:r>
            <a:r>
              <a:rPr lang="en-US" sz="2800" dirty="0">
                <a:solidFill>
                  <a:srgbClr val="002060"/>
                </a:solidFill>
                <a:latin typeface="#9Slide07 IcielCadena" panose="02000503000000020004" pitchFamily="2" charset="0"/>
              </a:rPr>
              <a:t>: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077218"/>
          </a:xfrm>
          <a:prstGeom prst="rect">
            <a:avLst/>
          </a:prstGeom>
          <a:noFill/>
        </p:spPr>
        <p:txBody>
          <a:bodyPr wrap="square" rtlCol="0">
            <a:spAutoFit/>
          </a:bodyPr>
          <a:lstStyle/>
          <a:p>
            <a:pPr algn="just"/>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Muốn</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tính</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ta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lấy</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nhân</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với</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32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954107"/>
          </a:xfrm>
          <a:prstGeom prst="rect">
            <a:avLst/>
          </a:prstGeom>
          <a:noFill/>
        </p:spPr>
        <p:txBody>
          <a:bodyPr wrap="square" rtlCol="0">
            <a:spAutoFit/>
          </a:bodyPr>
          <a:lstStyle/>
          <a:p>
            <a:pPr algn="just"/>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800" dirty="0">
                <a:solidFill>
                  <a:srgbClr val="0070C0"/>
                </a:solidFill>
                <a:latin typeface="Times New Roman" panose="02020603050405020304" pitchFamily="18" charset="0"/>
                <a:ea typeface="字魂105号-简雅黑" panose="00000500000000000000" pitchFamily="2" charset="-122"/>
                <a:cs typeface="Times New Roman" panose="02020603050405020304" pitchFamily="18" charset="0"/>
              </a:rPr>
              <a:t>s</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a:solidFill>
                  <a:srgbClr val="0070C0"/>
                </a:solidFill>
                <a:latin typeface="Times New Roman" panose="02020603050405020304" pitchFamily="18" charset="0"/>
                <a:ea typeface="字魂105号-简雅黑" panose="00000500000000000000" pitchFamily="2" charset="-122"/>
                <a:cs typeface="Times New Roman" panose="02020603050405020304" pitchFamily="18" charset="0"/>
              </a:rPr>
              <a:t>v</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a:solidFill>
                  <a:srgbClr val="0070C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28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dirty="0" err="1">
                <a:latin typeface="Times New Roman" panose="02020603050405020304" pitchFamily="18" charset="0"/>
                <a:cs typeface="Times New Roman" panose="02020603050405020304" pitchFamily="18" charset="0"/>
              </a:rPr>
              <a:t>Chú</a:t>
            </a:r>
            <a:r>
              <a:rPr lang="en-US" sz="2400" i="1" u="sng" dirty="0">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Đơn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cần</a:t>
            </a:r>
            <a:r>
              <a:rPr lang="en-US" sz="2400"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nhất</a:t>
            </a:r>
            <a:r>
              <a:rPr lang="en-US" sz="2400" b="1"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tốc</a:t>
            </a:r>
            <a:r>
              <a:rPr lang="en-US" sz="2400" i="1"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dirty="0" err="1">
                <a:latin typeface="#9Slide07 Cadena" panose="02000503000000020004" pitchFamily="2" charset="0"/>
                <a:ea typeface="字魂105号-简雅黑" panose="00000500000000000000" pitchFamily="2" charset="-122"/>
              </a:rPr>
              <a:t>Một</a:t>
            </a:r>
            <a:r>
              <a:rPr lang="en-US" altLang="zh-CN" sz="2800" dirty="0">
                <a:latin typeface="#9Slide07 Cadena" panose="02000503000000020004" pitchFamily="2" charset="0"/>
                <a:ea typeface="字魂105号-简雅黑" panose="00000500000000000000" pitchFamily="2" charset="-122"/>
              </a:rPr>
              <a:t> ca </a:t>
            </a:r>
            <a:r>
              <a:rPr lang="en-US" altLang="zh-CN" sz="2800" dirty="0" err="1">
                <a:latin typeface="#9Slide07 Cadena" panose="02000503000000020004" pitchFamily="2" charset="0"/>
                <a:ea typeface="字魂105号-简雅黑" panose="00000500000000000000" pitchFamily="2" charset="-122"/>
              </a:rPr>
              <a:t>nô</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với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vận</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tốc</a:t>
            </a:r>
            <a:r>
              <a:rPr lang="en-US" altLang="zh-CN" sz="2800" dirty="0">
                <a:latin typeface="#9Slide07 Cadena" panose="02000503000000020004" pitchFamily="2" charset="0"/>
                <a:ea typeface="字魂105号-简雅黑" panose="00000500000000000000" pitchFamily="2" charset="-122"/>
              </a:rPr>
              <a:t> 15,2 km/</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Tính</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quãng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đường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được</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của</a:t>
            </a:r>
            <a:r>
              <a:rPr lang="en-US" altLang="zh-CN" sz="2800" dirty="0">
                <a:latin typeface="#9Slide07 Cadena" panose="02000503000000020004" pitchFamily="2" charset="0"/>
                <a:ea typeface="字魂105号-简雅黑" panose="00000500000000000000" pitchFamily="2" charset="-122"/>
              </a:rPr>
              <a:t> ca </a:t>
            </a:r>
            <a:r>
              <a:rPr lang="en-US" altLang="zh-CN" sz="2800" dirty="0" err="1">
                <a:latin typeface="#9Slide07 Cadena" panose="02000503000000020004" pitchFamily="2" charset="0"/>
                <a:ea typeface="字魂105号-简雅黑" panose="00000500000000000000" pitchFamily="2" charset="-122"/>
              </a:rPr>
              <a:t>nô</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trong</a:t>
            </a:r>
            <a:r>
              <a:rPr lang="en-US" altLang="zh-CN" sz="2800" dirty="0">
                <a:latin typeface="#9Slide07 Cadena" panose="02000503000000020004" pitchFamily="2" charset="0"/>
                <a:ea typeface="字魂105号-简雅黑" panose="00000500000000000000" pitchFamily="2" charset="-122"/>
              </a:rPr>
              <a:t> 3 </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fade">
                                      <p:cBhvr>
                                        <p:cTn id="45" dur="1000"/>
                                        <p:tgtEl>
                                          <p:spTgt spid="30">
                                            <p:txEl>
                                              <p:pRg st="0" end="0"/>
                                            </p:txEl>
                                          </p:spTgt>
                                        </p:tgtEl>
                                      </p:cBhvr>
                                    </p:animEffect>
                                    <p:anim calcmode="lin" valueType="num">
                                      <p:cBhvr>
                                        <p:cTn id="46"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0">
                                            <p:txEl>
                                              <p:pRg st="1" end="1"/>
                                            </p:txEl>
                                          </p:spTgt>
                                        </p:tgtEl>
                                        <p:attrNameLst>
                                          <p:attrName>style.visibility</p:attrName>
                                        </p:attrNameLst>
                                      </p:cBhvr>
                                      <p:to>
                                        <p:strVal val="visible"/>
                                      </p:to>
                                    </p:set>
                                    <p:animEffect transition="in" filter="fade">
                                      <p:cBhvr>
                                        <p:cTn id="52" dur="1000"/>
                                        <p:tgtEl>
                                          <p:spTgt spid="30">
                                            <p:txEl>
                                              <p:pRg st="1" end="1"/>
                                            </p:txEl>
                                          </p:spTgt>
                                        </p:tgtEl>
                                      </p:cBhvr>
                                    </p:animEffect>
                                    <p:anim calcmode="lin" valueType="num">
                                      <p:cBhvr>
                                        <p:cTn id="53"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0">
                                            <p:txEl>
                                              <p:pRg st="2" end="2"/>
                                            </p:txEl>
                                          </p:spTgt>
                                        </p:tgtEl>
                                        <p:attrNameLst>
                                          <p:attrName>style.visibility</p:attrName>
                                        </p:attrNameLst>
                                      </p:cBhvr>
                                      <p:to>
                                        <p:strVal val="visible"/>
                                      </p:to>
                                    </p:set>
                                    <p:animEffect transition="in" filter="fade">
                                      <p:cBhvr>
                                        <p:cTn id="59" dur="1000"/>
                                        <p:tgtEl>
                                          <p:spTgt spid="30">
                                            <p:txEl>
                                              <p:pRg st="2" end="2"/>
                                            </p:txEl>
                                          </p:spTgt>
                                        </p:tgtEl>
                                      </p:cBhvr>
                                    </p:animEffect>
                                    <p:anim calcmode="lin" valueType="num">
                                      <p:cBhvr>
                                        <p:cTn id="60"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851563" cy="1306383"/>
          </a:xfrm>
          <a:prstGeom prst="rect">
            <a:avLst/>
          </a:prstGeom>
          <a:noFill/>
        </p:spPr>
        <p:txBody>
          <a:bodyPr wrap="square" rtlCol="0">
            <a:spAutoFit/>
          </a:bodyPr>
          <a:lstStyle/>
          <a:p>
            <a:pPr>
              <a:lnSpc>
                <a:spcPct val="150000"/>
              </a:lnSpc>
            </a:pPr>
            <a:r>
              <a:rPr lang="en-US" altLang="zh-CN" sz="2800" dirty="0" err="1">
                <a:latin typeface="#9Slide07 Cadena" panose="02000503000000020004" pitchFamily="2" charset="0"/>
                <a:ea typeface="字魂105号-简雅黑" panose="00000500000000000000" pitchFamily="2" charset="-122"/>
              </a:rPr>
              <a:t>Một</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người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xe</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đạp</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trong</a:t>
            </a:r>
            <a:r>
              <a:rPr lang="en-US" altLang="zh-CN" sz="2800" dirty="0">
                <a:latin typeface="#9Slide07 Cadena" panose="02000503000000020004" pitchFamily="2" charset="0"/>
                <a:ea typeface="字魂105号-简雅黑" panose="00000500000000000000" pitchFamily="2" charset="-122"/>
              </a:rPr>
              <a:t> 15 </a:t>
            </a:r>
            <a:r>
              <a:rPr lang="en-US" altLang="zh-CN" sz="2800" dirty="0" err="1">
                <a:latin typeface="#9Slide07 Cadena" panose="02000503000000020004" pitchFamily="2" charset="0"/>
                <a:ea typeface="字魂105号-简雅黑" panose="00000500000000000000" pitchFamily="2" charset="-122"/>
              </a:rPr>
              <a:t>phút</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với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vận</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tốc</a:t>
            </a:r>
            <a:r>
              <a:rPr lang="en-US" altLang="zh-CN" sz="2800" dirty="0">
                <a:latin typeface="#9Slide07 Cadena" panose="02000503000000020004" pitchFamily="2" charset="0"/>
                <a:ea typeface="字魂105号-简雅黑" panose="00000500000000000000" pitchFamily="2" charset="-122"/>
              </a:rPr>
              <a:t> 12,6 km/</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Tính</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quãng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đường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được</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của</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người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đó</a:t>
            </a:r>
            <a:r>
              <a:rPr lang="en-US" altLang="zh-CN" sz="2800" dirty="0">
                <a:latin typeface="#9Slide07 Cadena" panose="02000503000000020004" pitchFamily="2" charset="0"/>
                <a:ea typeface="字魂105号-简雅黑" panose="00000500000000000000" pitchFamily="2" charset="-122"/>
              </a:rPr>
              <a:t>.</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53654" y="2795751"/>
            <a:ext cx="4091051" cy="584775"/>
          </a:xfrm>
          <a:prstGeom prst="rect">
            <a:avLst/>
          </a:prstGeom>
          <a:noFill/>
        </p:spPr>
        <p:txBody>
          <a:bodyPr wrap="square" rtlCol="0">
            <a:spAutoFit/>
          </a:bodyPr>
          <a:lstStyle/>
          <a:p>
            <a:r>
              <a:rPr lang="en-US" sz="3200" b="1" dirty="0">
                <a:solidFill>
                  <a:srgbClr val="51347B"/>
                </a:solidFill>
                <a:latin typeface="#9Slide02 Noi dung dai" panose="02000000000000000000" pitchFamily="2" charset="0"/>
                <a:ea typeface="#9Slide02 Noi dung dai" panose="02000000000000000000" pitchFamily="2" charset="0"/>
              </a:rPr>
              <a:t>t = 15 </a:t>
            </a:r>
            <a:r>
              <a:rPr lang="en-US" sz="3200" b="1" dirty="0" err="1">
                <a:solidFill>
                  <a:srgbClr val="51347B"/>
                </a:solidFill>
                <a:latin typeface="#9Slide02 Noi dung dai" panose="02000000000000000000" pitchFamily="2" charset="0"/>
                <a:ea typeface="#9Slide02 Noi dung dai" panose="02000000000000000000" pitchFamily="2" charset="0"/>
              </a:rPr>
              <a:t>phút</a:t>
            </a:r>
            <a:endParaRPr lang="en-US" sz="3200" b="1" dirty="0">
              <a:solidFill>
                <a:srgbClr val="51347B"/>
              </a:solidFill>
              <a:latin typeface="#9Slide02 Noi dung dai" panose="02000000000000000000" pitchFamily="2" charset="0"/>
              <a:ea typeface="#9Slide02 Noi dung dai" panose="02000000000000000000" pitchFamily="2"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1" y="2376564"/>
            <a:ext cx="4534817" cy="584775"/>
          </a:xfrm>
          <a:prstGeom prst="rect">
            <a:avLst/>
          </a:prstGeom>
          <a:noFill/>
        </p:spPr>
        <p:txBody>
          <a:bodyPr wrap="square" rtlCol="0">
            <a:spAutoFit/>
          </a:bodyPr>
          <a:lstStyle/>
          <a:p>
            <a:r>
              <a:rPr lang="en-US" sz="3200" b="1" dirty="0">
                <a:solidFill>
                  <a:srgbClr val="51347B"/>
                </a:solidFill>
                <a:latin typeface="#9Slide02 Noi dung dai" panose="02000000000000000000" pitchFamily="2" charset="0"/>
                <a:ea typeface="#9Slide02 Noi dung dai" panose="02000000000000000000" pitchFamily="2" charset="0"/>
              </a:rPr>
              <a:t>v = 12,6 km/</a:t>
            </a:r>
            <a:r>
              <a:rPr lang="en-US" sz="3200" b="1" dirty="0" err="1">
                <a:solidFill>
                  <a:srgbClr val="51347B"/>
                </a:solidFill>
                <a:latin typeface="#9Slide02 Noi dung dai" panose="02000000000000000000" pitchFamily="2" charset="0"/>
                <a:ea typeface="#9Slide02 Noi dung dai" panose="02000000000000000000" pitchFamily="2" charset="0"/>
              </a:rPr>
              <a:t>giờ</a:t>
            </a:r>
            <a:endParaRPr lang="en-US" sz="3200" b="1" dirty="0">
              <a:solidFill>
                <a:srgbClr val="51347B"/>
              </a:solidFill>
              <a:latin typeface="#9Slide02 Noi dung dai" panose="02000000000000000000" pitchFamily="2" charset="0"/>
              <a:ea typeface="#9Slide02 Noi dung dai" panose="02000000000000000000" pitchFamily="2"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animEffect transition="in" filter="fade">
                                      <p:cBhvr>
                                        <p:cTn id="40" dur="1000"/>
                                        <p:tgtEl>
                                          <p:spTgt spid="30">
                                            <p:txEl>
                                              <p:pRg st="0" end="0"/>
                                            </p:txEl>
                                          </p:spTgt>
                                        </p:tgtEl>
                                      </p:cBhvr>
                                    </p:animEffect>
                                    <p:anim calcmode="lin" valueType="num">
                                      <p:cBhvr>
                                        <p:cTn id="41"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1" end="1"/>
                                            </p:txEl>
                                          </p:spTgt>
                                        </p:tgtEl>
                                        <p:attrNameLst>
                                          <p:attrName>style.visibility</p:attrName>
                                        </p:attrNameLst>
                                      </p:cBhvr>
                                      <p:to>
                                        <p:strVal val="visible"/>
                                      </p:to>
                                    </p:set>
                                    <p:animEffect transition="in" filter="fade">
                                      <p:cBhvr>
                                        <p:cTn id="47" dur="1000"/>
                                        <p:tgtEl>
                                          <p:spTgt spid="30">
                                            <p:txEl>
                                              <p:pRg st="1" end="1"/>
                                            </p:txEl>
                                          </p:spTgt>
                                        </p:tgtEl>
                                      </p:cBhvr>
                                    </p:animEffect>
                                    <p:anim calcmode="lin" valueType="num">
                                      <p:cBhvr>
                                        <p:cTn id="48"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2" end="2"/>
                                            </p:txEl>
                                          </p:spTgt>
                                        </p:tgtEl>
                                        <p:attrNameLst>
                                          <p:attrName>style.visibility</p:attrName>
                                        </p:attrNameLst>
                                      </p:cBhvr>
                                      <p:to>
                                        <p:strVal val="visible"/>
                                      </p:to>
                                    </p:set>
                                    <p:animEffect transition="in" filter="fade">
                                      <p:cBhvr>
                                        <p:cTn id="54" dur="1000"/>
                                        <p:tgtEl>
                                          <p:spTgt spid="30">
                                            <p:txEl>
                                              <p:pRg st="2" end="2"/>
                                            </p:txEl>
                                          </p:spTgt>
                                        </p:tgtEl>
                                      </p:cBhvr>
                                    </p:animEffect>
                                    <p:anim calcmode="lin" valueType="num">
                                      <p:cBhvr>
                                        <p:cTn id="55"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3" end="3"/>
                                            </p:txEl>
                                          </p:spTgt>
                                        </p:tgtEl>
                                        <p:attrNameLst>
                                          <p:attrName>style.visibility</p:attrName>
                                        </p:attrNameLst>
                                      </p:cBhvr>
                                      <p:to>
                                        <p:strVal val="visible"/>
                                      </p:to>
                                    </p:set>
                                    <p:animEffect transition="in" filter="fade">
                                      <p:cBhvr>
                                        <p:cTn id="61" dur="1000"/>
                                        <p:tgtEl>
                                          <p:spTgt spid="30">
                                            <p:txEl>
                                              <p:pRg st="3" end="3"/>
                                            </p:txEl>
                                          </p:spTgt>
                                        </p:tgtEl>
                                      </p:cBhvr>
                                    </p:animEffect>
                                    <p:anim calcmode="lin" valueType="num">
                                      <p:cBhvr>
                                        <p:cTn id="62"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0"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edge">
                                      <p:cBhvr>
                                        <p:cTn id="6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51531" y="2800513"/>
            <a:ext cx="3067543" cy="523220"/>
          </a:xfrm>
          <a:prstGeom prst="rect">
            <a:avLst/>
          </a:prstGeom>
          <a:noFill/>
        </p:spPr>
        <p:txBody>
          <a:bodyPr wrap="square" rtlCol="0">
            <a:spAutoFit/>
          </a:bodyPr>
          <a:lstStyle/>
          <a:p>
            <a:r>
              <a:rPr lang="en-US" sz="2800" dirty="0">
                <a:solidFill>
                  <a:srgbClr val="51347B"/>
                </a:solidFill>
                <a:latin typeface="#9Slide02 Noi dung dai" panose="02000000000000000000" pitchFamily="2" charset="0"/>
                <a:ea typeface="#9Slide02 Noi dung dai" panose="02000000000000000000" pitchFamily="2" charset="0"/>
              </a:rPr>
              <a:t>t = 15 </a:t>
            </a:r>
            <a:r>
              <a:rPr lang="en-US" sz="2800" dirty="0" err="1">
                <a:solidFill>
                  <a:srgbClr val="51347B"/>
                </a:solidFill>
                <a:latin typeface="#9Slide02 Noi dung dai" panose="02000000000000000000" pitchFamily="2" charset="0"/>
                <a:ea typeface="#9Slide02 Noi dung dai" panose="02000000000000000000" pitchFamily="2" charset="0"/>
              </a:rPr>
              <a:t>phút</a:t>
            </a:r>
            <a:endParaRPr lang="en-US" sz="2800" dirty="0">
              <a:solidFill>
                <a:srgbClr val="51347B"/>
              </a:solidFill>
              <a:latin typeface="#9Slide02 Noi dung dai" panose="02000000000000000000" pitchFamily="2" charset="0"/>
              <a:ea typeface="#9Slide02 Noi dung dai" panose="02000000000000000000" pitchFamily="2"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23220"/>
          </a:xfrm>
          <a:prstGeom prst="rect">
            <a:avLst/>
          </a:prstGeom>
          <a:noFill/>
        </p:spPr>
        <p:txBody>
          <a:bodyPr wrap="square" rtlCol="0">
            <a:spAutoFit/>
          </a:bodyPr>
          <a:lstStyle/>
          <a:p>
            <a:r>
              <a:rPr lang="en-US" sz="2800" dirty="0">
                <a:solidFill>
                  <a:srgbClr val="51347B"/>
                </a:solidFill>
                <a:latin typeface="#9Slide02 Noi dung dai" panose="02000000000000000000" pitchFamily="2" charset="0"/>
                <a:ea typeface="#9Slide02 Noi dung dai" panose="02000000000000000000" pitchFamily="2" charset="0"/>
              </a:rPr>
              <a:t>v = 12,6 km/</a:t>
            </a:r>
            <a:r>
              <a:rPr lang="en-US" sz="2800" dirty="0" err="1">
                <a:solidFill>
                  <a:srgbClr val="51347B"/>
                </a:solidFill>
                <a:latin typeface="#9Slide02 Noi dung dai" panose="02000000000000000000" pitchFamily="2" charset="0"/>
                <a:ea typeface="#9Slide02 Noi dung dai" panose="02000000000000000000" pitchFamily="2" charset="0"/>
              </a:rPr>
              <a:t>giờ</a:t>
            </a:r>
            <a:endParaRPr lang="en-US" sz="2800" dirty="0">
              <a:solidFill>
                <a:srgbClr val="51347B"/>
              </a:solidFill>
              <a:latin typeface="#9Slide02 Noi dung dai" panose="02000000000000000000" pitchFamily="2" charset="0"/>
              <a:ea typeface="#9Slide02 Noi dung dai" panose="02000000000000000000" pitchFamily="2"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dirty="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dirty="0">
                <a:solidFill>
                  <a:srgbClr val="A40B5D"/>
                </a:solidFill>
                <a:latin typeface="#9Slide02 Noi dung dai" panose="02000000000000000000" pitchFamily="2" charset="0"/>
                <a:ea typeface="#9Slide02 Noi dung dai" panose="02000000000000000000" pitchFamily="2" charset="0"/>
              </a:rPr>
              <a:t>...km/</a:t>
            </a:r>
            <a:r>
              <a:rPr lang="en-US" sz="3200" dirty="0" err="1">
                <a:solidFill>
                  <a:srgbClr val="A40B5D"/>
                </a:solidFill>
                <a:latin typeface="#9Slide02 Noi dung dai" panose="02000000000000000000" pitchFamily="2" charset="0"/>
                <a:ea typeface="#9Slide02 Noi dung dai" panose="02000000000000000000" pitchFamily="2" charset="0"/>
              </a:rPr>
              <a:t>phút</a:t>
            </a:r>
            <a:endParaRPr lang="en-US" sz="3200" dirty="0">
              <a:solidFill>
                <a:srgbClr val="A40B5D"/>
              </a:solidFill>
              <a:latin typeface="#9Slide02 Noi dung dai" panose="02000000000000000000" pitchFamily="2" charset="0"/>
              <a:ea typeface="#9Slide02 Noi dung dai" panose="02000000000000000000" pitchFamily="2" charset="0"/>
            </a:endParaRP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left)">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wipe(left)">
                                      <p:cBhvr>
                                        <p:cTn id="34" dur="500"/>
                                        <p:tgtEl>
                                          <p:spTgt spid="1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Effect transition="in" filter="wipe(left)">
                                      <p:cBhvr>
                                        <p:cTn id="39" dur="500"/>
                                        <p:tgtEl>
                                          <p:spTgt spid="10">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10">
                                            <p:txEl>
                                              <p:pRg st="0" end="0"/>
                                            </p:txEl>
                                          </p:spTgt>
                                        </p:tgtEl>
                                      </p:cBhvr>
                                    </p:animEffect>
                                    <p:set>
                                      <p:cBhvr>
                                        <p:cTn id="53" dur="1" fill="hold">
                                          <p:stCondLst>
                                            <p:cond delay="499"/>
                                          </p:stCondLst>
                                        </p:cTn>
                                        <p:tgtEl>
                                          <p:spTgt spid="10">
                                            <p:txEl>
                                              <p:pRg st="0" end="0"/>
                                            </p:txEl>
                                          </p:spTgt>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0">
                                            <p:txEl>
                                              <p:pRg st="1" end="1"/>
                                            </p:txEl>
                                          </p:spTgt>
                                        </p:tgtEl>
                                      </p:cBhvr>
                                    </p:animEffect>
                                    <p:set>
                                      <p:cBhvr>
                                        <p:cTn id="56" dur="1" fill="hold">
                                          <p:stCondLst>
                                            <p:cond delay="499"/>
                                          </p:stCondLst>
                                        </p:cTn>
                                        <p:tgtEl>
                                          <p:spTgt spid="10">
                                            <p:txEl>
                                              <p:pRg st="1" end="1"/>
                                            </p:txEl>
                                          </p:spTgt>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10">
                                            <p:txEl>
                                              <p:pRg st="2" end="2"/>
                                            </p:txEl>
                                          </p:spTgt>
                                        </p:tgtEl>
                                      </p:cBhvr>
                                    </p:animEffect>
                                    <p:set>
                                      <p:cBhvr>
                                        <p:cTn id="59"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0">
                                            <p:txEl>
                                              <p:pRg st="0" end="0"/>
                                            </p:txEl>
                                          </p:spTgt>
                                        </p:tgtEl>
                                        <p:attrNameLst>
                                          <p:attrName>style.visibility</p:attrName>
                                        </p:attrNameLst>
                                      </p:cBhvr>
                                      <p:to>
                                        <p:strVal val="visible"/>
                                      </p:to>
                                    </p:set>
                                    <p:animEffect transition="in" filter="wipe(left)">
                                      <p:cBhvr>
                                        <p:cTn id="72" dur="500"/>
                                        <p:tgtEl>
                                          <p:spTgt spid="30">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0">
                                            <p:txEl>
                                              <p:pRg st="1" end="1"/>
                                            </p:txEl>
                                          </p:spTgt>
                                        </p:tgtEl>
                                        <p:attrNameLst>
                                          <p:attrName>style.visibility</p:attrName>
                                        </p:attrNameLst>
                                      </p:cBhvr>
                                      <p:to>
                                        <p:strVal val="visible"/>
                                      </p:to>
                                    </p:set>
                                    <p:animEffect transition="in" filter="wipe(left)">
                                      <p:cBhvr>
                                        <p:cTn id="77" dur="500"/>
                                        <p:tgtEl>
                                          <p:spTgt spid="30">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0">
                                            <p:txEl>
                                              <p:pRg st="2" end="2"/>
                                            </p:txEl>
                                          </p:spTgt>
                                        </p:tgtEl>
                                        <p:attrNameLst>
                                          <p:attrName>style.visibility</p:attrName>
                                        </p:attrNameLst>
                                      </p:cBhvr>
                                      <p:to>
                                        <p:strVal val="visible"/>
                                      </p:to>
                                    </p:set>
                                    <p:animEffect transition="in" filter="wipe(left)">
                                      <p:cBhvr>
                                        <p:cTn id="82" dur="500"/>
                                        <p:tgtEl>
                                          <p:spTgt spid="30">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xEl>
                                              <p:pRg st="3" end="3"/>
                                            </p:txEl>
                                          </p:spTgt>
                                        </p:tgtEl>
                                        <p:attrNameLst>
                                          <p:attrName>style.visibility</p:attrName>
                                        </p:attrNameLst>
                                      </p:cBhvr>
                                      <p:to>
                                        <p:strVal val="visible"/>
                                      </p:to>
                                    </p:set>
                                    <p:animEffect transition="in" filter="wipe(left)">
                                      <p:cBhvr>
                                        <p:cTn id="87"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xmln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51347B"/>
                </a:solidFill>
                <a:latin typeface="Times New Roman" panose="02020603050405020304" pitchFamily="18" charset="0"/>
                <a:cs typeface="Times New Roman" panose="02020603050405020304" pitchFamily="18" charset="0"/>
              </a:rPr>
              <a:t>Thời</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gian</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đi</a:t>
            </a:r>
            <a:r>
              <a:rPr lang="en-US" sz="3200" dirty="0">
                <a:solidFill>
                  <a:srgbClr val="51347B"/>
                </a:solidFill>
                <a:latin typeface="Times New Roman" panose="02020603050405020304" pitchFamily="18" charset="0"/>
                <a:cs typeface="Times New Roman" panose="02020603050405020304" pitchFamily="18" charset="0"/>
              </a:rPr>
              <a:t> = </a:t>
            </a:r>
            <a:r>
              <a:rPr lang="en-US" sz="3200" dirty="0" err="1">
                <a:solidFill>
                  <a:srgbClr val="51347B"/>
                </a:solidFill>
                <a:latin typeface="Times New Roman" panose="02020603050405020304" pitchFamily="18" charset="0"/>
                <a:cs typeface="Times New Roman" panose="02020603050405020304" pitchFamily="18" charset="0"/>
              </a:rPr>
              <a:t>Thời</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điểm</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đến</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nơi</a:t>
            </a:r>
            <a:r>
              <a:rPr lang="en-US" sz="3200" dirty="0">
                <a:solidFill>
                  <a:srgbClr val="51347B"/>
                </a:solidFill>
                <a:latin typeface="Times New Roman" panose="02020603050405020304" pitchFamily="18" charset="0"/>
                <a:cs typeface="Times New Roman" panose="02020603050405020304" pitchFamily="18" charset="0"/>
              </a:rPr>
              <a:t> - </a:t>
            </a:r>
            <a:r>
              <a:rPr lang="en-US" sz="3200" dirty="0" err="1">
                <a:solidFill>
                  <a:srgbClr val="51347B"/>
                </a:solidFill>
                <a:latin typeface="Times New Roman" panose="02020603050405020304" pitchFamily="18" charset="0"/>
                <a:cs typeface="Times New Roman" panose="02020603050405020304" pitchFamily="18" charset="0"/>
              </a:rPr>
              <a:t>thời</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điểm</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xuất</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phát</a:t>
            </a:r>
            <a:r>
              <a:rPr lang="en-US" sz="3200" dirty="0">
                <a:solidFill>
                  <a:srgbClr val="51347B"/>
                </a:solidFill>
                <a:latin typeface="Times New Roman" panose="02020603050405020304" pitchFamily="18" charset="0"/>
                <a:cs typeface="Times New Roman" panose="02020603050405020304" pitchFamily="18" charset="0"/>
              </a:rPr>
              <a:t> - </a:t>
            </a:r>
            <a:r>
              <a:rPr lang="en-US" sz="3200" dirty="0" err="1">
                <a:solidFill>
                  <a:srgbClr val="51347B"/>
                </a:solidFill>
                <a:latin typeface="Times New Roman" panose="02020603050405020304" pitchFamily="18" charset="0"/>
                <a:cs typeface="Times New Roman" panose="02020603050405020304" pitchFamily="18" charset="0"/>
              </a:rPr>
              <a:t>thời</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gian</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nghỉ</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nếu</a:t>
            </a:r>
            <a:r>
              <a:rPr lang="en-US" sz="3200" dirty="0">
                <a:solidFill>
                  <a:srgbClr val="51347B"/>
                </a:solidFill>
                <a:latin typeface="Times New Roman" panose="02020603050405020304" pitchFamily="18" charset="0"/>
                <a:cs typeface="Times New Roman" panose="02020603050405020304" pitchFamily="18" charset="0"/>
              </a:rPr>
              <a:t> </a:t>
            </a:r>
            <a:r>
              <a:rPr lang="en-US" sz="3200" dirty="0" err="1">
                <a:solidFill>
                  <a:srgbClr val="51347B"/>
                </a:solidFill>
                <a:latin typeface="Times New Roman" panose="02020603050405020304" pitchFamily="18" charset="0"/>
                <a:cs typeface="Times New Roman" panose="02020603050405020304" pitchFamily="18" charset="0"/>
              </a:rPr>
              <a:t>có</a:t>
            </a:r>
            <a:r>
              <a:rPr lang="en-US" sz="3200" dirty="0">
                <a:solidFill>
                  <a:srgbClr val="51347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left)">
                                      <p:cBhvr>
                                        <p:cTn id="57" dur="500"/>
                                        <p:tgtEl>
                                          <p:spTgt spid="3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000"/>
                                        <p:tgtEl>
                                          <p:spTgt spid="41"/>
                                        </p:tgtEl>
                                      </p:cBhvr>
                                    </p:animEffect>
                                    <p:anim calcmode="lin" valueType="num">
                                      <p:cBhvr>
                                        <p:cTn id="66" dur="1000" fill="hold"/>
                                        <p:tgtEl>
                                          <p:spTgt spid="41"/>
                                        </p:tgtEl>
                                        <p:attrNameLst>
                                          <p:attrName>ppt_x</p:attrName>
                                        </p:attrNameLst>
                                      </p:cBhvr>
                                      <p:tavLst>
                                        <p:tav tm="0">
                                          <p:val>
                                            <p:strVal val="#ppt_x"/>
                                          </p:val>
                                        </p:tav>
                                        <p:tav tm="100000">
                                          <p:val>
                                            <p:strVal val="#ppt_x"/>
                                          </p:val>
                                        </p:tav>
                                      </p:tavLst>
                                    </p:anim>
                                    <p:anim calcmode="lin" valueType="num">
                                      <p:cBhvr>
                                        <p:cTn id="67" dur="1000" fill="hold"/>
                                        <p:tgtEl>
                                          <p:spTgt spid="4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grpId="1" nodeType="clickEffect">
                                  <p:stCondLst>
                                    <p:cond delay="0"/>
                                  </p:stCondLst>
                                  <p:childTnLst>
                                    <p:animEffect transition="out" filter="dissolv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9" presetClass="exit" presetSubtype="0" fill="hold" nodeType="withEffect">
                                  <p:stCondLst>
                                    <p:cond delay="0"/>
                                  </p:stCondLst>
                                  <p:childTnLst>
                                    <p:animEffect transition="out" filter="dissolv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par>
                                <p:cTn id="88" presetID="9" presetClass="exit" presetSubtype="0" fill="hold" grpId="1" nodeType="withEffect">
                                  <p:stCondLst>
                                    <p:cond delay="0"/>
                                  </p:stCondLst>
                                  <p:childTnLst>
                                    <p:animEffect transition="out" filter="dissolv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p:cTn id="95" dur="500" fill="hold"/>
                                        <p:tgtEl>
                                          <p:spTgt spid="24"/>
                                        </p:tgtEl>
                                        <p:attrNameLst>
                                          <p:attrName>ppt_w</p:attrName>
                                        </p:attrNameLst>
                                      </p:cBhvr>
                                      <p:tavLst>
                                        <p:tav tm="0">
                                          <p:val>
                                            <p:fltVal val="0"/>
                                          </p:val>
                                        </p:tav>
                                        <p:tav tm="100000">
                                          <p:val>
                                            <p:strVal val="#ppt_w"/>
                                          </p:val>
                                        </p:tav>
                                      </p:tavLst>
                                    </p:anim>
                                    <p:anim calcmode="lin" valueType="num">
                                      <p:cBhvr>
                                        <p:cTn id="96" dur="500" fill="hold"/>
                                        <p:tgtEl>
                                          <p:spTgt spid="24"/>
                                        </p:tgtEl>
                                        <p:attrNameLst>
                                          <p:attrName>ppt_h</p:attrName>
                                        </p:attrNameLst>
                                      </p:cBhvr>
                                      <p:tavLst>
                                        <p:tav tm="0">
                                          <p:val>
                                            <p:fltVal val="0"/>
                                          </p:val>
                                        </p:tav>
                                        <p:tav tm="100000">
                                          <p:val>
                                            <p:strVal val="#ppt_h"/>
                                          </p:val>
                                        </p:tav>
                                      </p:tavLst>
                                    </p:anim>
                                    <p:animEffect transition="in" filter="fade">
                                      <p:cBhvr>
                                        <p:cTn id="97" dur="500"/>
                                        <p:tgtEl>
                                          <p:spTgt spid="24"/>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up)">
                                      <p:cBhvr>
                                        <p:cTn id="100" dur="5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0">
                                            <p:txEl>
                                              <p:pRg st="0" end="0"/>
                                            </p:txEl>
                                          </p:spTgt>
                                        </p:tgtEl>
                                        <p:attrNameLst>
                                          <p:attrName>style.visibility</p:attrName>
                                        </p:attrNameLst>
                                      </p:cBhvr>
                                      <p:to>
                                        <p:strVal val="visible"/>
                                      </p:to>
                                    </p:set>
                                    <p:animEffect transition="in" filter="fade">
                                      <p:cBhvr>
                                        <p:cTn id="105" dur="1000"/>
                                        <p:tgtEl>
                                          <p:spTgt spid="30">
                                            <p:txEl>
                                              <p:pRg st="0" end="0"/>
                                            </p:txEl>
                                          </p:spTgt>
                                        </p:tgtEl>
                                      </p:cBhvr>
                                    </p:animEffect>
                                    <p:anim calcmode="lin" valueType="num">
                                      <p:cBhvr>
                                        <p:cTn id="106"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0">
                                            <p:txEl>
                                              <p:pRg st="1" end="1"/>
                                            </p:txEl>
                                          </p:spTgt>
                                        </p:tgtEl>
                                        <p:attrNameLst>
                                          <p:attrName>style.visibility</p:attrName>
                                        </p:attrNameLst>
                                      </p:cBhvr>
                                      <p:to>
                                        <p:strVal val="visible"/>
                                      </p:to>
                                    </p:set>
                                    <p:animEffect transition="in" filter="fade">
                                      <p:cBhvr>
                                        <p:cTn id="112" dur="1000"/>
                                        <p:tgtEl>
                                          <p:spTgt spid="30">
                                            <p:txEl>
                                              <p:pRg st="1" end="1"/>
                                            </p:txEl>
                                          </p:spTgt>
                                        </p:tgtEl>
                                      </p:cBhvr>
                                    </p:animEffect>
                                    <p:anim calcmode="lin" valueType="num">
                                      <p:cBhvr>
                                        <p:cTn id="113"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14"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30">
                                            <p:txEl>
                                              <p:pRg st="2" end="2"/>
                                            </p:txEl>
                                          </p:spTgt>
                                        </p:tgtEl>
                                        <p:attrNameLst>
                                          <p:attrName>style.visibility</p:attrName>
                                        </p:attrNameLst>
                                      </p:cBhvr>
                                      <p:to>
                                        <p:strVal val="visible"/>
                                      </p:to>
                                    </p:set>
                                    <p:animEffect transition="in" filter="fade">
                                      <p:cBhvr>
                                        <p:cTn id="119" dur="1000"/>
                                        <p:tgtEl>
                                          <p:spTgt spid="30">
                                            <p:txEl>
                                              <p:pRg st="2" end="2"/>
                                            </p:txEl>
                                          </p:spTgt>
                                        </p:tgtEl>
                                      </p:cBhvr>
                                    </p:animEffect>
                                    <p:anim calcmode="lin" valueType="num">
                                      <p:cBhvr>
                                        <p:cTn id="120"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21"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30">
                                            <p:txEl>
                                              <p:pRg st="3" end="3"/>
                                            </p:txEl>
                                          </p:spTgt>
                                        </p:tgtEl>
                                        <p:attrNameLst>
                                          <p:attrName>style.visibility</p:attrName>
                                        </p:attrNameLst>
                                      </p:cBhvr>
                                      <p:to>
                                        <p:strVal val="visible"/>
                                      </p:to>
                                    </p:set>
                                    <p:animEffect transition="in" filter="fade">
                                      <p:cBhvr>
                                        <p:cTn id="126" dur="1000"/>
                                        <p:tgtEl>
                                          <p:spTgt spid="30">
                                            <p:txEl>
                                              <p:pRg st="3" end="3"/>
                                            </p:txEl>
                                          </p:spTgt>
                                        </p:tgtEl>
                                      </p:cBhvr>
                                    </p:animEffect>
                                    <p:anim calcmode="lin" valueType="num">
                                      <p:cBhvr>
                                        <p:cTn id="127"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28"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30">
                                            <p:txEl>
                                              <p:pRg st="4" end="4"/>
                                            </p:txEl>
                                          </p:spTgt>
                                        </p:tgtEl>
                                        <p:attrNameLst>
                                          <p:attrName>style.visibility</p:attrName>
                                        </p:attrNameLst>
                                      </p:cBhvr>
                                      <p:to>
                                        <p:strVal val="visible"/>
                                      </p:to>
                                    </p:set>
                                    <p:animEffect transition="in" filter="fade">
                                      <p:cBhvr>
                                        <p:cTn id="133" dur="1000"/>
                                        <p:tgtEl>
                                          <p:spTgt spid="30">
                                            <p:txEl>
                                              <p:pRg st="4" end="4"/>
                                            </p:txEl>
                                          </p:spTgt>
                                        </p:tgtEl>
                                      </p:cBhvr>
                                    </p:animEffect>
                                    <p:anim calcmode="lin" valueType="num">
                                      <p:cBhvr>
                                        <p:cTn id="134"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35"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0">
                                            <p:txEl>
                                              <p:pRg st="5" end="5"/>
                                            </p:txEl>
                                          </p:spTgt>
                                        </p:tgtEl>
                                        <p:attrNameLst>
                                          <p:attrName>style.visibility</p:attrName>
                                        </p:attrNameLst>
                                      </p:cBhvr>
                                      <p:to>
                                        <p:strVal val="visible"/>
                                      </p:to>
                                    </p:set>
                                    <p:animEffect transition="in" filter="fade">
                                      <p:cBhvr>
                                        <p:cTn id="140" dur="1000"/>
                                        <p:tgtEl>
                                          <p:spTgt spid="30">
                                            <p:txEl>
                                              <p:pRg st="5" end="5"/>
                                            </p:txEl>
                                          </p:spTgt>
                                        </p:tgtEl>
                                      </p:cBhvr>
                                    </p:animEffect>
                                    <p:anim calcmode="lin" valueType="num">
                                      <p:cBhvr>
                                        <p:cTn id="141"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42"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1"/>
            <a:ext cx="12192000" cy="6858000"/>
          </a:xfrm>
          <a:prstGeom prst="rect">
            <a:avLst/>
          </a:prstGeom>
        </p:spPr>
      </p:pic>
      <p:sp>
        <p:nvSpPr>
          <p:cNvPr id="4" name="文本框 3"/>
          <p:cNvSpPr txBox="1"/>
          <p:nvPr/>
        </p:nvSpPr>
        <p:spPr>
          <a:xfrm>
            <a:off x="1989615" y="2487392"/>
            <a:ext cx="2894901" cy="461665"/>
          </a:xfrm>
          <a:prstGeom prst="rect">
            <a:avLst/>
          </a:prstGeom>
          <a:noFill/>
        </p:spPr>
        <p:txBody>
          <a:bodyPr wrap="square" rtlCol="0">
            <a:spAutoFit/>
          </a:bodyPr>
          <a:lstStyle/>
          <a:p>
            <a:r>
              <a:rPr lang="en-US" altLang="zh-CN" sz="2400" spc="300" dirty="0" err="1">
                <a:solidFill>
                  <a:srgbClr val="FFC000"/>
                </a:solidFill>
                <a:latin typeface="#9Slide03 Aturdida" pitchFamily="2" charset="0"/>
                <a:cs typeface="+mn-ea"/>
                <a:sym typeface="+mn-lt"/>
              </a:rPr>
              <a:t>Nội</a:t>
            </a:r>
            <a:r>
              <a:rPr lang="en-US" altLang="zh-CN" sz="2400" spc="300" dirty="0">
                <a:solidFill>
                  <a:srgbClr val="FFC000"/>
                </a:solidFill>
                <a:latin typeface="#9Slide03 Aturdida" pitchFamily="2" charset="0"/>
                <a:cs typeface="+mn-ea"/>
                <a:sym typeface="+mn-lt"/>
              </a:rPr>
              <a:t> dung</a:t>
            </a:r>
            <a:endParaRPr lang="zh-CN" altLang="en-US" sz="24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249519" cy="413544"/>
            </a:xfrm>
            <a:prstGeom prst="rect">
              <a:avLst/>
            </a:prstGeom>
            <a:noFill/>
          </p:spPr>
          <p:txBody>
            <a:bodyPr wrap="none" rtlCol="0">
              <a:spAutoFit/>
            </a:bodyPr>
            <a:lstStyle/>
            <a:p>
              <a:r>
                <a:rPr kumimoji="1" lang="en-US" altLang="zh-CN" sz="3200" dirty="0">
                  <a:solidFill>
                    <a:srgbClr val="835B2E"/>
                  </a:solidFill>
                  <a:latin typeface="#9Slide03 SFU Futura_05" panose="00000800000000000000" pitchFamily="2" charset="0"/>
                  <a:cs typeface="+mn-ea"/>
                  <a:sym typeface="+mn-lt"/>
                </a:rPr>
                <a:t>LUYỆN TẬP</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278266" cy="413544"/>
            </a:xfrm>
            <a:prstGeom prst="rect">
              <a:avLst/>
            </a:prstGeom>
            <a:noFill/>
          </p:spPr>
          <p:txBody>
            <a:bodyPr wrap="none" rtlCol="0">
              <a:spAutoFit/>
            </a:bodyPr>
            <a:lstStyle/>
            <a:p>
              <a:r>
                <a:rPr kumimoji="1" lang="en-US" altLang="zh-CN" sz="3200" dirty="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Một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xe</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máy</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trong</a:t>
            </a:r>
            <a:r>
              <a:rPr lang="en-US" sz="4000" b="1" dirty="0">
                <a:solidFill>
                  <a:srgbClr val="C00000"/>
                </a:solidFill>
                <a:latin typeface="Times New Roman" panose="02020603050405020304" pitchFamily="18" charset="0"/>
                <a:cs typeface="Times New Roman" panose="02020603050405020304" pitchFamily="18" charset="0"/>
              </a:rPr>
              <a:t> 4 </a:t>
            </a:r>
            <a:r>
              <a:rPr lang="en-US" sz="4000" b="1" dirty="0" err="1">
                <a:solidFill>
                  <a:srgbClr val="C00000"/>
                </a:solidFill>
                <a:latin typeface="Times New Roman" panose="02020603050405020304" pitchFamily="18" charset="0"/>
                <a:cs typeface="Times New Roman" panose="02020603050405020304" pitchFamily="18" charset="0"/>
              </a:rPr>
              <a:t>giờ</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với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vận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tốc</a:t>
            </a:r>
            <a:r>
              <a:rPr lang="en-US" sz="4000" b="1" dirty="0">
                <a:solidFill>
                  <a:srgbClr val="C00000"/>
                </a:solidFill>
                <a:latin typeface="Times New Roman" panose="02020603050405020304" pitchFamily="18" charset="0"/>
                <a:cs typeface="Times New Roman" panose="02020603050405020304" pitchFamily="18" charset="0"/>
              </a:rPr>
              <a:t> 40 km/</a:t>
            </a:r>
            <a:r>
              <a:rPr lang="en-US" sz="4000" b="1" dirty="0" err="1">
                <a:solidFill>
                  <a:srgbClr val="C00000"/>
                </a:solidFill>
                <a:latin typeface="Times New Roman" panose="02020603050405020304" pitchFamily="18" charset="0"/>
                <a:cs typeface="Times New Roman" panose="02020603050405020304" pitchFamily="18" charset="0"/>
              </a:rPr>
              <a:t>giờ</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thì</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được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quãng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đường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dài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bao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nhiêu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ki-lô-mét</a:t>
            </a:r>
            <a:r>
              <a:rPr lang="en-US" sz="4000" b="1" dirty="0">
                <a:solidFill>
                  <a:srgbClr val="C00000"/>
                </a:solidFill>
                <a:latin typeface="Times New Roman" panose="02020603050405020304" pitchFamily="18" charset="0"/>
                <a:cs typeface="Times New Roman" panose="02020603050405020304" pitchFamily="18"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dirty="0" err="1">
                <a:solidFill>
                  <a:srgbClr val="C00000"/>
                </a:solidFill>
                <a:latin typeface="Times New Roman" panose="02020603050405020304" pitchFamily="18" charset="0"/>
                <a:cs typeface="Times New Roman" panose="02020603050405020304" pitchFamily="18" charset="0"/>
              </a:rPr>
              <a:t>Một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người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đạp</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xe</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một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vòng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quanh</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hồ</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với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vận</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tốc</a:t>
            </a:r>
            <a:r>
              <a:rPr lang="en-US" sz="3900" b="1" dirty="0">
                <a:solidFill>
                  <a:srgbClr val="C00000"/>
                </a:solidFill>
                <a:latin typeface="Times New Roman" panose="02020603050405020304" pitchFamily="18" charset="0"/>
                <a:cs typeface="Times New Roman" panose="02020603050405020304" pitchFamily="18" charset="0"/>
              </a:rPr>
              <a:t> 9 km/</a:t>
            </a:r>
            <a:r>
              <a:rPr lang="en-US" sz="3900" b="1" dirty="0" err="1">
                <a:solidFill>
                  <a:srgbClr val="C00000"/>
                </a:solidFill>
                <a:latin typeface="Times New Roman" panose="02020603050405020304" pitchFamily="18" charset="0"/>
                <a:cs typeface="Times New Roman" panose="02020603050405020304" pitchFamily="18" charset="0"/>
              </a:rPr>
              <a:t>giờ</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thì</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hết</a:t>
            </a:r>
            <a:r>
              <a:rPr lang="en-US" sz="3900" b="1" dirty="0">
                <a:solidFill>
                  <a:srgbClr val="C00000"/>
                </a:solidFill>
                <a:latin typeface="Times New Roman" panose="02020603050405020304" pitchFamily="18" charset="0"/>
                <a:cs typeface="Times New Roman" panose="02020603050405020304" pitchFamily="18" charset="0"/>
              </a:rPr>
              <a:t> 10 </a:t>
            </a:r>
            <a:r>
              <a:rPr lang="en-US" sz="3900" b="1" dirty="0" err="1">
                <a:solidFill>
                  <a:srgbClr val="C00000"/>
                </a:solidFill>
                <a:latin typeface="Times New Roman" panose="02020603050405020304" pitchFamily="18" charset="0"/>
                <a:cs typeface="Times New Roman" panose="02020603050405020304" pitchFamily="18" charset="0"/>
              </a:rPr>
              <a:t>phút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Tính</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quãng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đường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mà</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người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đó</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đã</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đi</a:t>
            </a:r>
            <a:r>
              <a:rPr lang="en-US" sz="3900" b="1" dirty="0">
                <a:solidFill>
                  <a:srgbClr val="C00000"/>
                </a:solidFill>
                <a:latin typeface="Times New Roman" panose="02020603050405020304" pitchFamily="18" charset="0"/>
                <a:cs typeface="Times New Roman" panose="02020603050405020304" pitchFamily="18"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dirty="0" err="1">
                <a:solidFill>
                  <a:srgbClr val="C00000"/>
                </a:solidFill>
                <a:latin typeface="Times New Roman" panose="02020603050405020304" pitchFamily="18" charset="0"/>
                <a:cs typeface="Times New Roman" panose="02020603050405020304" pitchFamily="18" charset="0"/>
              </a:rPr>
              <a:t>Lúc</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a:solidFill>
                  <a:srgbClr val="00B050"/>
                </a:solidFill>
                <a:latin typeface="Times New Roman" panose="02020603050405020304" pitchFamily="18" charset="0"/>
                <a:cs typeface="Times New Roman" panose="02020603050405020304" pitchFamily="18" charset="0"/>
              </a:rPr>
              <a:t>6 </a:t>
            </a:r>
            <a:r>
              <a:rPr lang="en-US" sz="3900" b="1" dirty="0" err="1">
                <a:solidFill>
                  <a:srgbClr val="00B050"/>
                </a:solidFill>
                <a:latin typeface="Times New Roman" panose="02020603050405020304" pitchFamily="18" charset="0"/>
                <a:cs typeface="Times New Roman" panose="02020603050405020304" pitchFamily="18" charset="0"/>
              </a:rPr>
              <a:t>giờ</a:t>
            </a:r>
            <a:r>
              <a:rPr lang="en-US" sz="3900" b="1" dirty="0">
                <a:solidFill>
                  <a:srgbClr val="00B050"/>
                </a:solidFill>
                <a:latin typeface="Times New Roman" panose="02020603050405020304" pitchFamily="18" charset="0"/>
                <a:cs typeface="Times New Roman" panose="02020603050405020304" pitchFamily="18" charset="0"/>
              </a:rPr>
              <a:t> 30 </a:t>
            </a:r>
            <a:r>
              <a:rPr lang="en-US" sz="3900" b="1" dirty="0" err="1">
                <a:solidFill>
                  <a:srgbClr val="00B050"/>
                </a:solidFill>
                <a:latin typeface="Times New Roman" panose="02020603050405020304" pitchFamily="18" charset="0"/>
                <a:cs typeface="Times New Roman" panose="02020603050405020304" pitchFamily="18" charset="0"/>
              </a:rPr>
              <a:t>phút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bạn</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Dũng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xe</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đạp</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từ</a:t>
            </a:r>
            <a:r>
              <a:rPr lang="en-US" sz="3900" b="1" dirty="0">
                <a:solidFill>
                  <a:srgbClr val="C00000"/>
                </a:solidFill>
                <a:latin typeface="Times New Roman" panose="02020603050405020304" pitchFamily="18" charset="0"/>
                <a:cs typeface="Times New Roman" panose="02020603050405020304" pitchFamily="18" charset="0"/>
              </a:rPr>
              <a:t> A </a:t>
            </a:r>
            <a:r>
              <a:rPr lang="en-US" sz="3900" b="1" dirty="0" err="1">
                <a:solidFill>
                  <a:srgbClr val="C00000"/>
                </a:solidFill>
                <a:latin typeface="Times New Roman" panose="02020603050405020304" pitchFamily="18" charset="0"/>
                <a:cs typeface="Times New Roman" panose="02020603050405020304" pitchFamily="18" charset="0"/>
              </a:rPr>
              <a:t>đến</a:t>
            </a:r>
            <a:r>
              <a:rPr lang="en-US" sz="3900" b="1" dirty="0">
                <a:solidFill>
                  <a:srgbClr val="C00000"/>
                </a:solidFill>
                <a:latin typeface="Times New Roman" panose="02020603050405020304" pitchFamily="18" charset="0"/>
                <a:cs typeface="Times New Roman" panose="02020603050405020304" pitchFamily="18" charset="0"/>
              </a:rPr>
              <a:t> B </a:t>
            </a:r>
            <a:r>
              <a:rPr lang="en-US" sz="3900" b="1" dirty="0" err="1">
                <a:solidFill>
                  <a:srgbClr val="C00000"/>
                </a:solidFill>
                <a:latin typeface="Times New Roman" panose="02020603050405020304" pitchFamily="18" charset="0"/>
                <a:cs typeface="Times New Roman" panose="02020603050405020304" pitchFamily="18" charset="0"/>
              </a:rPr>
              <a:t>với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FFFF00"/>
                </a:solidFill>
                <a:latin typeface="Times New Roman" panose="02020603050405020304" pitchFamily="18" charset="0"/>
                <a:cs typeface="Times New Roman" panose="02020603050405020304" pitchFamily="18" charset="0"/>
              </a:rPr>
              <a:t>vận</a:t>
            </a:r>
            <a:r>
              <a:rPr lang="en-US" sz="3900" b="1" dirty="0">
                <a:solidFill>
                  <a:srgbClr val="FFFF00"/>
                </a:solidFill>
                <a:latin typeface="Times New Roman" panose="02020603050405020304" pitchFamily="18" charset="0"/>
                <a:cs typeface="Times New Roman" panose="02020603050405020304" pitchFamily="18" charset="0"/>
              </a:rPr>
              <a:t> </a:t>
            </a:r>
            <a:r>
              <a:rPr lang="en-US" sz="3900" b="1" dirty="0" err="1">
                <a:solidFill>
                  <a:srgbClr val="FFFF00"/>
                </a:solidFill>
                <a:latin typeface="Times New Roman" panose="02020603050405020304" pitchFamily="18" charset="0"/>
                <a:cs typeface="Times New Roman" panose="02020603050405020304" pitchFamily="18" charset="0"/>
              </a:rPr>
              <a:t>tốc</a:t>
            </a:r>
            <a:r>
              <a:rPr lang="en-US" sz="3900" b="1" dirty="0">
                <a:solidFill>
                  <a:srgbClr val="FFFF00"/>
                </a:solidFill>
                <a:latin typeface="Times New Roman" panose="02020603050405020304" pitchFamily="18" charset="0"/>
                <a:cs typeface="Times New Roman" panose="02020603050405020304" pitchFamily="18" charset="0"/>
              </a:rPr>
              <a:t> 12km/</a:t>
            </a:r>
            <a:r>
              <a:rPr lang="en-US" sz="3900" b="1" dirty="0" err="1">
                <a:solidFill>
                  <a:srgbClr val="FFFF00"/>
                </a:solidFill>
                <a:latin typeface="Times New Roman" panose="02020603050405020304" pitchFamily="18" charset="0"/>
                <a:cs typeface="Times New Roman" panose="02020603050405020304" pitchFamily="18" charset="0"/>
              </a:rPr>
              <a:t>giờ</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Tính</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quãng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đường</a:t>
            </a:r>
            <a:r>
              <a:rPr lang="en-US" sz="3900" b="1" dirty="0">
                <a:solidFill>
                  <a:srgbClr val="C00000"/>
                </a:solidFill>
                <a:latin typeface="Times New Roman" panose="02020603050405020304" pitchFamily="18" charset="0"/>
                <a:cs typeface="Times New Roman" panose="02020603050405020304" pitchFamily="18" charset="0"/>
              </a:rPr>
              <a:t> AB </a:t>
            </a:r>
            <a:r>
              <a:rPr lang="en-US" sz="3900" b="1" dirty="0" err="1">
                <a:solidFill>
                  <a:srgbClr val="C00000"/>
                </a:solidFill>
                <a:latin typeface="Times New Roman" panose="02020603050405020304" pitchFamily="18" charset="0"/>
                <a:cs typeface="Times New Roman" panose="02020603050405020304" pitchFamily="18" charset="0"/>
              </a:rPr>
              <a:t>biết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Dũng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đến</a:t>
            </a:r>
            <a:r>
              <a:rPr lang="en-US" sz="3900" b="1" dirty="0">
                <a:solidFill>
                  <a:srgbClr val="C00000"/>
                </a:solidFill>
                <a:latin typeface="Times New Roman" panose="02020603050405020304" pitchFamily="18" charset="0"/>
                <a:cs typeface="Times New Roman" panose="02020603050405020304" pitchFamily="18" charset="0"/>
              </a:rPr>
              <a:t> B </a:t>
            </a:r>
            <a:r>
              <a:rPr lang="en-US" sz="3900" b="1" dirty="0" err="1">
                <a:solidFill>
                  <a:srgbClr val="C00000"/>
                </a:solidFill>
                <a:latin typeface="Times New Roman" panose="02020603050405020304" pitchFamily="18" charset="0"/>
                <a:cs typeface="Times New Roman" panose="02020603050405020304" pitchFamily="18" charset="0"/>
              </a:rPr>
              <a:t>lúc</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a:solidFill>
                  <a:srgbClr val="0070C0"/>
                </a:solidFill>
                <a:latin typeface="Times New Roman" panose="02020603050405020304" pitchFamily="18" charset="0"/>
                <a:cs typeface="Times New Roman" panose="02020603050405020304" pitchFamily="18" charset="0"/>
              </a:rPr>
              <a:t>8 </a:t>
            </a:r>
            <a:r>
              <a:rPr lang="en-US" sz="3900" b="1" dirty="0" err="1">
                <a:solidFill>
                  <a:srgbClr val="0070C0"/>
                </a:solidFill>
                <a:latin typeface="Times New Roman" panose="02020603050405020304" pitchFamily="18" charset="0"/>
                <a:cs typeface="Times New Roman" panose="02020603050405020304" pitchFamily="18" charset="0"/>
              </a:rPr>
              <a:t>giờ</a:t>
            </a:r>
            <a:r>
              <a:rPr lang="en-US" sz="3900" b="1" dirty="0">
                <a:solidFill>
                  <a:srgbClr val="0070C0"/>
                </a:solidFill>
                <a:latin typeface="Times New Roman" panose="02020603050405020304" pitchFamily="18" charset="0"/>
                <a:cs typeface="Times New Roman" panose="02020603050405020304" pitchFamily="18" charset="0"/>
              </a:rPr>
              <a:t> 30 </a:t>
            </a:r>
            <a:r>
              <a:rPr lang="en-US" sz="3900" b="1" dirty="0" err="1">
                <a:solidFill>
                  <a:srgbClr val="0070C0"/>
                </a:solidFill>
                <a:latin typeface="Times New Roman" panose="02020603050405020304" pitchFamily="18" charset="0"/>
                <a:cs typeface="Times New Roman" panose="02020603050405020304" pitchFamily="18" charset="0"/>
              </a:rPr>
              <a:t>phút</a:t>
            </a:r>
            <a:r>
              <a:rPr lang="en-US" sz="3900" b="1" dirty="0">
                <a:solidFill>
                  <a:srgbClr val="C00000"/>
                </a:solidFill>
                <a:latin typeface="Times New Roman" panose="02020603050405020304" pitchFamily="18" charset="0"/>
                <a:cs typeface="Times New Roman" panose="02020603050405020304" pitchFamily="18"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707886"/>
          </a:xfrm>
          <a:prstGeom prst="rect">
            <a:avLst/>
          </a:prstGeom>
          <a:noFill/>
        </p:spPr>
        <p:txBody>
          <a:bodyPr wrap="square" rtlCol="0">
            <a:spAutoFit/>
          </a:bodyPr>
          <a:lstStyle/>
          <a:p>
            <a:pPr algn="dist"/>
            <a:r>
              <a:rPr lang="en-US" altLang="zh-CN" sz="40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KIẾN THỨC CẦN NHỚ</a:t>
            </a:r>
            <a:endParaRPr lang="zh-CN" altLang="en-US" sz="40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39531"/>
            <a:ext cx="11223810" cy="584775"/>
          </a:xfrm>
          <a:prstGeom prst="rect">
            <a:avLst/>
          </a:prstGeom>
          <a:noFill/>
        </p:spPr>
        <p:txBody>
          <a:bodyPr wrap="square" rtlCol="0">
            <a:spAutoFit/>
          </a:bodyPr>
          <a:lstStyle/>
          <a:p>
            <a:pPr algn="just"/>
            <a:r>
              <a:rPr lang="en-US" altLang="zh-CN" sz="3200"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1) </a:t>
            </a:r>
            <a:r>
              <a:rPr lang="en-US" altLang="zh-CN" sz="3200"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Muốn</a:t>
            </a:r>
            <a:r>
              <a:rPr lang="en-US" altLang="zh-CN" sz="3200"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tính</a:t>
            </a:r>
            <a:r>
              <a:rPr lang="en-US" altLang="zh-CN" sz="3200"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3200"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3200"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ta </a:t>
            </a:r>
            <a:r>
              <a:rPr lang="en-US" altLang="zh-CN" sz="3200"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lấy</a:t>
            </a:r>
            <a:r>
              <a:rPr lang="en-US" altLang="zh-CN" sz="3200"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u="sng"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3200" u="sng"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u="sng"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3200" u="sng"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u="sng"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nhân</a:t>
            </a:r>
            <a:r>
              <a:rPr lang="en-US" altLang="zh-CN" sz="3200" u="sng"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u="sng"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với</a:t>
            </a:r>
            <a:r>
              <a:rPr lang="en-US" altLang="zh-CN" sz="3200" u="sng"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u="sng"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3200" u="sng"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u="sng" dirty="0" err="1">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3200"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3200" dirty="0">
              <a:solidFill>
                <a:schemeClr val="accent3">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2155365"/>
            <a:ext cx="5459349" cy="1823158"/>
            <a:chOff x="3427210" y="1901589"/>
            <a:chExt cx="5459349" cy="2177100"/>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1139334"/>
            </a:xfrm>
            <a:prstGeom prst="rect">
              <a:avLst/>
            </a:prstGeom>
            <a:noFill/>
          </p:spPr>
          <p:txBody>
            <a:bodyPr wrap="square" rtlCol="0">
              <a:spAutoFit/>
            </a:bodyPr>
            <a:lstStyle/>
            <a:p>
              <a:pPr algn="just"/>
              <a:r>
                <a:rPr lang="en-US" altLang="zh-CN"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800"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t>
              </a:r>
              <a:r>
                <a:rPr lang="en-US" altLang="zh-CN"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v</a:t>
              </a:r>
              <a:r>
                <a:rPr lang="en-US" altLang="zh-CN"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en-US" altLang="zh-CN"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2800" dirty="0">
                <a:solidFill>
                  <a:srgbClr val="FDE9E0"/>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xmlns=""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xmlns=""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077218"/>
          </a:xfrm>
          <a:prstGeom prst="rect">
            <a:avLst/>
          </a:prstGeom>
          <a:noFill/>
        </p:spPr>
        <p:txBody>
          <a:bodyPr wrap="square" rtlCol="0">
            <a:spAutoFit/>
          </a:bodyPr>
          <a:lstStyle/>
          <a:p>
            <a:pPr algn="just"/>
            <a:r>
              <a:rPr lang="en-US" altLang="zh-CN" sz="3200">
                <a:solidFill>
                  <a:schemeClr val="accent6">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2) </a:t>
            </a:r>
            <a:r>
              <a:rPr lang="vi-VN" altLang="zh-CN" sz="3200">
                <a:solidFill>
                  <a:schemeClr val="accent6">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Đơn vị đo của quãng đường và thời gian cần </a:t>
            </a:r>
            <a:r>
              <a:rPr lang="vi-VN" altLang="zh-CN" sz="3200" u="sng">
                <a:solidFill>
                  <a:schemeClr val="accent6">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thống nhất</a:t>
            </a:r>
            <a:r>
              <a:rPr lang="vi-VN" altLang="zh-CN" sz="3200">
                <a:solidFill>
                  <a:schemeClr val="accent6">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rPr>
              <a:t> với đơn vị của quãng đường và thời gian trong số đo vận tốc.</a:t>
            </a:r>
            <a:endParaRPr lang="zh-CN" altLang="en-US" sz="3200" dirty="0">
              <a:solidFill>
                <a:schemeClr val="accent6">
                  <a:lumMod val="50000"/>
                </a:schemeClr>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95488" y="5100170"/>
            <a:ext cx="10839935" cy="1077218"/>
          </a:xfrm>
          <a:prstGeom prst="rect">
            <a:avLst/>
          </a:prstGeom>
          <a:noFill/>
        </p:spPr>
        <p:txBody>
          <a:bodyPr wrap="square" rtlCol="0">
            <a:spAutoFit/>
          </a:bodyPr>
          <a:lstStyle/>
          <a:p>
            <a:pPr algn="just"/>
            <a:r>
              <a:rPr lang="en-US" altLang="zh-CN" sz="3200">
                <a:solidFill>
                  <a:srgbClr val="002060"/>
                </a:solidFill>
                <a:latin typeface="Times New Roman" panose="02020603050405020304" pitchFamily="18" charset="0"/>
                <a:ea typeface="字魂105号-简雅黑" panose="00000500000000000000" pitchFamily="2" charset="-122"/>
                <a:cs typeface="Times New Roman" panose="02020603050405020304" pitchFamily="18" charset="0"/>
              </a:rPr>
              <a:t>3) Khi đổi số đo thời gian, nếu kết quả là số thập phân vô hạn thì ta nên </a:t>
            </a:r>
            <a:r>
              <a:rPr lang="en-US" altLang="zh-CN" sz="3200" u="sng">
                <a:solidFill>
                  <a:srgbClr val="002060"/>
                </a:solidFill>
                <a:latin typeface="Times New Roman" panose="02020603050405020304" pitchFamily="18" charset="0"/>
                <a:ea typeface="字魂105号-简雅黑" panose="00000500000000000000" pitchFamily="2" charset="-122"/>
                <a:cs typeface="Times New Roman" panose="02020603050405020304" pitchFamily="18" charset="0"/>
              </a:rPr>
              <a:t>để ở dạng phân số</a:t>
            </a:r>
            <a:r>
              <a:rPr lang="en-US" altLang="zh-CN" sz="3200">
                <a:solidFill>
                  <a:srgbClr val="002060"/>
                </a:solidFill>
                <a:latin typeface="Times New Roman" panose="02020603050405020304" pitchFamily="18" charset="0"/>
                <a:ea typeface="字魂105号-简雅黑" panose="00000500000000000000" pitchFamily="2" charset="-122"/>
                <a:cs typeface="Times New Roman" panose="02020603050405020304" pitchFamily="18" charset="0"/>
              </a:rPr>
              <a:t> để tìm ra kết quả chính xác.</a:t>
            </a:r>
            <a:endParaRPr lang="zh-CN" altLang="en-US" sz="3200" dirty="0">
              <a:solidFill>
                <a:srgbClr val="002060"/>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590940" cy="1410771"/>
          </a:xfrm>
          <a:prstGeom prst="rect">
            <a:avLst/>
          </a:prstGeom>
          <a:noFill/>
        </p:spPr>
        <p:txBody>
          <a:bodyPr wrap="square">
            <a:spAutoFit/>
          </a:bodyPr>
          <a:lstStyle/>
          <a:p>
            <a:pPr algn="just">
              <a:lnSpc>
                <a:spcPct val="119000"/>
              </a:lnSpc>
            </a:pP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Đến</a:t>
            </a:r>
            <a:r>
              <a:rPr lang="en-US" altLang="zh-CN" sz="2400" dirty="0">
                <a:latin typeface="#9Slide03 Ample" panose="02000000000000000000" pitchFamily="2" charset="0"/>
                <a:ea typeface="字魂105号-简雅黑" panose="00000500000000000000" pitchFamily="2" charset="-122"/>
              </a:rPr>
              <a:t> nay </a:t>
            </a:r>
            <a:r>
              <a:rPr lang="en-US" altLang="zh-CN" sz="2400" dirty="0" err="1">
                <a:latin typeface="#9Slide03 Ample" panose="02000000000000000000" pitchFamily="2" charset="0"/>
                <a:ea typeface="字魂105号-简雅黑" panose="00000500000000000000" pitchFamily="2" charset="-122"/>
              </a:rPr>
              <a:t>đã</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có</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tuyến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đường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sắt</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Cát</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Linh</a:t>
            </a:r>
            <a:r>
              <a:rPr lang="en-US" altLang="zh-CN" sz="2400" dirty="0">
                <a:latin typeface="#9Slide03 Ample" panose="02000000000000000000" pitchFamily="2" charset="0"/>
                <a:ea typeface="字魂105号-简雅黑" panose="00000500000000000000" pitchFamily="2" charset="-122"/>
              </a:rPr>
              <a:t> - </a:t>
            </a:r>
            <a:r>
              <a:rPr lang="en-US" altLang="zh-CN" sz="2400" dirty="0" err="1">
                <a:latin typeface="#9Slide03 Ample" panose="02000000000000000000" pitchFamily="2" charset="0"/>
                <a:ea typeface="字魂105号-简雅黑" panose="00000500000000000000" pitchFamily="2" charset="-122"/>
              </a:rPr>
              <a:t>Hà</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Đông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đi</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vào</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hoạt</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động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Tuyến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đường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sắt</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này</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có</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chiều</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dài</a:t>
            </a:r>
            <a:r>
              <a:rPr lang="en-US" altLang="zh-CN" sz="2400" dirty="0">
                <a:latin typeface="#9Slide03 Ample" panose="02000000000000000000" pitchFamily="2" charset="0"/>
                <a:ea typeface="字魂105号-简雅黑" panose="00000500000000000000" pitchFamily="2" charset="-122"/>
              </a:rPr>
              <a:t> 13km </a:t>
            </a:r>
            <a:r>
              <a:rPr lang="en-US" altLang="zh-CN" sz="2400" dirty="0" err="1">
                <a:latin typeface="#9Slide03 Ample" panose="02000000000000000000" pitchFamily="2" charset="0"/>
                <a:ea typeface="字魂105号-简雅黑" panose="00000500000000000000" pitchFamily="2" charset="-122"/>
              </a:rPr>
              <a:t>và</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thời</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gian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tàu</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cao</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tốc</a:t>
            </a:r>
            <a:r>
              <a:rPr lang="en-US" altLang="zh-CN" sz="2400" dirty="0">
                <a:latin typeface="#9Slide03 Ample" panose="02000000000000000000" pitchFamily="2" charset="0"/>
                <a:ea typeface="字魂105号-简雅黑" panose="00000500000000000000" pitchFamily="2" charset="-122"/>
              </a:rPr>
              <a:t> </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5287" y="3266078"/>
            <a:ext cx="11925299" cy="971292"/>
          </a:xfrm>
          <a:prstGeom prst="rect">
            <a:avLst/>
          </a:prstGeom>
          <a:noFill/>
        </p:spPr>
        <p:txBody>
          <a:bodyPr wrap="square">
            <a:spAutoFit/>
          </a:bodyPr>
          <a:lstStyle/>
          <a:p>
            <a:pPr>
              <a:lnSpc>
                <a:spcPct val="119000"/>
              </a:lnSpc>
            </a:pPr>
            <a:r>
              <a:rPr lang="en-US" altLang="zh-CN" sz="2400" dirty="0" err="1" smtClean="0">
                <a:latin typeface="#9Slide03 Ample" panose="02000000000000000000" pitchFamily="2" charset="0"/>
                <a:ea typeface="字魂105号-简雅黑" panose="00000500000000000000" pitchFamily="2" charset="-122"/>
              </a:rPr>
              <a:t>lưu</a:t>
            </a:r>
            <a:r>
              <a:rPr lang="en-US" altLang="zh-CN" sz="2400" dirty="0" smtClean="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thông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trên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tuyến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đường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này</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là</a:t>
            </a:r>
            <a:r>
              <a:rPr lang="en-US" altLang="zh-CN" sz="2400" dirty="0">
                <a:latin typeface="#9Slide03 Ample" panose="02000000000000000000" pitchFamily="2" charset="0"/>
                <a:ea typeface="字魂105号-简雅黑" panose="00000500000000000000" pitchFamily="2" charset="-122"/>
              </a:rPr>
              <a:t> 24 </a:t>
            </a:r>
            <a:r>
              <a:rPr lang="en-US" altLang="zh-CN" sz="2400" dirty="0" err="1">
                <a:latin typeface="#9Slide03 Ample" panose="02000000000000000000" pitchFamily="2" charset="0"/>
                <a:ea typeface="字魂105号-简雅黑" panose="00000500000000000000" pitchFamily="2" charset="-122"/>
              </a:rPr>
              <a:t>phút</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Hỏi</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đoàn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tàu</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chạy</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với</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vận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tốc</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trung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bình</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là</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bao</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nhiêu</a:t>
            </a:r>
            <a:r>
              <a:rPr lang="en-US" altLang="zh-CN" sz="2400" dirty="0">
                <a:latin typeface="#9Slide03 Ample" panose="02000000000000000000" pitchFamily="2" charset="0"/>
                <a:ea typeface="字魂105号-简雅黑" panose="00000500000000000000" pitchFamily="2" charset="-122"/>
              </a:rPr>
              <a:t> km/</a:t>
            </a:r>
            <a:r>
              <a:rPr lang="en-US" altLang="zh-CN" sz="2400" dirty="0" err="1">
                <a:latin typeface="#9Slide03 Ample" panose="02000000000000000000" pitchFamily="2" charset="0"/>
                <a:ea typeface="字魂105号-简雅黑" panose="00000500000000000000" pitchFamily="2" charset="-122"/>
              </a:rPr>
              <a:t>giờ</a:t>
            </a:r>
            <a:r>
              <a:rPr lang="en-US" altLang="zh-CN" sz="2400" dirty="0">
                <a:latin typeface="#9Slide03 Ample" panose="02000000000000000000" pitchFamily="2" charset="0"/>
                <a:ea typeface="字魂105号-简雅黑" panose="00000500000000000000" pitchFamily="2" charset="-122"/>
              </a:rPr>
              <a:t>?</a:t>
            </a:r>
            <a:endParaRPr lang="en-US" sz="2400" dirty="0"/>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AE8D881D-E974-4C08-87DF-2EB10B5FD491}"/>
                  </a:ext>
                </a:extLst>
              </p:cNvPr>
              <p:cNvSpPr/>
              <p:nvPr/>
            </p:nvSpPr>
            <p:spPr>
              <a:xfrm>
                <a:off x="527881" y="4645727"/>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dirty="0" err="1">
                    <a:solidFill>
                      <a:srgbClr val="A40B5D"/>
                    </a:solidFill>
                    <a:latin typeface="Cambria" panose="02040503050406030204" pitchFamily="18" charset="0"/>
                    <a:ea typeface="Cambria" panose="02040503050406030204" pitchFamily="18" charset="0"/>
                  </a:rPr>
                  <a:t>Vận</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tốc</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trung</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bình</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của</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đoàn</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tàu</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là</a:t>
                </a:r>
                <a:r>
                  <a:rPr lang="en-US" sz="2400" dirty="0">
                    <a:solidFill>
                      <a:srgbClr val="A40B5D"/>
                    </a:solidFill>
                    <a:latin typeface="Cambria" panose="02040503050406030204" pitchFamily="18" charset="0"/>
                    <a:ea typeface="Cambria" panose="02040503050406030204" pitchFamily="18" charset="0"/>
                  </a:rPr>
                  <a:t>:</a:t>
                </a:r>
              </a:p>
              <a:p>
                <a:pPr algn="ctr"/>
                <a:r>
                  <a:rPr lang="en-US" sz="2400" dirty="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dirty="0">
                    <a:solidFill>
                      <a:srgbClr val="A40B5D"/>
                    </a:solidFill>
                    <a:latin typeface="Cambria" panose="02040503050406030204" pitchFamily="18" charset="0"/>
                    <a:ea typeface="Cambria" panose="02040503050406030204" pitchFamily="18" charset="0"/>
                  </a:rPr>
                  <a:t> (km/</a:t>
                </a:r>
                <a:r>
                  <a:rPr lang="en-US" sz="2400" dirty="0" err="1">
                    <a:solidFill>
                      <a:srgbClr val="A40B5D"/>
                    </a:solidFill>
                    <a:latin typeface="Cambria" panose="02040503050406030204" pitchFamily="18" charset="0"/>
                    <a:ea typeface="Cambria" panose="02040503050406030204" pitchFamily="18" charset="0"/>
                  </a:rPr>
                  <a:t>giờ</a:t>
                </a:r>
                <a:r>
                  <a:rPr lang="en-US" sz="2400" dirty="0">
                    <a:solidFill>
                      <a:srgbClr val="A40B5D"/>
                    </a:solidFill>
                    <a:latin typeface="Cambria" panose="02040503050406030204" pitchFamily="18" charset="0"/>
                    <a:ea typeface="Cambria" panose="02040503050406030204" pitchFamily="18" charset="0"/>
                  </a:rPr>
                  <a:t>)</a:t>
                </a:r>
              </a:p>
              <a:p>
                <a:pPr algn="r"/>
                <a:r>
                  <a:rPr lang="en-US" sz="2400" dirty="0" err="1">
                    <a:solidFill>
                      <a:srgbClr val="A40B5D"/>
                    </a:solidFill>
                    <a:latin typeface="Cambria" panose="02040503050406030204" pitchFamily="18" charset="0"/>
                    <a:ea typeface="Cambria" panose="02040503050406030204" pitchFamily="18" charset="0"/>
                  </a:rPr>
                  <a:t>Đáp</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số</a:t>
                </a:r>
                <a:r>
                  <a:rPr lang="en-US" sz="2400" dirty="0">
                    <a:solidFill>
                      <a:srgbClr val="A40B5D"/>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dirty="0">
                    <a:solidFill>
                      <a:srgbClr val="A40B5D"/>
                    </a:solidFill>
                    <a:latin typeface="Cambria" panose="02040503050406030204" pitchFamily="18" charset="0"/>
                    <a:ea typeface="Cambria" panose="02040503050406030204" pitchFamily="18" charset="0"/>
                  </a:rPr>
                  <a:t> km/</a:t>
                </a:r>
                <a:r>
                  <a:rPr lang="en-US" sz="2400" dirty="0" err="1">
                    <a:solidFill>
                      <a:srgbClr val="A40B5D"/>
                    </a:solidFill>
                    <a:latin typeface="Cambria" panose="02040503050406030204" pitchFamily="18" charset="0"/>
                    <a:ea typeface="Cambria" panose="02040503050406030204" pitchFamily="18" charset="0"/>
                  </a:rPr>
                  <a:t>giờ</a:t>
                </a:r>
                <a:endParaRPr lang="en-US" sz="2400" dirty="0">
                  <a:solidFill>
                    <a:srgbClr val="A40B5D"/>
                  </a:solidFill>
                  <a:latin typeface="Cambria" panose="02040503050406030204" pitchFamily="18" charset="0"/>
                  <a:ea typeface="Cambria" panose="02040503050406030204" pitchFamily="18" charset="0"/>
                </a:endParaRPr>
              </a:p>
            </p:txBody>
          </p:sp>
        </mc:Choice>
        <mc:Fallback>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645727"/>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xmlns:a14="http://schemas.microsoft.com/office/drawing/2010/main" xmlns="" sd="3626296200">
                      <a:prstGeom prst="rect">
                        <a:avLst/>
                      </a:pr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5" y="4331421"/>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303428"/>
            <a:ext cx="2913743" cy="584775"/>
          </a:xfrm>
          <a:prstGeom prst="rect">
            <a:avLst/>
          </a:prstGeom>
          <a:noFill/>
          <a:ln>
            <a:noFill/>
          </a:ln>
        </p:spPr>
        <p:txBody>
          <a:bodyPr wrap="square" rtlCol="0">
            <a:spAutoFit/>
          </a:bodyPr>
          <a:lstStyle/>
          <a:p>
            <a:pPr algn="ctr"/>
            <a:r>
              <a:rPr lang="en-US" altLang="zh-CN" sz="3200" b="1" dirty="0" err="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a:t>
            </a:r>
            <a:r>
              <a:rPr lang="en-US" altLang="zh-CN"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 </a:t>
            </a:r>
            <a:r>
              <a:rPr lang="en-US" altLang="zh-CN" sz="3200" b="1" dirty="0" err="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20311" y="2653102"/>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104814" y="4623809"/>
            <a:ext cx="3559628" cy="1200329"/>
          </a:xfrm>
          <a:prstGeom prst="rect">
            <a:avLst/>
          </a:prstGeom>
          <a:noFill/>
        </p:spPr>
        <p:txBody>
          <a:bodyPr wrap="square" rtlCol="0">
            <a:spAutoFit/>
          </a:bodyPr>
          <a:lstStyle/>
          <a:p>
            <a:r>
              <a:rPr lang="en-US" sz="3600" dirty="0" err="1">
                <a:latin typeface="#9Slide03 Ample" panose="02000000000000000000" pitchFamily="2" charset="0"/>
              </a:rPr>
              <a:t>Cách</a:t>
            </a:r>
            <a:r>
              <a:rPr lang="en-US" sz="3600" dirty="0">
                <a:latin typeface="#9Slide03 Ample" panose="02000000000000000000" pitchFamily="2" charset="0"/>
              </a:rPr>
              <a:t> </a:t>
            </a:r>
            <a:r>
              <a:rPr lang="en-US" sz="3600" dirty="0" err="1">
                <a:latin typeface="#9Slide03 Ample" panose="02000000000000000000" pitchFamily="2" charset="0"/>
              </a:rPr>
              <a:t>giải</a:t>
            </a:r>
            <a:r>
              <a:rPr lang="en-US" sz="3600" dirty="0">
                <a:latin typeface="#9Slide03 Ample" panose="02000000000000000000" pitchFamily="2" charset="0"/>
              </a:rPr>
              <a:t> </a:t>
            </a:r>
            <a:r>
              <a:rPr lang="en-US" sz="3600" dirty="0" err="1">
                <a:latin typeface="#9Slide03 Ample" panose="02000000000000000000" pitchFamily="2" charset="0"/>
              </a:rPr>
              <a:t>bên</a:t>
            </a:r>
            <a:r>
              <a:rPr lang="en-US" sz="3600" dirty="0">
                <a:latin typeface="#9Slide03 Ample" panose="02000000000000000000" pitchFamily="2" charset="0"/>
              </a:rPr>
              <a:t> </a:t>
            </a:r>
            <a:r>
              <a:rPr lang="en-US" sz="3600" dirty="0" err="1">
                <a:solidFill>
                  <a:srgbClr val="00B050"/>
                </a:solidFill>
                <a:latin typeface="#9Slide03 Ample" panose="02000000000000000000" pitchFamily="2" charset="0"/>
              </a:rPr>
              <a:t>đúng</a:t>
            </a:r>
            <a:r>
              <a:rPr lang="en-US" sz="3600" dirty="0">
                <a:latin typeface="#9Slide03 Ample" panose="02000000000000000000" pitchFamily="2" charset="0"/>
              </a:rPr>
              <a:t> hay </a:t>
            </a:r>
            <a:r>
              <a:rPr lang="en-US" sz="3600" dirty="0" err="1">
                <a:solidFill>
                  <a:srgbClr val="FF0000"/>
                </a:solidFill>
                <a:latin typeface="#9Slide03 Ample" panose="02000000000000000000" pitchFamily="2" charset="0"/>
              </a:rPr>
              <a:t>sai</a:t>
            </a:r>
            <a:r>
              <a:rPr lang="en-US" sz="3600" dirty="0">
                <a:solidFill>
                  <a:srgbClr val="FF0000"/>
                </a:solidFill>
                <a:latin typeface="#9Slide03 Ample" panose="02000000000000000000" pitchFamily="2" charset="0"/>
              </a:rPr>
              <a:t> </a:t>
            </a:r>
            <a:r>
              <a:rPr lang="en-US" sz="3600" dirty="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21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a16="http://schemas.microsoft.com/office/drawing/2014/main" id="{18EF9E03-4A24-4AFD-96B1-03162F317FFC}"/>
              </a:ext>
            </a:extLst>
          </p:cNvPr>
          <p:cNvSpPr/>
          <p:nvPr/>
        </p:nvSpPr>
        <p:spPr>
          <a:xfrm>
            <a:off x="9334481" y="3248969"/>
            <a:ext cx="1529831"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1410771"/>
          </a:xfrm>
          <a:prstGeom prst="rect">
            <a:avLst/>
          </a:prstGeom>
          <a:noFill/>
        </p:spPr>
        <p:txBody>
          <a:bodyPr wrap="square">
            <a:spAutoFit/>
          </a:bodyPr>
          <a:lstStyle/>
          <a:p>
            <a:pPr algn="just">
              <a:lnSpc>
                <a:spcPct val="119000"/>
              </a:lnSpc>
            </a:pPr>
            <a:r>
              <a:rPr lang="en-US" altLang="zh-CN" sz="2400" dirty="0" err="1" smtClean="0">
                <a:latin typeface="#9Slide03 Ample" panose="02000000000000000000" pitchFamily="2" charset="0"/>
                <a:ea typeface="字魂105号-简雅黑" panose="00000500000000000000" pitchFamily="2" charset="-122"/>
              </a:rPr>
              <a:t>Đến</a:t>
            </a:r>
            <a:r>
              <a:rPr lang="en-US" altLang="zh-CN" sz="2400" dirty="0" smtClean="0">
                <a:latin typeface="#9Slide03 Ample" panose="02000000000000000000" pitchFamily="2" charset="0"/>
                <a:ea typeface="字魂105号-简雅黑" panose="00000500000000000000" pitchFamily="2" charset="-122"/>
              </a:rPr>
              <a:t> </a:t>
            </a:r>
            <a:r>
              <a:rPr lang="en-US" altLang="zh-CN" sz="2400" dirty="0">
                <a:latin typeface="#9Slide03 Ample" panose="02000000000000000000" pitchFamily="2" charset="0"/>
                <a:ea typeface="字魂105号-简雅黑" panose="00000500000000000000" pitchFamily="2" charset="-122"/>
              </a:rPr>
              <a:t>nay </a:t>
            </a:r>
            <a:r>
              <a:rPr lang="en-US" altLang="zh-CN" sz="2400" dirty="0" err="1">
                <a:latin typeface="#9Slide03 Ample" panose="02000000000000000000" pitchFamily="2" charset="0"/>
                <a:ea typeface="字魂105号-简雅黑" panose="00000500000000000000" pitchFamily="2" charset="-122"/>
              </a:rPr>
              <a:t>đã</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có</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tuyến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đường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sắt</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Cát</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Linh</a:t>
            </a:r>
            <a:r>
              <a:rPr lang="en-US" altLang="zh-CN" sz="2400" dirty="0">
                <a:latin typeface="#9Slide03 Ample" panose="02000000000000000000" pitchFamily="2" charset="0"/>
                <a:ea typeface="字魂105号-简雅黑" panose="00000500000000000000" pitchFamily="2" charset="-122"/>
              </a:rPr>
              <a:t> - </a:t>
            </a:r>
            <a:r>
              <a:rPr lang="en-US" altLang="zh-CN" sz="2400" dirty="0" err="1">
                <a:latin typeface="#9Slide03 Ample" panose="02000000000000000000" pitchFamily="2" charset="0"/>
                <a:ea typeface="字魂105号-简雅黑" panose="00000500000000000000" pitchFamily="2" charset="-122"/>
              </a:rPr>
              <a:t>Hà</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Đông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đi</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vào</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hoạt</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động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Tuyến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đường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sắt</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này</a:t>
            </a:r>
            <a:r>
              <a:rPr lang="en-US" altLang="zh-CN" sz="2400" dirty="0">
                <a:latin typeface="#9Slide03 Ample" panose="02000000000000000000" pitchFamily="2" charset="0"/>
                <a:ea typeface="字魂105号-简雅黑" panose="00000500000000000000" pitchFamily="2" charset="-122"/>
              </a:rPr>
              <a:t> </a:t>
            </a:r>
            <a:r>
              <a:rPr lang="en-US" altLang="zh-CN" sz="2400" dirty="0" smtClean="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dài</a:t>
            </a:r>
            <a:r>
              <a:rPr lang="en-US" altLang="zh-CN" sz="2400" dirty="0">
                <a:latin typeface="#9Slide03 Ample" panose="02000000000000000000" pitchFamily="2" charset="0"/>
                <a:ea typeface="字魂105号-简雅黑" panose="00000500000000000000" pitchFamily="2" charset="-122"/>
              </a:rPr>
              <a:t> 13km </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5287" y="3215382"/>
            <a:ext cx="11925299" cy="943143"/>
          </a:xfrm>
          <a:prstGeom prst="rect">
            <a:avLst/>
          </a:prstGeom>
          <a:noFill/>
        </p:spPr>
        <p:txBody>
          <a:bodyPr wrap="square">
            <a:spAutoFit/>
          </a:bodyPr>
          <a:lstStyle/>
          <a:p>
            <a:pPr>
              <a:lnSpc>
                <a:spcPct val="119000"/>
              </a:lnSpc>
            </a:pPr>
            <a:r>
              <a:rPr lang="en-US" altLang="zh-CN" sz="2400" dirty="0" err="1" smtClean="0">
                <a:latin typeface="#9Slide03 Ample" panose="02000000000000000000" pitchFamily="2" charset="0"/>
                <a:ea typeface="字魂105号-简雅黑" panose="00000500000000000000" pitchFamily="2" charset="-122"/>
              </a:rPr>
              <a:t>và</a:t>
            </a:r>
            <a:r>
              <a:rPr lang="en-US" altLang="zh-CN" sz="2400" dirty="0" smtClean="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thời</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gian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tàu</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cao</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tốc</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lưu</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thông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trên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tuyến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đường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này</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là</a:t>
            </a:r>
            <a:r>
              <a:rPr lang="en-US" altLang="zh-CN" sz="2400" dirty="0">
                <a:latin typeface="#9Slide03 Ample" panose="02000000000000000000" pitchFamily="2" charset="0"/>
                <a:ea typeface="字魂105号-简雅黑" panose="00000500000000000000" pitchFamily="2" charset="-122"/>
              </a:rPr>
              <a:t> 24 </a:t>
            </a:r>
            <a:r>
              <a:rPr lang="en-US" altLang="zh-CN" sz="2400" dirty="0" err="1">
                <a:latin typeface="#9Slide03 Ample" panose="02000000000000000000" pitchFamily="2" charset="0"/>
                <a:ea typeface="字魂105号-简雅黑" panose="00000500000000000000" pitchFamily="2" charset="-122"/>
              </a:rPr>
              <a:t>phút</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Hỏi</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đoàn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tàu</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chạy</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với</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vận</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tốc</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trung</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bình</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là</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bao</a:t>
            </a: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9Slide03 Ample" panose="02000000000000000000" pitchFamily="2" charset="0"/>
                <a:ea typeface="字魂105号-简雅黑" panose="00000500000000000000" pitchFamily="2" charset="-122"/>
              </a:rPr>
              <a:t>nhiêu</a:t>
            </a:r>
            <a:r>
              <a:rPr lang="en-US" altLang="zh-CN" sz="2400" dirty="0">
                <a:latin typeface="#9Slide03 Ample" panose="02000000000000000000" pitchFamily="2" charset="0"/>
                <a:ea typeface="字魂105号-简雅黑" panose="00000500000000000000" pitchFamily="2" charset="-122"/>
              </a:rPr>
              <a:t> km/</a:t>
            </a:r>
            <a:r>
              <a:rPr lang="en-US" altLang="zh-CN" sz="2400" dirty="0" err="1">
                <a:latin typeface="#9Slide03 Ample" panose="02000000000000000000" pitchFamily="2" charset="0"/>
                <a:ea typeface="字魂105号-简雅黑" panose="00000500000000000000" pitchFamily="2" charset="-122"/>
              </a:rPr>
              <a:t>giờ</a:t>
            </a:r>
            <a:r>
              <a:rPr lang="en-US" altLang="zh-CN" sz="2400" dirty="0">
                <a:latin typeface="#9Slide03 Ample" panose="02000000000000000000" pitchFamily="2" charset="0"/>
                <a:ea typeface="字魂105号-简雅黑" panose="00000500000000000000" pitchFamily="2" charset="-122"/>
              </a:rPr>
              <a:t>?</a:t>
            </a:r>
            <a:endParaRPr lang="en-US" sz="2400" dirty="0"/>
          </a:p>
        </p:txBody>
      </p:sp>
      <p:sp>
        <p:nvSpPr>
          <p:cNvPr id="5" name="Rectangle 4">
            <a:extLst>
              <a:ext uri="{FF2B5EF4-FFF2-40B4-BE49-F238E27FC236}">
                <a16:creationId xmlns:a16="http://schemas.microsoft.com/office/drawing/2014/main" id="{AE8D881D-E974-4C08-87DF-2EB10B5FD491}"/>
              </a:ext>
            </a:extLst>
          </p:cNvPr>
          <p:cNvSpPr/>
          <p:nvPr/>
        </p:nvSpPr>
        <p:spPr>
          <a:xfrm>
            <a:off x="5473953" y="4599240"/>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235769"/>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256941"/>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2248"/>
          <a:stretch/>
        </p:blipFill>
        <p:spPr>
          <a:xfrm>
            <a:off x="-42731" y="4110927"/>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852145"/>
            <a:ext cx="3782291" cy="1692771"/>
          </a:xfrm>
          <a:prstGeom prst="rect">
            <a:avLst/>
          </a:prstGeom>
          <a:noFill/>
        </p:spPr>
        <p:txBody>
          <a:bodyPr wrap="square" rtlCol="0">
            <a:spAutoFit/>
          </a:bodyPr>
          <a:lstStyle/>
          <a:p>
            <a:r>
              <a:rPr lang="en-US" sz="2600" u="sng" dirty="0" err="1">
                <a:latin typeface="Cambria" panose="02040503050406030204" pitchFamily="18" charset="0"/>
                <a:ea typeface="Cambria" panose="02040503050406030204" pitchFamily="18" charset="0"/>
              </a:rPr>
              <a:t>Tóm</a:t>
            </a:r>
            <a:r>
              <a:rPr lang="en-US" sz="2600" u="sng" dirty="0">
                <a:latin typeface="Cambria" panose="02040503050406030204" pitchFamily="18" charset="0"/>
                <a:ea typeface="Cambria" panose="02040503050406030204" pitchFamily="18" charset="0"/>
              </a:rPr>
              <a:t> </a:t>
            </a:r>
            <a:r>
              <a:rPr lang="en-US" sz="2600" u="sng" dirty="0" err="1">
                <a:latin typeface="Cambria" panose="02040503050406030204" pitchFamily="18" charset="0"/>
                <a:ea typeface="Cambria" panose="02040503050406030204" pitchFamily="18" charset="0"/>
              </a:rPr>
              <a:t>tắt</a:t>
            </a:r>
            <a:r>
              <a:rPr lang="en-US" sz="2600" u="sng" dirty="0">
                <a:latin typeface="Cambria" panose="02040503050406030204" pitchFamily="18" charset="0"/>
                <a:ea typeface="Cambria" panose="02040503050406030204" pitchFamily="18" charset="0"/>
              </a:rPr>
              <a:t>:</a:t>
            </a:r>
          </a:p>
          <a:p>
            <a:r>
              <a:rPr lang="en-US" sz="2600" dirty="0">
                <a:latin typeface="Cambria" panose="02040503050406030204" pitchFamily="18" charset="0"/>
                <a:ea typeface="Cambria" panose="02040503050406030204" pitchFamily="18" charset="0"/>
              </a:rPr>
              <a:t>	s = 13 km</a:t>
            </a:r>
          </a:p>
          <a:p>
            <a:r>
              <a:rPr lang="en-US" sz="2600" dirty="0">
                <a:latin typeface="Cambria" panose="02040503050406030204" pitchFamily="18" charset="0"/>
                <a:ea typeface="Cambria" panose="02040503050406030204" pitchFamily="18" charset="0"/>
              </a:rPr>
              <a:t>	t = 24 </a:t>
            </a:r>
            <a:r>
              <a:rPr lang="en-US" sz="2600" dirty="0" err="1">
                <a:latin typeface="Cambria" panose="02040503050406030204" pitchFamily="18" charset="0"/>
                <a:ea typeface="Cambria" panose="02040503050406030204" pitchFamily="18" charset="0"/>
              </a:rPr>
              <a:t>phút</a:t>
            </a:r>
            <a:endParaRPr lang="en-US" sz="2600" dirty="0">
              <a:latin typeface="Cambria" panose="02040503050406030204" pitchFamily="18" charset="0"/>
              <a:ea typeface="Cambria" panose="02040503050406030204" pitchFamily="18" charset="0"/>
            </a:endParaRPr>
          </a:p>
          <a:p>
            <a:r>
              <a:rPr lang="en-US" sz="2600" dirty="0">
                <a:latin typeface="Cambria" panose="02040503050406030204" pitchFamily="18" charset="0"/>
                <a:ea typeface="Cambria" panose="02040503050406030204" pitchFamily="18" charset="0"/>
              </a:rPr>
              <a:t>	v = ... km/</a:t>
            </a:r>
            <a:r>
              <a:rPr lang="en-US" sz="2600" dirty="0" err="1">
                <a:latin typeface="Cambria" panose="02040503050406030204" pitchFamily="18" charset="0"/>
                <a:ea typeface="Cambria" panose="02040503050406030204" pitchFamily="18" charset="0"/>
              </a:rPr>
              <a:t>giờ</a:t>
            </a:r>
            <a:r>
              <a:rPr lang="en-US" sz="26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KIẾN THỨC CẦN NHỚ</a:t>
            </a:r>
            <a:endParaRPr lang="zh-CN" altLang="en-US" sz="4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569660"/>
          </a:xfrm>
          <a:prstGeom prst="rect">
            <a:avLst/>
          </a:prstGeom>
          <a:noFill/>
        </p:spPr>
        <p:txBody>
          <a:bodyPr wrap="square" rtlCol="0">
            <a:spAutoFit/>
          </a:bodyPr>
          <a:lstStyle/>
          <a:p>
            <a:pPr algn="just"/>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Muốn</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tính</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ta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lấy</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chia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cho</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32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32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xmlns=""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xmlns=""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954107"/>
          </a:xfrm>
          <a:prstGeom prst="rect">
            <a:avLst/>
          </a:prstGeom>
          <a:noFill/>
        </p:spPr>
        <p:txBody>
          <a:bodyPr wrap="square" rtlCol="0">
            <a:spAutoFit/>
          </a:bodyPr>
          <a:lstStyle/>
          <a:p>
            <a:pPr algn="just"/>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(v: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s: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28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2" y="2171797"/>
            <a:ext cx="3223768" cy="3434082"/>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200" dirty="0" err="1">
                <a:latin typeface="UTM French Vanilla" panose="02040603050506020204" pitchFamily="18" charset="0"/>
                <a:ea typeface="字魂105号-简雅黑" panose="00000500000000000000" pitchFamily="2" charset="-122"/>
              </a:rPr>
              <a:t>Trình</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bày</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được</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quy</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tắc</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và</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công</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thức</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tính</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quãng</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đường</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đi</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được</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của</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một</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chuyển</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động</a:t>
            </a:r>
            <a:r>
              <a:rPr lang="en-US" altLang="zh-CN" sz="3200" dirty="0">
                <a:latin typeface="UTM French Vanilla" panose="02040603050506020204" pitchFamily="18" charset="0"/>
                <a:ea typeface="字魂105号-简雅黑" panose="00000500000000000000" pitchFamily="2" charset="-122"/>
              </a:rPr>
              <a:t> </a:t>
            </a:r>
            <a:r>
              <a:rPr lang="en-US" altLang="zh-CN" sz="3200" dirty="0" err="1">
                <a:latin typeface="UTM French Vanilla" panose="02040603050506020204" pitchFamily="18" charset="0"/>
                <a:ea typeface="字魂105号-简雅黑" panose="00000500000000000000" pitchFamily="2" charset="-122"/>
              </a:rPr>
              <a:t>đều</a:t>
            </a:r>
            <a:r>
              <a:rPr lang="en-US" altLang="zh-CN" sz="3200" dirty="0">
                <a:latin typeface="UTM French Vanilla" panose="02040603050506020204" pitchFamily="18" charset="0"/>
                <a:ea typeface="字魂105号-简雅黑" panose="00000500000000000000" pitchFamily="2" charset="-122"/>
              </a:rPr>
              <a:t>.</a:t>
            </a:r>
            <a:r>
              <a:rPr lang="zh-CN" altLang="en-US" sz="3200" dirty="0">
                <a:latin typeface="UTM French Vanilla" panose="02040603050506020204" pitchFamily="18" charset="0"/>
                <a:ea typeface="字魂105号-简雅黑" panose="00000500000000000000" pitchFamily="2" charset="-122"/>
              </a:rPr>
              <a:t> </a:t>
            </a: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286777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2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2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45713" y="141376"/>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465496" cy="954107"/>
          </a:xfrm>
          <a:prstGeom prst="rect">
            <a:avLst/>
          </a:prstGeom>
          <a:noFill/>
        </p:spPr>
        <p:txBody>
          <a:bodyPr wrap="square" rtlCol="0">
            <a:spAutoFit/>
          </a:bodyPr>
          <a:lstStyle/>
          <a:p>
            <a:r>
              <a:rPr lang="en-US" sz="2800" dirty="0" err="1">
                <a:latin typeface="#9Slide07 IcielCadena" panose="02000503000000020004" pitchFamily="2" charset="0"/>
              </a:rPr>
              <a:t>Một</a:t>
            </a:r>
            <a:r>
              <a:rPr lang="en-US" sz="2800" dirty="0">
                <a:latin typeface="#9Slide07 IcielCadena" panose="02000503000000020004" pitchFamily="2" charset="0"/>
              </a:rPr>
              <a:t> ô </a:t>
            </a:r>
            <a:r>
              <a:rPr lang="en-US" sz="2800" dirty="0" err="1">
                <a:latin typeface="#9Slide07 IcielCadena" panose="02000503000000020004" pitchFamily="2" charset="0"/>
              </a:rPr>
              <a:t>tô</a:t>
            </a:r>
            <a:r>
              <a:rPr lang="en-US" sz="2800" dirty="0">
                <a:latin typeface="#9Slide07 IcielCadena" panose="02000503000000020004" pitchFamily="2" charset="0"/>
              </a:rPr>
              <a:t> </a:t>
            </a:r>
            <a:r>
              <a:rPr lang="en-US" sz="2800" dirty="0" err="1">
                <a:latin typeface="#9Slide07 IcielCadena" panose="02000503000000020004" pitchFamily="2" charset="0"/>
              </a:rPr>
              <a:t>đi</a:t>
            </a:r>
            <a:r>
              <a:rPr lang="en-US" sz="2800" dirty="0">
                <a:latin typeface="#9Slide07 IcielCadena" panose="02000503000000020004" pitchFamily="2" charset="0"/>
              </a:rPr>
              <a:t> </a:t>
            </a:r>
            <a:r>
              <a:rPr lang="en-US" sz="2800" dirty="0" err="1">
                <a:latin typeface="#9Slide07 IcielCadena" panose="02000503000000020004" pitchFamily="2" charset="0"/>
              </a:rPr>
              <a:t>trong</a:t>
            </a:r>
            <a:r>
              <a:rPr lang="en-US" sz="2800" dirty="0">
                <a:latin typeface="#9Slide07 IcielCadena" panose="02000503000000020004" pitchFamily="2" charset="0"/>
              </a:rPr>
              <a:t> 4 </a:t>
            </a:r>
            <a:r>
              <a:rPr lang="en-US" sz="2800" dirty="0" err="1">
                <a:latin typeface="#9Slide07 IcielCadena" panose="02000503000000020004" pitchFamily="2" charset="0"/>
              </a:rPr>
              <a:t>giờ</a:t>
            </a:r>
            <a:r>
              <a:rPr lang="en-US" sz="2800" dirty="0">
                <a:latin typeface="#9Slide07 IcielCadena" panose="02000503000000020004" pitchFamily="2" charset="0"/>
              </a:rPr>
              <a:t> </a:t>
            </a:r>
            <a:r>
              <a:rPr lang="en-US" sz="2800" dirty="0" err="1">
                <a:latin typeface="#9Slide07 IcielCadena" panose="02000503000000020004" pitchFamily="2" charset="0"/>
              </a:rPr>
              <a:t>với</a:t>
            </a:r>
            <a:r>
              <a:rPr lang="en-US" sz="2800" dirty="0">
                <a:latin typeface="#9Slide07 IcielCadena" panose="02000503000000020004" pitchFamily="2" charset="0"/>
              </a:rPr>
              <a:t> </a:t>
            </a:r>
            <a:r>
              <a:rPr lang="en-US" sz="2800" dirty="0" err="1">
                <a:latin typeface="#9Slide07 IcielCadena" panose="02000503000000020004" pitchFamily="2" charset="0"/>
              </a:rPr>
              <a:t>vận</a:t>
            </a:r>
            <a:r>
              <a:rPr lang="en-US" sz="2800" dirty="0">
                <a:latin typeface="#9Slide07 IcielCadena" panose="02000503000000020004" pitchFamily="2" charset="0"/>
              </a:rPr>
              <a:t> </a:t>
            </a:r>
            <a:r>
              <a:rPr lang="en-US" sz="2800" dirty="0" err="1">
                <a:latin typeface="#9Slide07 IcielCadena" panose="02000503000000020004" pitchFamily="2" charset="0"/>
              </a:rPr>
              <a:t>tốc</a:t>
            </a:r>
            <a:r>
              <a:rPr lang="en-US" sz="2800" dirty="0">
                <a:latin typeface="#9Slide07 IcielCadena" panose="02000503000000020004" pitchFamily="2" charset="0"/>
              </a:rPr>
              <a:t> 42,5 km/</a:t>
            </a:r>
            <a:r>
              <a:rPr lang="en-US" sz="2800" dirty="0" err="1">
                <a:latin typeface="#9Slide07 IcielCadena" panose="02000503000000020004" pitchFamily="2" charset="0"/>
              </a:rPr>
              <a:t>giờ</a:t>
            </a:r>
            <a:r>
              <a:rPr lang="en-US" sz="2800" dirty="0">
                <a:latin typeface="#9Slide07 IcielCadena" panose="02000503000000020004" pitchFamily="2" charset="0"/>
              </a:rPr>
              <a:t>. </a:t>
            </a:r>
            <a:r>
              <a:rPr lang="en-US" sz="2800" dirty="0" err="1">
                <a:latin typeface="#9Slide07 IcielCadena" panose="02000503000000020004" pitchFamily="2" charset="0"/>
              </a:rPr>
              <a:t>Tính</a:t>
            </a:r>
            <a:r>
              <a:rPr lang="en-US" sz="2800" dirty="0">
                <a:latin typeface="#9Slide07 IcielCadena" panose="02000503000000020004" pitchFamily="2" charset="0"/>
              </a:rPr>
              <a:t> </a:t>
            </a:r>
            <a:r>
              <a:rPr lang="en-US" sz="2800" dirty="0" err="1">
                <a:latin typeface="#9Slide07 IcielCadena" panose="02000503000000020004" pitchFamily="2" charset="0"/>
              </a:rPr>
              <a:t>quãng</a:t>
            </a:r>
            <a:r>
              <a:rPr lang="en-US" sz="2800" dirty="0">
                <a:latin typeface="#9Slide07 IcielCadena" panose="02000503000000020004" pitchFamily="2" charset="0"/>
              </a:rPr>
              <a:t> </a:t>
            </a:r>
            <a:r>
              <a:rPr lang="en-US" sz="2800" dirty="0" err="1">
                <a:latin typeface="#9Slide07 IcielCadena" panose="02000503000000020004" pitchFamily="2" charset="0"/>
              </a:rPr>
              <a:t>đường</a:t>
            </a:r>
            <a:r>
              <a:rPr lang="en-US" sz="2800" dirty="0">
                <a:latin typeface="#9Slide07 IcielCadena" panose="02000503000000020004" pitchFamily="2" charset="0"/>
              </a:rPr>
              <a:t> </a:t>
            </a:r>
            <a:r>
              <a:rPr lang="en-US" sz="2800" dirty="0" err="1">
                <a:latin typeface="#9Slide07 IcielCadena" panose="02000503000000020004" pitchFamily="2" charset="0"/>
              </a:rPr>
              <a:t>đi</a:t>
            </a:r>
            <a:r>
              <a:rPr lang="en-US" sz="2800" dirty="0">
                <a:latin typeface="#9Slide07 IcielCadena" panose="02000503000000020004" pitchFamily="2" charset="0"/>
              </a:rPr>
              <a:t> </a:t>
            </a:r>
            <a:r>
              <a:rPr lang="en-US" sz="2800" dirty="0" err="1">
                <a:latin typeface="#9Slide07 IcielCadena" panose="02000503000000020004" pitchFamily="2" charset="0"/>
              </a:rPr>
              <a:t>được</a:t>
            </a:r>
            <a:r>
              <a:rPr lang="en-US" sz="2800" dirty="0">
                <a:latin typeface="#9Slide07 IcielCadena" panose="02000503000000020004" pitchFamily="2" charset="0"/>
              </a:rPr>
              <a:t> </a:t>
            </a:r>
            <a:r>
              <a:rPr lang="en-US" sz="2800" dirty="0" err="1">
                <a:latin typeface="#9Slide07 IcielCadena" panose="02000503000000020004" pitchFamily="2" charset="0"/>
              </a:rPr>
              <a:t>của</a:t>
            </a:r>
            <a:r>
              <a:rPr lang="en-US" sz="2800" dirty="0">
                <a:latin typeface="#9Slide07 IcielCadena" panose="02000503000000020004" pitchFamily="2" charset="0"/>
              </a:rPr>
              <a:t> ô </a:t>
            </a:r>
            <a:r>
              <a:rPr lang="en-US" sz="2800" dirty="0" err="1">
                <a:latin typeface="#9Slide07 IcielCadena" panose="02000503000000020004" pitchFamily="2" charset="0"/>
              </a:rPr>
              <a:t>tô</a:t>
            </a:r>
            <a:r>
              <a:rPr lang="en-US" sz="2800" dirty="0">
                <a:latin typeface="#9Slide07 IcielCadena" panose="02000503000000020004" pitchFamily="2"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tắt</a:t>
            </a:r>
            <a:r>
              <a:rPr lang="en-US" sz="3200" dirty="0">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AFB8EDBF-0065-44BF-B83B-0F4544A0BEFC}"/>
              </a:ext>
            </a:extLst>
          </p:cNvPr>
          <p:cNvSpPr txBox="1"/>
          <p:nvPr/>
        </p:nvSpPr>
        <p:spPr>
          <a:xfrm>
            <a:off x="596503" y="2994266"/>
            <a:ext cx="2581634" cy="523220"/>
          </a:xfrm>
          <a:prstGeom prst="rect">
            <a:avLst/>
          </a:prstGeom>
          <a:noFill/>
        </p:spPr>
        <p:txBody>
          <a:bodyPr wrap="square" rtlCol="0">
            <a:spAutoFit/>
          </a:bodyPr>
          <a:lstStyle/>
          <a:p>
            <a:r>
              <a:rPr lang="en-US" sz="2800" dirty="0">
                <a:solidFill>
                  <a:srgbClr val="002060"/>
                </a:solidFill>
                <a:latin typeface="#9Slide07 IcielCadena" panose="02000503000000020004" pitchFamily="2" charset="0"/>
              </a:rPr>
              <a:t>t = 4 </a:t>
            </a:r>
            <a:r>
              <a:rPr lang="en-US" sz="2800" dirty="0" err="1">
                <a:solidFill>
                  <a:srgbClr val="002060"/>
                </a:solidFill>
                <a:latin typeface="#9Slide07 IcielCadena" panose="02000503000000020004" pitchFamily="2" charset="0"/>
              </a:rPr>
              <a:t>giờ</a:t>
            </a:r>
            <a:endParaRPr lang="en-US" sz="2800" dirty="0">
              <a:solidFill>
                <a:srgbClr val="002060"/>
              </a:solidFill>
              <a:latin typeface="#9Slide07 IcielCadena" panose="02000503000000020004" pitchFamily="2" charset="0"/>
            </a:endParaRPr>
          </a:p>
        </p:txBody>
      </p:sp>
      <p:sp>
        <p:nvSpPr>
          <p:cNvPr id="15" name="TextBox 14">
            <a:extLst>
              <a:ext uri="{FF2B5EF4-FFF2-40B4-BE49-F238E27FC236}">
                <a16:creationId xmlns:a16="http://schemas.microsoft.com/office/drawing/2014/main" id="{AEF9BB5E-BF36-4BE0-8CC2-C0A9D0C0C66C}"/>
              </a:ext>
            </a:extLst>
          </p:cNvPr>
          <p:cNvSpPr txBox="1"/>
          <p:nvPr/>
        </p:nvSpPr>
        <p:spPr>
          <a:xfrm>
            <a:off x="489332" y="3445678"/>
            <a:ext cx="3458564" cy="523220"/>
          </a:xfrm>
          <a:prstGeom prst="rect">
            <a:avLst/>
          </a:prstGeom>
          <a:noFill/>
        </p:spPr>
        <p:txBody>
          <a:bodyPr wrap="square" rtlCol="0">
            <a:spAutoFit/>
          </a:bodyPr>
          <a:lstStyle/>
          <a:p>
            <a:r>
              <a:rPr lang="en-US" sz="2800" dirty="0">
                <a:solidFill>
                  <a:srgbClr val="002060"/>
                </a:solidFill>
                <a:latin typeface="#9Slide07 IcielCadena" panose="02000503000000020004" pitchFamily="2" charset="0"/>
              </a:rPr>
              <a:t>v = 42,5 km/</a:t>
            </a:r>
            <a:r>
              <a:rPr lang="en-US" sz="2800" dirty="0" err="1">
                <a:solidFill>
                  <a:srgbClr val="002060"/>
                </a:solidFill>
                <a:latin typeface="#9Slide07 IcielCadena" panose="02000503000000020004" pitchFamily="2" charset="0"/>
              </a:rPr>
              <a:t>giờ</a:t>
            </a:r>
            <a:endParaRPr lang="en-US" sz="2800" dirty="0">
              <a:solidFill>
                <a:srgbClr val="002060"/>
              </a:solidFill>
              <a:latin typeface="#9Slide07 IcielCadena" panose="02000503000000020004" pitchFamily="2"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470905" y="3955267"/>
            <a:ext cx="3458564" cy="523220"/>
          </a:xfrm>
          <a:prstGeom prst="rect">
            <a:avLst/>
          </a:prstGeom>
          <a:noFill/>
        </p:spPr>
        <p:txBody>
          <a:bodyPr wrap="square" rtlCol="0">
            <a:spAutoFit/>
          </a:bodyPr>
          <a:lstStyle/>
          <a:p>
            <a:r>
              <a:rPr lang="en-US" sz="2800" dirty="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285710" y="1327112"/>
            <a:ext cx="6143437" cy="208806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556504" y="1917048"/>
            <a:ext cx="5499462"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tốc</a:t>
            </a:r>
            <a:r>
              <a:rPr lang="en-US" sz="3200" dirty="0">
                <a:latin typeface="Times New Roman" panose="02020603050405020304" pitchFamily="18" charset="0"/>
                <a:cs typeface="Times New Roman" panose="02020603050405020304" pitchFamily="18" charset="0"/>
              </a:rPr>
              <a:t> v = 42,5 km/</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6558425" y="3561983"/>
            <a:ext cx="5108264" cy="830997"/>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tốc</a:t>
            </a:r>
            <a:r>
              <a:rPr lang="en-US" sz="2400" dirty="0">
                <a:latin typeface="Times New Roman" panose="02020603050405020304" pitchFamily="18" charset="0"/>
                <a:cs typeface="Times New Roman" panose="02020603050405020304" pitchFamily="18" charset="0"/>
              </a:rPr>
              <a:t> v = 42,5 km/</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285710" y="1341623"/>
            <a:ext cx="6143437"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588002" y="1868067"/>
            <a:ext cx="5499462"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65069" y="2855143"/>
            <a:ext cx="6093449" cy="2768406"/>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6457662" y="3160504"/>
            <a:ext cx="5108264"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3.95833E-6 4.07407E-6 L 0.25 4.07407E-6 " pathEditMode="relative" rAng="0" ptsTypes="AA">
                                      <p:cBhvr>
                                        <p:cTn id="59" dur="2000" fill="hold"/>
                                        <p:tgtEl>
                                          <p:spTgt spid="54"/>
                                        </p:tgtEl>
                                        <p:attrNameLst>
                                          <p:attrName>ppt_x</p:attrName>
                                          <p:attrName>ppt_y</p:attrName>
                                        </p:attrNameLst>
                                      </p:cBhvr>
                                      <p:rCtr x="12500" y="0"/>
                                    </p:animMotion>
                                  </p:childTnLst>
                                </p:cTn>
                              </p:par>
                            </p:childTnLst>
                          </p:cTn>
                        </p:par>
                        <p:par>
                          <p:cTn id="60" fill="hold">
                            <p:stCondLst>
                              <p:cond delay="2000"/>
                            </p:stCondLst>
                            <p:childTnLst>
                              <p:par>
                                <p:cTn id="61" presetID="22" presetClass="entr" presetSubtype="8"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500"/>
                                        <p:tgtEl>
                                          <p:spTgt spid="37"/>
                                        </p:tgtEl>
                                      </p:cBhvr>
                                    </p:animEffect>
                                  </p:childTnLst>
                                </p:cTn>
                              </p:par>
                              <p:par>
                                <p:cTn id="64" presetID="22" presetClass="entr" presetSubtype="8"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22" presetClass="entr" presetSubtype="8"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down)">
                                      <p:cBhvr>
                                        <p:cTn id="72" dur="500"/>
                                        <p:tgtEl>
                                          <p:spTgt spid="4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down)">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xit" presetSubtype="0" fill="hold" grpId="1" nodeType="clickEffect">
                                  <p:stCondLst>
                                    <p:cond delay="0"/>
                                  </p:stCondLst>
                                  <p:childTnLst>
                                    <p:animEffect transition="out" filter="dissolv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9" presetClass="exit" presetSubtype="0" fill="hold" grpId="1" nodeType="withEffect">
                                  <p:stCondLst>
                                    <p:cond delay="0"/>
                                  </p:stCondLst>
                                  <p:childTnLst>
                                    <p:animEffect transition="out" filter="dissolv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54"/>
                                        </p:tgtEl>
                                        <p:attrNameLst>
                                          <p:attrName>style.visibility</p:attrName>
                                        </p:attrNameLst>
                                      </p:cBhvr>
                                      <p:to>
                                        <p:strVal val="hidden"/>
                                      </p:to>
                                    </p:set>
                                  </p:childTnLst>
                                </p:cTn>
                              </p:par>
                            </p:childTnLst>
                          </p:cTn>
                        </p:par>
                        <p:par>
                          <p:cTn id="94" fill="hold">
                            <p:stCondLst>
                              <p:cond delay="0"/>
                            </p:stCondLst>
                            <p:childTnLst>
                              <p:par>
                                <p:cTn id="95" presetID="1" presetClass="entr" presetSubtype="0" fill="hold" nodeType="after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par>
                          <p:cTn id="97" fill="hold">
                            <p:stCondLst>
                              <p:cond delay="0"/>
                            </p:stCondLst>
                            <p:childTnLst>
                              <p:par>
                                <p:cTn id="98" presetID="63" presetClass="path" presetSubtype="0" accel="50000" decel="50000" fill="hold" nodeType="afterEffect">
                                  <p:stCondLst>
                                    <p:cond delay="0"/>
                                  </p:stCondLst>
                                  <p:childTnLst>
                                    <p:animMotion origin="layout" path="M 0 4.81481E-6 L 0.74818 0.01412 " pathEditMode="relative" rAng="0" ptsTypes="AA">
                                      <p:cBhvr>
                                        <p:cTn id="99" dur="1500" fill="hold"/>
                                        <p:tgtEl>
                                          <p:spTgt spid="55"/>
                                        </p:tgtEl>
                                        <p:attrNameLst>
                                          <p:attrName>ppt_x</p:attrName>
                                          <p:attrName>ppt_y</p:attrName>
                                        </p:attrNameLst>
                                      </p:cBhvr>
                                      <p:rCtr x="37409" y="694"/>
                                    </p:animMotion>
                                  </p:childTnLst>
                                </p:cTn>
                              </p:par>
                              <p:par>
                                <p:cTn id="100" presetID="22" presetClass="entr" presetSubtype="8" fill="hold"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wipe(left)">
                                      <p:cBhvr>
                                        <p:cTn id="102" dur="500"/>
                                        <p:tgtEl>
                                          <p:spTgt spid="32"/>
                                        </p:tgtEl>
                                      </p:cBhvr>
                                    </p:animEffect>
                                  </p:childTnLst>
                                </p:cTn>
                              </p:par>
                              <p:par>
                                <p:cTn id="103" presetID="22" presetClass="entr" presetSubtype="8"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wipe(left)">
                                      <p:cBhvr>
                                        <p:cTn id="105" dur="500"/>
                                        <p:tgtEl>
                                          <p:spTgt spid="41"/>
                                        </p:tgtEl>
                                      </p:cBhvr>
                                    </p:animEffect>
                                  </p:childTnLst>
                                </p:cTn>
                              </p:par>
                            </p:childTnLst>
                          </p:cTn>
                        </p:par>
                        <p:par>
                          <p:cTn id="106" fill="hold">
                            <p:stCondLst>
                              <p:cond delay="1500"/>
                            </p:stCondLst>
                            <p:childTnLst>
                              <p:par>
                                <p:cTn id="107" presetID="22" presetClass="entr" presetSubtype="8" fill="hold" nodeType="afterEffect">
                                  <p:stCondLst>
                                    <p:cond delay="250"/>
                                  </p:stCondLst>
                                  <p:childTnLst>
                                    <p:set>
                                      <p:cBhvr>
                                        <p:cTn id="108" dur="1" fill="hold">
                                          <p:stCondLst>
                                            <p:cond delay="0"/>
                                          </p:stCondLst>
                                        </p:cTn>
                                        <p:tgtEl>
                                          <p:spTgt spid="45"/>
                                        </p:tgtEl>
                                        <p:attrNameLst>
                                          <p:attrName>style.visibility</p:attrName>
                                        </p:attrNameLst>
                                      </p:cBhvr>
                                      <p:to>
                                        <p:strVal val="visible"/>
                                      </p:to>
                                    </p:set>
                                    <p:animEffect transition="in" filter="wipe(left)">
                                      <p:cBhvr>
                                        <p:cTn id="109" dur="500"/>
                                        <p:tgtEl>
                                          <p:spTgt spid="45"/>
                                        </p:tgtEl>
                                      </p:cBhvr>
                                    </p:animEffect>
                                  </p:childTnLst>
                                </p:cTn>
                              </p:par>
                            </p:childTnLst>
                          </p:cTn>
                        </p:par>
                        <p:par>
                          <p:cTn id="110" fill="hold">
                            <p:stCondLst>
                              <p:cond delay="2250"/>
                            </p:stCondLst>
                            <p:childTnLst>
                              <p:par>
                                <p:cTn id="111" presetID="22" presetClass="entr" presetSubtype="8" fill="hold" nodeType="after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wipe(left)">
                                      <p:cBhvr>
                                        <p:cTn id="113" dur="500"/>
                                        <p:tgtEl>
                                          <p:spTgt spid="33"/>
                                        </p:tgtEl>
                                      </p:cBhvr>
                                    </p:animEffect>
                                  </p:childTnLst>
                                </p:cTn>
                              </p:par>
                            </p:childTnLst>
                          </p:cTn>
                        </p:par>
                        <p:par>
                          <p:cTn id="114" fill="hold">
                            <p:stCondLst>
                              <p:cond delay="2750"/>
                            </p:stCondLst>
                            <p:childTnLst>
                              <p:par>
                                <p:cTn id="115" presetID="22" presetClass="entr" presetSubtype="8" fill="hold" nodeType="afterEffect">
                                  <p:stCondLst>
                                    <p:cond delay="250"/>
                                  </p:stCondLst>
                                  <p:childTnLst>
                                    <p:set>
                                      <p:cBhvr>
                                        <p:cTn id="116" dur="1" fill="hold">
                                          <p:stCondLst>
                                            <p:cond delay="0"/>
                                          </p:stCondLst>
                                        </p:cTn>
                                        <p:tgtEl>
                                          <p:spTgt spid="46"/>
                                        </p:tgtEl>
                                        <p:attrNameLst>
                                          <p:attrName>style.visibility</p:attrName>
                                        </p:attrNameLst>
                                      </p:cBhvr>
                                      <p:to>
                                        <p:strVal val="visible"/>
                                      </p:to>
                                    </p:set>
                                    <p:animEffect transition="in" filter="wipe(left)">
                                      <p:cBhvr>
                                        <p:cTn id="117" dur="500"/>
                                        <p:tgtEl>
                                          <p:spTgt spid="46"/>
                                        </p:tgtEl>
                                      </p:cBhvr>
                                    </p:animEffect>
                                  </p:childTnLst>
                                </p:cTn>
                              </p:par>
                            </p:childTnLst>
                          </p:cTn>
                        </p:par>
                        <p:par>
                          <p:cTn id="118" fill="hold">
                            <p:stCondLst>
                              <p:cond delay="3500"/>
                            </p:stCondLst>
                            <p:childTnLst>
                              <p:par>
                                <p:cTn id="119" presetID="22" presetClass="entr" presetSubtype="8" fill="hold" nodeType="after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left)">
                                      <p:cBhvr>
                                        <p:cTn id="121" dur="500"/>
                                        <p:tgtEl>
                                          <p:spTgt spid="34"/>
                                        </p:tgtEl>
                                      </p:cBhvr>
                                    </p:animEffect>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fade">
                                      <p:cBhvr>
                                        <p:cTn id="126" dur="1000"/>
                                        <p:tgtEl>
                                          <p:spTgt spid="51"/>
                                        </p:tgtEl>
                                      </p:cBhvr>
                                    </p:animEffect>
                                    <p:anim calcmode="lin" valueType="num">
                                      <p:cBhvr>
                                        <p:cTn id="127" dur="1000" fill="hold"/>
                                        <p:tgtEl>
                                          <p:spTgt spid="51"/>
                                        </p:tgtEl>
                                        <p:attrNameLst>
                                          <p:attrName>ppt_x</p:attrName>
                                        </p:attrNameLst>
                                      </p:cBhvr>
                                      <p:tavLst>
                                        <p:tav tm="0">
                                          <p:val>
                                            <p:strVal val="#ppt_x"/>
                                          </p:val>
                                        </p:tav>
                                        <p:tav tm="100000">
                                          <p:val>
                                            <p:strVal val="#ppt_x"/>
                                          </p:val>
                                        </p:tav>
                                      </p:tavLst>
                                    </p:anim>
                                    <p:anim calcmode="lin" valueType="num">
                                      <p:cBhvr>
                                        <p:cTn id="128" dur="1000" fill="hold"/>
                                        <p:tgtEl>
                                          <p:spTgt spid="51"/>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fade">
                                      <p:cBhvr>
                                        <p:cTn id="131" dur="1000"/>
                                        <p:tgtEl>
                                          <p:spTgt spid="50"/>
                                        </p:tgtEl>
                                      </p:cBhvr>
                                    </p:animEffect>
                                    <p:anim calcmode="lin" valueType="num">
                                      <p:cBhvr>
                                        <p:cTn id="132" dur="1000" fill="hold"/>
                                        <p:tgtEl>
                                          <p:spTgt spid="50"/>
                                        </p:tgtEl>
                                        <p:attrNameLst>
                                          <p:attrName>ppt_x</p:attrName>
                                        </p:attrNameLst>
                                      </p:cBhvr>
                                      <p:tavLst>
                                        <p:tav tm="0">
                                          <p:val>
                                            <p:strVal val="#ppt_x"/>
                                          </p:val>
                                        </p:tav>
                                        <p:tav tm="100000">
                                          <p:val>
                                            <p:strVal val="#ppt_x"/>
                                          </p:val>
                                        </p:tav>
                                      </p:tavLst>
                                    </p:anim>
                                    <p:anim calcmode="lin" valueType="num">
                                      <p:cBhvr>
                                        <p:cTn id="13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53"/>
                                        </p:tgtEl>
                                        <p:attrNameLst>
                                          <p:attrName>style.visibility</p:attrName>
                                        </p:attrNameLst>
                                      </p:cBhvr>
                                      <p:to>
                                        <p:strVal val="visible"/>
                                      </p:to>
                                    </p:set>
                                    <p:animEffect transition="in" filter="fade">
                                      <p:cBhvr>
                                        <p:cTn id="138" dur="1000"/>
                                        <p:tgtEl>
                                          <p:spTgt spid="53"/>
                                        </p:tgtEl>
                                      </p:cBhvr>
                                    </p:animEffect>
                                    <p:anim calcmode="lin" valueType="num">
                                      <p:cBhvr>
                                        <p:cTn id="139" dur="1000" fill="hold"/>
                                        <p:tgtEl>
                                          <p:spTgt spid="53"/>
                                        </p:tgtEl>
                                        <p:attrNameLst>
                                          <p:attrName>ppt_x</p:attrName>
                                        </p:attrNameLst>
                                      </p:cBhvr>
                                      <p:tavLst>
                                        <p:tav tm="0">
                                          <p:val>
                                            <p:strVal val="#ppt_x"/>
                                          </p:val>
                                        </p:tav>
                                        <p:tav tm="100000">
                                          <p:val>
                                            <p:strVal val="#ppt_x"/>
                                          </p:val>
                                        </p:tav>
                                      </p:tavLst>
                                    </p:anim>
                                    <p:anim calcmode="lin" valueType="num">
                                      <p:cBhvr>
                                        <p:cTn id="140" dur="1000" fill="hold"/>
                                        <p:tgtEl>
                                          <p:spTgt spid="53"/>
                                        </p:tgtEl>
                                        <p:attrNameLst>
                                          <p:attrName>ppt_y</p:attrName>
                                        </p:attrNameLst>
                                      </p:cBhvr>
                                      <p:tavLst>
                                        <p:tav tm="0">
                                          <p:val>
                                            <p:strVal val="#ppt_y+.1"/>
                                          </p:val>
                                        </p:tav>
                                        <p:tav tm="100000">
                                          <p:val>
                                            <p:strVal val="#ppt_y"/>
                                          </p:val>
                                        </p:tav>
                                      </p:tavLst>
                                    </p:anim>
                                  </p:childTnLst>
                                </p:cTn>
                              </p:par>
                              <p:par>
                                <p:cTn id="141" presetID="42" presetClass="entr" presetSubtype="0" fill="hold" nodeType="withEffect">
                                  <p:stCondLst>
                                    <p:cond delay="0"/>
                                  </p:stCondLst>
                                  <p:childTnLst>
                                    <p:set>
                                      <p:cBhvr>
                                        <p:cTn id="142" dur="1" fill="hold">
                                          <p:stCondLst>
                                            <p:cond delay="0"/>
                                          </p:stCondLst>
                                        </p:cTn>
                                        <p:tgtEl>
                                          <p:spTgt spid="52"/>
                                        </p:tgtEl>
                                        <p:attrNameLst>
                                          <p:attrName>style.visibility</p:attrName>
                                        </p:attrNameLst>
                                      </p:cBhvr>
                                      <p:to>
                                        <p:strVal val="visible"/>
                                      </p:to>
                                    </p:set>
                                    <p:animEffect transition="in" filter="fade">
                                      <p:cBhvr>
                                        <p:cTn id="143" dur="1000"/>
                                        <p:tgtEl>
                                          <p:spTgt spid="52"/>
                                        </p:tgtEl>
                                      </p:cBhvr>
                                    </p:animEffect>
                                    <p:anim calcmode="lin" valueType="num">
                                      <p:cBhvr>
                                        <p:cTn id="144" dur="1000" fill="hold"/>
                                        <p:tgtEl>
                                          <p:spTgt spid="52"/>
                                        </p:tgtEl>
                                        <p:attrNameLst>
                                          <p:attrName>ppt_x</p:attrName>
                                        </p:attrNameLst>
                                      </p:cBhvr>
                                      <p:tavLst>
                                        <p:tav tm="0">
                                          <p:val>
                                            <p:strVal val="#ppt_x"/>
                                          </p:val>
                                        </p:tav>
                                        <p:tav tm="100000">
                                          <p:val>
                                            <p:strVal val="#ppt_x"/>
                                          </p:val>
                                        </p:tav>
                                      </p:tavLst>
                                    </p:anim>
                                    <p:anim calcmode="lin" valueType="num">
                                      <p:cBhvr>
                                        <p:cTn id="14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8" grpId="0"/>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3496</TotalTime>
  <Words>1589</Words>
  <Application>Microsoft Office PowerPoint</Application>
  <PresentationFormat>Widescreen</PresentationFormat>
  <Paragraphs>221</Paragraphs>
  <Slides>25</Slides>
  <Notes>24</Notes>
  <HiddenSlides>0</HiddenSlides>
  <MMClips>1</MMClips>
  <ScaleCrop>false</ScaleCrop>
  <HeadingPairs>
    <vt:vector size="6" baseType="variant">
      <vt:variant>
        <vt:lpstr>Fonts Used</vt:lpstr>
      </vt:variant>
      <vt:variant>
        <vt:i4>30</vt:i4>
      </vt:variant>
      <vt:variant>
        <vt:lpstr>Theme</vt:lpstr>
      </vt:variant>
      <vt:variant>
        <vt:i4>1</vt:i4>
      </vt:variant>
      <vt:variant>
        <vt:lpstr>Slide Titles</vt:lpstr>
      </vt:variant>
      <vt:variant>
        <vt:i4>25</vt:i4>
      </vt:variant>
    </vt:vector>
  </HeadingPairs>
  <TitlesOfParts>
    <vt:vector size="56" baseType="lpstr">
      <vt:lpstr>#9Slide01 Noi dung ngan</vt:lpstr>
      <vt:lpstr>#9Slide01 Tieu de ngan</vt:lpstr>
      <vt:lpstr>#9Slide02 Noi dung dai</vt:lpstr>
      <vt:lpstr>#9Slide02 Noi dung rat dai</vt:lpstr>
      <vt:lpstr>#9Slide02 Tieu de dai</vt:lpstr>
      <vt:lpstr>#9Slide03 Ample</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等线</vt:lpstr>
      <vt:lpstr>等线 Light</vt:lpstr>
      <vt:lpstr>Jokerman</vt:lpstr>
      <vt:lpstr>SVN-Poky's</vt:lpstr>
      <vt:lpstr>Times New Roman</vt:lpstr>
      <vt:lpstr>UTM Billhead 1910</vt:lpstr>
      <vt:lpstr>UTM French Vanilla</vt:lpstr>
      <vt:lpstr>字魂105号-简雅黑</vt:lpstr>
      <vt:lpstr>字魂164号-方悦黑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ADMIN</cp:lastModifiedBy>
  <cp:revision>65</cp:revision>
  <dcterms:created xsi:type="dcterms:W3CDTF">2020-06-10T16:06:53Z</dcterms:created>
  <dcterms:modified xsi:type="dcterms:W3CDTF">2022-03-23T11:02:23Z</dcterms:modified>
  <cp:category>9Slide.vn</cp:category>
</cp:coreProperties>
</file>