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0" r:id="rId3"/>
    <p:sldId id="267" r:id="rId4"/>
    <p:sldId id="256" r:id="rId5"/>
    <p:sldId id="264" r:id="rId6"/>
    <p:sldId id="257" r:id="rId7"/>
    <p:sldId id="262" r:id="rId8"/>
    <p:sldId id="263" r:id="rId9"/>
    <p:sldId id="258" r:id="rId10"/>
    <p:sldId id="259" r:id="rId11"/>
    <p:sldId id="261" r:id="rId12"/>
    <p:sldId id="266"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73EDF8-1F86-4DA9-9E06-822149951F59}"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657691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73EDF8-1F86-4DA9-9E06-822149951F59}"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4020348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73EDF8-1F86-4DA9-9E06-822149951F59}"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732497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D22DE5-C7B7-4F72-8E1D-5A409BA6F30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547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D22DE5-C7B7-4F72-8E1D-5A409BA6F30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65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D22DE5-C7B7-4F72-8E1D-5A409BA6F30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642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D22DE5-C7B7-4F72-8E1D-5A409BA6F30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7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D22DE5-C7B7-4F72-8E1D-5A409BA6F30C}" type="datetimeFigureOut">
              <a:rPr lang="en-US" smtClean="0">
                <a:solidFill>
                  <a:prstClr val="black">
                    <a:tint val="75000"/>
                  </a:prstClr>
                </a:solidFill>
              </a:rPr>
              <a:pPr/>
              <a:t>3/6/2022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174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D22DE5-C7B7-4F72-8E1D-5A409BA6F30C}" type="datetimeFigureOut">
              <a:rPr lang="en-US" smtClean="0">
                <a:solidFill>
                  <a:prstClr val="black">
                    <a:tint val="75000"/>
                  </a:prstClr>
                </a:solidFill>
              </a:rPr>
              <a:pPr/>
              <a:t>3/6/2022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573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22DE5-C7B7-4F72-8E1D-5A409BA6F30C}" type="datetimeFigureOut">
              <a:rPr lang="en-US" smtClean="0">
                <a:solidFill>
                  <a:prstClr val="black">
                    <a:tint val="75000"/>
                  </a:prstClr>
                </a:solidFill>
              </a:rPr>
              <a:pPr/>
              <a:t>3/6/2022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317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D22DE5-C7B7-4F72-8E1D-5A409BA6F30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885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73EDF8-1F86-4DA9-9E06-822149951F59}"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1322714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D22DE5-C7B7-4F72-8E1D-5A409BA6F30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242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D22DE5-C7B7-4F72-8E1D-5A409BA6F30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664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D22DE5-C7B7-4F72-8E1D-5A409BA6F30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1098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73EDF8-1F86-4DA9-9E06-822149951F59}"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556367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73EDF8-1F86-4DA9-9E06-822149951F59}"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149432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73EDF8-1F86-4DA9-9E06-822149951F59}" type="datetimeFigureOut">
              <a:rPr lang="en-US" smtClean="0"/>
              <a:t>3/6/2022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54313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73EDF8-1F86-4DA9-9E06-822149951F59}" type="datetimeFigureOut">
              <a:rPr lang="en-US" smtClean="0"/>
              <a:t>3/6/2022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230147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3EDF8-1F86-4DA9-9E06-822149951F59}" type="datetimeFigureOut">
              <a:rPr lang="en-US" smtClean="0"/>
              <a:t>3/6/2022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85226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73EDF8-1F86-4DA9-9E06-822149951F59}"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3115296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73EDF8-1F86-4DA9-9E06-822149951F59}"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5A014C-D8B7-4943-938B-163EFA93ACA2}" type="slidenum">
              <a:rPr lang="en-US" smtClean="0"/>
              <a:t>‹#›</a:t>
            </a:fld>
            <a:endParaRPr lang="en-US"/>
          </a:p>
        </p:txBody>
      </p:sp>
    </p:spTree>
    <p:extLst>
      <p:ext uri="{BB962C8B-B14F-4D97-AF65-F5344CB8AC3E}">
        <p14:creationId xmlns:p14="http://schemas.microsoft.com/office/powerpoint/2010/main" val="63796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3EDF8-1F86-4DA9-9E06-822149951F59}" type="datetimeFigureOut">
              <a:rPr lang="en-US" smtClean="0"/>
              <a:t>3/6/2022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A014C-D8B7-4943-938B-163EFA93ACA2}" type="slidenum">
              <a:rPr lang="en-US" smtClean="0"/>
              <a:t>‹#›</a:t>
            </a:fld>
            <a:endParaRPr lang="en-US"/>
          </a:p>
        </p:txBody>
      </p:sp>
    </p:spTree>
    <p:extLst>
      <p:ext uri="{BB962C8B-B14F-4D97-AF65-F5344CB8AC3E}">
        <p14:creationId xmlns:p14="http://schemas.microsoft.com/office/powerpoint/2010/main" val="108782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22DE5-C7B7-4F72-8E1D-5A409BA6F30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C2CA6-A8A2-44D9-A02E-7FBD047AEC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661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7"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376" y="0"/>
            <a:ext cx="12395200" cy="2108200"/>
          </a:xfrm>
          <a:prstGeom prst="rect">
            <a:avLst/>
          </a:prstGeom>
          <a:solidFill>
            <a:srgbClr val="90D0EC"/>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7"/>
          <p:cNvGrpSpPr/>
          <p:nvPr/>
        </p:nvGrpSpPr>
        <p:grpSpPr>
          <a:xfrm rot="21388221">
            <a:off x="-134725" y="70780"/>
            <a:ext cx="3992138" cy="2004291"/>
            <a:chOff x="1143000" y="742950"/>
            <a:chExt cx="3962400" cy="2521527"/>
          </a:xfrm>
        </p:grpSpPr>
        <p:sp>
          <p:nvSpPr>
            <p:cNvPr id="5" name="Cloud 4"/>
            <p:cNvSpPr/>
            <p:nvPr/>
          </p:nvSpPr>
          <p:spPr>
            <a:xfrm>
              <a:off x="1143000" y="742950"/>
              <a:ext cx="3962400" cy="2521527"/>
            </a:xfrm>
            <a:prstGeom prst="cloud">
              <a:avLst/>
            </a:prstGeom>
            <a:solidFill>
              <a:srgbClr val="FFCF37"/>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Cloud 5"/>
            <p:cNvSpPr/>
            <p:nvPr/>
          </p:nvSpPr>
          <p:spPr>
            <a:xfrm>
              <a:off x="1280432" y="830406"/>
              <a:ext cx="3687536" cy="2346614"/>
            </a:xfrm>
            <a:prstGeom prst="cloud">
              <a:avLst/>
            </a:prstGeom>
            <a:solidFill>
              <a:srgbClr val="FFCF37"/>
            </a:solidFill>
            <a:ln w="381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867">
                <a:solidFill>
                  <a:schemeClr val="tx1"/>
                </a:solidFill>
                <a:latin typeface="Arial" pitchFamily="34" charset="0"/>
                <a:cs typeface="Arial" pitchFamily="34" charset="0"/>
              </a:endParaRPr>
            </a:p>
          </p:txBody>
        </p:sp>
      </p:grpSp>
      <p:sp>
        <p:nvSpPr>
          <p:cNvPr id="7" name="Title 6"/>
          <p:cNvSpPr>
            <a:spLocks noGrp="1"/>
          </p:cNvSpPr>
          <p:nvPr>
            <p:ph type="title"/>
          </p:nvPr>
        </p:nvSpPr>
        <p:spPr>
          <a:xfrm rot="20944908">
            <a:off x="785108" y="819736"/>
            <a:ext cx="5000125" cy="681404"/>
          </a:xfrm>
        </p:spPr>
        <p:txBody>
          <a:bodyPr>
            <a:prstTxWarp prst="textArchUp">
              <a:avLst/>
            </a:prstTxWarp>
            <a:noAutofit/>
          </a:bodyPr>
          <a:lstStyle/>
          <a:p>
            <a:r>
              <a:rPr lang="en-US" sz="4800" b="1" dirty="0">
                <a:latin typeface="Arial" pitchFamily="34" charset="0"/>
                <a:cs typeface="Arial" pitchFamily="34" charset="0"/>
              </a:rPr>
              <a:t>Chủ </a:t>
            </a:r>
            <a:r>
              <a:rPr lang="en-US" sz="4800" b="1" dirty="0" smtClean="0">
                <a:latin typeface="Arial" pitchFamily="34" charset="0"/>
                <a:cs typeface="Arial" pitchFamily="34" charset="0"/>
              </a:rPr>
              <a:t>đề 7</a:t>
            </a:r>
            <a:endParaRPr lang="en-US" sz="4800" b="1" dirty="0">
              <a:latin typeface="Arial" pitchFamily="34" charset="0"/>
              <a:cs typeface="Arial" pitchFamily="34" charset="0"/>
            </a:endParaRPr>
          </a:p>
        </p:txBody>
      </p:sp>
      <p:sp>
        <p:nvSpPr>
          <p:cNvPr id="11" name="TextBox 10"/>
          <p:cNvSpPr txBox="1"/>
          <p:nvPr/>
        </p:nvSpPr>
        <p:spPr>
          <a:xfrm>
            <a:off x="3352800" y="623212"/>
            <a:ext cx="8331200" cy="91300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333" b="1" spc="67">
                <a:ln w="11430"/>
                <a:solidFill>
                  <a:srgbClr val="FF0000"/>
                </a:solidFill>
                <a:effectLst>
                  <a:outerShdw blurRad="76200" dist="50800" dir="5400000" algn="tl" rotWithShape="0">
                    <a:srgbClr val="000000">
                      <a:alpha val="65000"/>
                    </a:srgbClr>
                  </a:outerShdw>
                </a:effectLst>
                <a:latin typeface="Arial" pitchFamily="34" charset="0"/>
                <a:cs typeface="Arial" pitchFamily="34" charset="0"/>
              </a:rPr>
              <a:t>ĐỘ DÀI VÀ ĐO ĐỘ DÀI</a:t>
            </a:r>
          </a:p>
        </p:txBody>
      </p:sp>
      <p:grpSp>
        <p:nvGrpSpPr>
          <p:cNvPr id="14" name="Group 13"/>
          <p:cNvGrpSpPr/>
          <p:nvPr/>
        </p:nvGrpSpPr>
        <p:grpSpPr>
          <a:xfrm>
            <a:off x="406400" y="2408169"/>
            <a:ext cx="11277600" cy="1964657"/>
            <a:chOff x="304800" y="2038350"/>
            <a:chExt cx="8458200" cy="1473493"/>
          </a:xfrm>
        </p:grpSpPr>
        <p:sp>
          <p:nvSpPr>
            <p:cNvPr id="12" name="Rounded Rectangle 11"/>
            <p:cNvSpPr/>
            <p:nvPr/>
          </p:nvSpPr>
          <p:spPr>
            <a:xfrm>
              <a:off x="304800" y="2038350"/>
              <a:ext cx="8458200" cy="1473493"/>
            </a:xfrm>
            <a:prstGeom prst="round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ounded Rectangle 12"/>
            <p:cNvSpPr/>
            <p:nvPr/>
          </p:nvSpPr>
          <p:spPr>
            <a:xfrm>
              <a:off x="415636" y="2111087"/>
              <a:ext cx="8229600" cy="1298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7" name="TextBox 16"/>
          <p:cNvSpPr txBox="1"/>
          <p:nvPr/>
        </p:nvSpPr>
        <p:spPr>
          <a:xfrm>
            <a:off x="4800600" y="2654904"/>
            <a:ext cx="2743200" cy="666786"/>
          </a:xfrm>
          <a:prstGeom prst="rect">
            <a:avLst/>
          </a:prstGeom>
          <a:noFill/>
        </p:spPr>
        <p:txBody>
          <a:bodyPr wrap="square" rtlCol="0">
            <a:spAutoFit/>
          </a:bodyPr>
          <a:lstStyle/>
          <a:p>
            <a:pPr algn="ctr"/>
            <a:r>
              <a:rPr lang="en-US" sz="3733" dirty="0">
                <a:latin typeface="Arial" pitchFamily="34" charset="0"/>
                <a:cs typeface="Arial" pitchFamily="34" charset="0"/>
              </a:rPr>
              <a:t>Bài </a:t>
            </a:r>
            <a:r>
              <a:rPr lang="en-US" sz="3733" dirty="0" smtClean="0">
                <a:latin typeface="Arial" pitchFamily="34" charset="0"/>
                <a:cs typeface="Arial" pitchFamily="34" charset="0"/>
              </a:rPr>
              <a:t>28</a:t>
            </a:r>
            <a:endParaRPr lang="en-US" sz="3733" dirty="0">
              <a:latin typeface="Arial" pitchFamily="34" charset="0"/>
              <a:cs typeface="Arial" pitchFamily="34" charset="0"/>
            </a:endParaRPr>
          </a:p>
        </p:txBody>
      </p:sp>
      <p:sp>
        <p:nvSpPr>
          <p:cNvPr id="18" name="TextBox 17"/>
          <p:cNvSpPr txBox="1"/>
          <p:nvPr/>
        </p:nvSpPr>
        <p:spPr>
          <a:xfrm>
            <a:off x="2413000" y="3384487"/>
            <a:ext cx="7518400" cy="666786"/>
          </a:xfrm>
          <a:prstGeom prst="rect">
            <a:avLst/>
          </a:prstGeom>
          <a:noFill/>
        </p:spPr>
        <p:txBody>
          <a:bodyPr wrap="square" rtlCol="0">
            <a:spAutoFit/>
          </a:bodyPr>
          <a:lstStyle/>
          <a:p>
            <a:pPr algn="ctr"/>
            <a:r>
              <a:rPr lang="en-US" sz="3733"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LuYỆn</a:t>
            </a:r>
            <a:r>
              <a:rPr lang="en-US" sz="3733"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tập chung – tiết 2</a:t>
            </a:r>
            <a:endParaRPr lang="en-US" sz="3733"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1218" y="4559300"/>
            <a:ext cx="6421967"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8685178" y="6235125"/>
            <a:ext cx="3506822" cy="584775"/>
          </a:xfrm>
          <a:prstGeom prst="rect">
            <a:avLst/>
          </a:prstGeom>
          <a:solidFill>
            <a:srgbClr val="FFC000"/>
          </a:solidFill>
        </p:spPr>
        <p:txBody>
          <a:bodyPr wrap="square" rtlCol="0">
            <a:spAutoFit/>
          </a:bodyPr>
          <a:lstStyle/>
          <a:p>
            <a:r>
              <a:rPr lang="en-US" sz="3200" b="1" dirty="0">
                <a:latin typeface="Arial" pitchFamily="34" charset="0"/>
                <a:cs typeface="Arial" pitchFamily="34" charset="0"/>
              </a:rPr>
              <a:t>Trang </a:t>
            </a:r>
            <a:r>
              <a:rPr lang="en-US" sz="3200" b="1" dirty="0" smtClean="0">
                <a:latin typeface="Arial" pitchFamily="34" charset="0"/>
                <a:cs typeface="Arial" pitchFamily="34" charset="0"/>
              </a:rPr>
              <a:t>42-43/SGK</a:t>
            </a:r>
            <a:endParaRPr lang="en-US" sz="3200" b="1" dirty="0">
              <a:latin typeface="Arial" pitchFamily="34" charset="0"/>
              <a:cs typeface="Arial" pitchFamily="34" charset="0"/>
            </a:endParaRPr>
          </a:p>
        </p:txBody>
      </p:sp>
      <p:pic>
        <p:nvPicPr>
          <p:cNvPr id="2" name="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985721" y="-304154"/>
            <a:ext cx="487363" cy="487363"/>
          </a:xfrm>
          <a:prstGeom prst="rect">
            <a:avLst/>
          </a:prstGeom>
        </p:spPr>
      </p:pic>
    </p:spTree>
    <p:custDataLst>
      <p:tags r:id="rId1"/>
    </p:custDataLst>
    <p:extLst>
      <p:ext uri="{BB962C8B-B14F-4D97-AF65-F5344CB8AC3E}">
        <p14:creationId xmlns:p14="http://schemas.microsoft.com/office/powerpoint/2010/main" val="390243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7250" b="90000" l="6167" r="93833"/>
                    </a14:imgEffect>
                  </a14:imgLayer>
                </a14:imgProps>
              </a:ext>
              <a:ext uri="{28A0092B-C50C-407E-A947-70E740481C1C}">
                <a14:useLocalDpi xmlns:a14="http://schemas.microsoft.com/office/drawing/2010/main" val="0"/>
              </a:ext>
            </a:extLst>
          </a:blip>
          <a:stretch>
            <a:fillRect/>
          </a:stretch>
        </p:blipFill>
        <p:spPr>
          <a:xfrm>
            <a:off x="4228316" y="3228109"/>
            <a:ext cx="4114800" cy="4114800"/>
          </a:xfrm>
          <a:prstGeom prst="rect">
            <a:avLst/>
          </a:prstGeom>
        </p:spPr>
      </p:pic>
      <p:sp>
        <p:nvSpPr>
          <p:cNvPr id="5" name="TextBox 4"/>
          <p:cNvSpPr txBox="1"/>
          <p:nvPr/>
        </p:nvSpPr>
        <p:spPr>
          <a:xfrm>
            <a:off x="2535839" y="2349880"/>
            <a:ext cx="7100279" cy="1155320"/>
          </a:xfrm>
          <a:prstGeom prst="rect">
            <a:avLst/>
          </a:prstGeom>
          <a:noFill/>
        </p:spPr>
        <p:txBody>
          <a:bodyPr wrap="square" rtlCol="0">
            <a:prstTxWarp prst="textTriangle">
              <a:avLst>
                <a:gd name="adj" fmla="val 27763"/>
              </a:avLst>
            </a:prstTxWarp>
            <a:spAutoFit/>
          </a:bodyPr>
          <a:lstStyle/>
          <a:p>
            <a:pPr defTabSz="914377"/>
            <a:r>
              <a:rPr lang="en-US" sz="4000" b="1" dirty="0" err="1">
                <a:solidFill>
                  <a:srgbClr val="FF0000"/>
                </a:solidFill>
                <a:latin typeface="Times New Roman" pitchFamily="18" charset="0"/>
                <a:cs typeface="Times New Roman" pitchFamily="18" charset="0"/>
              </a:rPr>
              <a:t>Tiết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học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thúc</a:t>
            </a:r>
            <a:r>
              <a:rPr lang="en-US" sz="4000" b="1" dirty="0">
                <a:solidFill>
                  <a:srgbClr val="FF0000"/>
                </a:solidFill>
                <a:latin typeface="Times New Roman" pitchFamily="18" charset="0"/>
                <a:cs typeface="Times New Roman" pitchFamily="18" charset="0"/>
              </a:rPr>
              <a:t>!</a:t>
            </a:r>
          </a:p>
        </p:txBody>
      </p:sp>
      <p:pic>
        <p:nvPicPr>
          <p:cNvPr id="6"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2551" r="99490">
                        <a14:foregroundMark x1="81122" y1="42675" x2="83163" y2="42675"/>
                        <a14:foregroundMark x1="73980" y1="27389" x2="73980" y2="27389"/>
                        <a14:foregroundMark x1="60714" y1="18471" x2="60714" y2="18471"/>
                        <a14:foregroundMark x1="43367" y1="24204" x2="43367" y2="24204"/>
                        <a14:foregroundMark x1="31122" y1="33121" x2="31122" y2="33121"/>
                        <a14:foregroundMark x1="29592" y1="52866" x2="29592" y2="52866"/>
                        <a14:foregroundMark x1="34694" y1="72611" x2="34694" y2="72611"/>
                        <a14:foregroundMark x1="49490" y1="83439" x2="49490" y2="83439"/>
                        <a14:foregroundMark x1="68878" y1="83439" x2="68878" y2="83439"/>
                        <a14:foregroundMark x1="86735" y1="68153" x2="86735" y2="68153"/>
                      </a14:backgroundRemoval>
                    </a14:imgEffect>
                  </a14:imgLayer>
                </a14:imgProps>
              </a:ext>
              <a:ext uri="{28A0092B-C50C-407E-A947-70E740481C1C}">
                <a14:useLocalDpi xmlns:a14="http://schemas.microsoft.com/office/drawing/2010/main" val="0"/>
              </a:ext>
            </a:extLst>
          </a:blip>
          <a:srcRect/>
          <a:stretch>
            <a:fillRect/>
          </a:stretch>
        </p:blipFill>
        <p:spPr bwMode="auto">
          <a:xfrm>
            <a:off x="9322126" y="1497696"/>
            <a:ext cx="1920987" cy="200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9282597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360"/>
                                          </p:val>
                                        </p:tav>
                                        <p:tav tm="100000">
                                          <p:val>
                                            <p:fltVal val="0"/>
                                          </p:val>
                                        </p:tav>
                                      </p:tavLst>
                                    </p:anim>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610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385" t="15106" r="32024" b="5136"/>
          <a:stretch/>
        </p:blipFill>
        <p:spPr>
          <a:xfrm>
            <a:off x="6913418" y="151583"/>
            <a:ext cx="5320146" cy="6706417"/>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t>4</a:t>
            </a:r>
            <a:endParaRPr lang="en-US" sz="5400" b="1" dirty="0"/>
          </a:p>
        </p:txBody>
      </p:sp>
      <p:sp>
        <p:nvSpPr>
          <p:cNvPr id="6" name="Rounded Rectangle 5"/>
          <p:cNvSpPr/>
          <p:nvPr/>
        </p:nvSpPr>
        <p:spPr>
          <a:xfrm>
            <a:off x="5348662" y="335715"/>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348662" y="1679606"/>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348662" y="3009642"/>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348662" y="4339678"/>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48662" y="5849824"/>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72852" y="362120"/>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sp>
        <p:nvSpPr>
          <p:cNvPr id="12" name="TextBox 11"/>
          <p:cNvSpPr txBox="1"/>
          <p:nvPr/>
        </p:nvSpPr>
        <p:spPr>
          <a:xfrm>
            <a:off x="6059817" y="1707615"/>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sp>
        <p:nvSpPr>
          <p:cNvPr id="13" name="TextBox 12"/>
          <p:cNvSpPr txBox="1"/>
          <p:nvPr/>
        </p:nvSpPr>
        <p:spPr>
          <a:xfrm>
            <a:off x="6059817" y="2998204"/>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sp>
        <p:nvSpPr>
          <p:cNvPr id="14" name="TextBox 13"/>
          <p:cNvSpPr txBox="1"/>
          <p:nvPr/>
        </p:nvSpPr>
        <p:spPr>
          <a:xfrm>
            <a:off x="6129905" y="4384171"/>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sp>
        <p:nvSpPr>
          <p:cNvPr id="15" name="TextBox 14"/>
          <p:cNvSpPr txBox="1"/>
          <p:nvPr/>
        </p:nvSpPr>
        <p:spPr>
          <a:xfrm>
            <a:off x="6076934" y="5799772"/>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pic>
        <p:nvPicPr>
          <p:cNvPr id="4098"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6034521" y="-1789724"/>
            <a:ext cx="9699846" cy="65417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0" y="1481155"/>
            <a:ext cx="4624984" cy="584775"/>
          </a:xfrm>
          <a:prstGeom prst="rect">
            <a:avLst/>
          </a:prstGeom>
          <a:noFill/>
        </p:spPr>
        <p:txBody>
          <a:bodyPr wrap="none" rtlCol="0">
            <a:spAutoFit/>
          </a:bodyPr>
          <a:lstStyle/>
          <a:p>
            <a:r>
              <a:rPr lang="en-US" sz="3200" dirty="0" smtClean="0">
                <a:latin typeface="Arial-SGK-TV" pitchFamily="2" charset="0"/>
                <a:cs typeface="Arial-SGK-TV" pitchFamily="2" charset="0"/>
              </a:rPr>
              <a:t>a. Đo độ dài mỗi bút chì.</a:t>
            </a:r>
            <a:endParaRPr lang="en-US" sz="3200" dirty="0">
              <a:latin typeface="Arial-SGK-TV" pitchFamily="2" charset="0"/>
              <a:cs typeface="Arial-SGK-TV" pitchFamily="2" charset="0"/>
            </a:endParaRPr>
          </a:p>
        </p:txBody>
      </p:sp>
      <p:sp>
        <p:nvSpPr>
          <p:cNvPr id="18" name="TextBox 17"/>
          <p:cNvSpPr txBox="1"/>
          <p:nvPr/>
        </p:nvSpPr>
        <p:spPr>
          <a:xfrm>
            <a:off x="-41032" y="2771744"/>
            <a:ext cx="4737194" cy="584775"/>
          </a:xfrm>
          <a:prstGeom prst="rect">
            <a:avLst/>
          </a:prstGeom>
          <a:noFill/>
        </p:spPr>
        <p:txBody>
          <a:bodyPr wrap="none" rtlCol="0">
            <a:spAutoFit/>
          </a:bodyPr>
          <a:lstStyle/>
          <a:p>
            <a:r>
              <a:rPr lang="en-US" sz="3200" dirty="0" smtClean="0">
                <a:latin typeface="Arial-SGK-TV" pitchFamily="2" charset="0"/>
                <a:cs typeface="Arial-SGK-TV" pitchFamily="2" charset="0"/>
              </a:rPr>
              <a:t>b. Trong các bút chì trên:</a:t>
            </a:r>
            <a:endParaRPr lang="en-US" sz="3200" dirty="0">
              <a:latin typeface="Arial-SGK-TV" pitchFamily="2" charset="0"/>
              <a:cs typeface="Arial-SGK-TV" pitchFamily="2" charset="0"/>
            </a:endParaRPr>
          </a:p>
        </p:txBody>
      </p:sp>
      <p:sp>
        <p:nvSpPr>
          <p:cNvPr id="19" name="TextBox 18"/>
          <p:cNvSpPr txBox="1"/>
          <p:nvPr/>
        </p:nvSpPr>
        <p:spPr>
          <a:xfrm>
            <a:off x="-56105" y="3630726"/>
            <a:ext cx="4419800" cy="584775"/>
          </a:xfrm>
          <a:prstGeom prst="rect">
            <a:avLst/>
          </a:prstGeom>
          <a:noFill/>
        </p:spPr>
        <p:txBody>
          <a:bodyPr wrap="none" rtlCol="0">
            <a:spAutoFit/>
          </a:bodyPr>
          <a:lstStyle/>
          <a:p>
            <a:r>
              <a:rPr lang="en-US" sz="3200" dirty="0" smtClean="0">
                <a:latin typeface="Arial-SGK-TV" pitchFamily="2" charset="0"/>
                <a:cs typeface="Arial-SGK-TV" pitchFamily="2" charset="0"/>
              </a:rPr>
              <a:t>- Bút chì nào dài nhất?</a:t>
            </a:r>
            <a:endParaRPr lang="en-US" sz="3200" dirty="0">
              <a:latin typeface="Arial-SGK-TV" pitchFamily="2" charset="0"/>
              <a:cs typeface="Arial-SGK-TV" pitchFamily="2" charset="0"/>
            </a:endParaRPr>
          </a:p>
        </p:txBody>
      </p:sp>
      <p:sp>
        <p:nvSpPr>
          <p:cNvPr id="20" name="TextBox 19"/>
          <p:cNvSpPr txBox="1"/>
          <p:nvPr/>
        </p:nvSpPr>
        <p:spPr>
          <a:xfrm>
            <a:off x="-56105" y="4722957"/>
            <a:ext cx="4669868" cy="584775"/>
          </a:xfrm>
          <a:prstGeom prst="rect">
            <a:avLst/>
          </a:prstGeom>
          <a:noFill/>
        </p:spPr>
        <p:txBody>
          <a:bodyPr wrap="none" rtlCol="0">
            <a:spAutoFit/>
          </a:bodyPr>
          <a:lstStyle/>
          <a:p>
            <a:r>
              <a:rPr lang="en-US" sz="3200" dirty="0" smtClean="0">
                <a:latin typeface="Arial-SGK-TV" pitchFamily="2" charset="0"/>
                <a:cs typeface="Arial-SGK-TV" pitchFamily="2" charset="0"/>
              </a:rPr>
              <a:t>- Bút chì nào ngắn nhất?</a:t>
            </a:r>
            <a:endParaRPr lang="en-US" sz="3200" dirty="0">
              <a:latin typeface="Arial-SGK-TV" pitchFamily="2" charset="0"/>
              <a:cs typeface="Arial-SGK-TV" pitchFamily="2" charset="0"/>
            </a:endParaRPr>
          </a:p>
        </p:txBody>
      </p:sp>
      <p:sp>
        <p:nvSpPr>
          <p:cNvPr id="21" name="TextBox 20"/>
          <p:cNvSpPr txBox="1"/>
          <p:nvPr/>
        </p:nvSpPr>
        <p:spPr>
          <a:xfrm>
            <a:off x="4200439" y="3592067"/>
            <a:ext cx="458780" cy="584775"/>
          </a:xfrm>
          <a:prstGeom prst="rect">
            <a:avLst/>
          </a:prstGeom>
          <a:noFill/>
        </p:spPr>
        <p:txBody>
          <a:bodyPr wrap="none" rtlCol="0">
            <a:spAutoFit/>
          </a:bodyPr>
          <a:lstStyle/>
          <a:p>
            <a:r>
              <a:rPr lang="en-US" sz="3200" b="1" dirty="0" smtClean="0">
                <a:solidFill>
                  <a:srgbClr val="C00000"/>
                </a:solidFill>
                <a:latin typeface="Arial-SGK-TV" pitchFamily="2" charset="0"/>
                <a:cs typeface="Arial-SGK-TV" pitchFamily="2" charset="0"/>
              </a:rPr>
              <a:t>E</a:t>
            </a:r>
            <a:endParaRPr lang="en-US" sz="3200" b="1" dirty="0">
              <a:solidFill>
                <a:srgbClr val="C00000"/>
              </a:solidFill>
              <a:latin typeface="Arial-SGK-TV" pitchFamily="2" charset="0"/>
              <a:cs typeface="Arial-SGK-TV" pitchFamily="2" charset="0"/>
            </a:endParaRPr>
          </a:p>
        </p:txBody>
      </p:sp>
      <p:sp>
        <p:nvSpPr>
          <p:cNvPr id="22" name="TextBox 21"/>
          <p:cNvSpPr txBox="1"/>
          <p:nvPr/>
        </p:nvSpPr>
        <p:spPr>
          <a:xfrm>
            <a:off x="4544026" y="4684298"/>
            <a:ext cx="481222" cy="584775"/>
          </a:xfrm>
          <a:prstGeom prst="rect">
            <a:avLst/>
          </a:prstGeom>
          <a:noFill/>
        </p:spPr>
        <p:txBody>
          <a:bodyPr wrap="none" rtlCol="0">
            <a:spAutoFit/>
          </a:bodyPr>
          <a:lstStyle/>
          <a:p>
            <a:r>
              <a:rPr lang="en-US" sz="3200" b="1" dirty="0">
                <a:solidFill>
                  <a:srgbClr val="C00000"/>
                </a:solidFill>
                <a:latin typeface="Arial-SGK-TV" pitchFamily="2" charset="0"/>
                <a:cs typeface="Arial-SGK-TV" pitchFamily="2" charset="0"/>
              </a:rPr>
              <a:t>C</a:t>
            </a:r>
          </a:p>
        </p:txBody>
      </p:sp>
      <p:pic>
        <p:nvPicPr>
          <p:cNvPr id="4102" name="Picture 6" descr="Gráficos escalables marca de verificación, marca de verificación, ángulo,  mano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000" l="5111" r="96222"/>
                    </a14:imgEffect>
                  </a14:imgLayer>
                </a14:imgProps>
              </a:ext>
              <a:ext uri="{28A0092B-C50C-407E-A947-70E740481C1C}">
                <a14:useLocalDpi xmlns:a14="http://schemas.microsoft.com/office/drawing/2010/main" val="0"/>
              </a:ext>
            </a:extLst>
          </a:blip>
          <a:srcRect/>
          <a:stretch>
            <a:fillRect/>
          </a:stretch>
        </p:blipFill>
        <p:spPr bwMode="auto">
          <a:xfrm>
            <a:off x="11394176" y="2792234"/>
            <a:ext cx="545649" cy="5456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Gráficos escalables marca de verificación, marca de verificación, ángulo,  mano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7000" l="5111" r="96222"/>
                    </a14:imgEffect>
                  </a14:imgLayer>
                </a14:imgProps>
              </a:ext>
              <a:ext uri="{28A0092B-C50C-407E-A947-70E740481C1C}">
                <a14:useLocalDpi xmlns:a14="http://schemas.microsoft.com/office/drawing/2010/main" val="0"/>
              </a:ext>
            </a:extLst>
          </a:blip>
          <a:srcRect/>
          <a:stretch>
            <a:fillRect/>
          </a:stretch>
        </p:blipFill>
        <p:spPr bwMode="auto">
          <a:xfrm>
            <a:off x="11774761" y="6068291"/>
            <a:ext cx="515824" cy="51582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540227" y="393857"/>
            <a:ext cx="441146" cy="646331"/>
          </a:xfrm>
          <a:prstGeom prst="rect">
            <a:avLst/>
          </a:prstGeom>
          <a:noFill/>
        </p:spPr>
        <p:txBody>
          <a:bodyPr wrap="none" rtlCol="0">
            <a:spAutoFit/>
          </a:bodyPr>
          <a:lstStyle/>
          <a:p>
            <a:r>
              <a:rPr lang="en-US" sz="3600" b="1" dirty="0">
                <a:solidFill>
                  <a:srgbClr val="C00000"/>
                </a:solidFill>
                <a:latin typeface="Arial-SGK-TV" pitchFamily="2" charset="0"/>
                <a:cs typeface="Arial-SGK-TV" pitchFamily="2" charset="0"/>
              </a:rPr>
              <a:t>7</a:t>
            </a:r>
          </a:p>
        </p:txBody>
      </p:sp>
      <p:sp>
        <p:nvSpPr>
          <p:cNvPr id="27" name="TextBox 26"/>
          <p:cNvSpPr txBox="1"/>
          <p:nvPr/>
        </p:nvSpPr>
        <p:spPr>
          <a:xfrm>
            <a:off x="5500306" y="1753235"/>
            <a:ext cx="441146" cy="646331"/>
          </a:xfrm>
          <a:prstGeom prst="rect">
            <a:avLst/>
          </a:prstGeom>
          <a:noFill/>
        </p:spPr>
        <p:txBody>
          <a:bodyPr wrap="none" rtlCol="0">
            <a:spAutoFit/>
          </a:bodyPr>
          <a:lstStyle/>
          <a:p>
            <a:r>
              <a:rPr lang="en-US" sz="3600" b="1" dirty="0" smtClean="0">
                <a:solidFill>
                  <a:srgbClr val="C00000"/>
                </a:solidFill>
                <a:latin typeface="Arial-SGK-TV" pitchFamily="2" charset="0"/>
                <a:cs typeface="Arial-SGK-TV" pitchFamily="2" charset="0"/>
              </a:rPr>
              <a:t>8</a:t>
            </a:r>
            <a:endParaRPr lang="en-US" sz="3600" b="1" dirty="0">
              <a:solidFill>
                <a:srgbClr val="C00000"/>
              </a:solidFill>
              <a:latin typeface="Arial-SGK-TV" pitchFamily="2" charset="0"/>
              <a:cs typeface="Arial-SGK-TV" pitchFamily="2" charset="0"/>
            </a:endParaRPr>
          </a:p>
        </p:txBody>
      </p:sp>
      <p:sp>
        <p:nvSpPr>
          <p:cNvPr id="28" name="TextBox 27"/>
          <p:cNvSpPr txBox="1"/>
          <p:nvPr/>
        </p:nvSpPr>
        <p:spPr>
          <a:xfrm>
            <a:off x="5559032" y="3055224"/>
            <a:ext cx="441146" cy="646331"/>
          </a:xfrm>
          <a:prstGeom prst="rect">
            <a:avLst/>
          </a:prstGeom>
          <a:noFill/>
        </p:spPr>
        <p:txBody>
          <a:bodyPr wrap="none" rtlCol="0">
            <a:spAutoFit/>
          </a:bodyPr>
          <a:lstStyle/>
          <a:p>
            <a:r>
              <a:rPr lang="en-US" sz="3600" b="1" dirty="0">
                <a:solidFill>
                  <a:srgbClr val="C00000"/>
                </a:solidFill>
                <a:latin typeface="Arial-SGK-TV" pitchFamily="2" charset="0"/>
                <a:cs typeface="Arial-SGK-TV" pitchFamily="2" charset="0"/>
              </a:rPr>
              <a:t>3</a:t>
            </a:r>
          </a:p>
        </p:txBody>
      </p:sp>
      <p:sp>
        <p:nvSpPr>
          <p:cNvPr id="29" name="TextBox 28"/>
          <p:cNvSpPr txBox="1"/>
          <p:nvPr/>
        </p:nvSpPr>
        <p:spPr>
          <a:xfrm>
            <a:off x="5540227" y="4384171"/>
            <a:ext cx="441146" cy="646331"/>
          </a:xfrm>
          <a:prstGeom prst="rect">
            <a:avLst/>
          </a:prstGeom>
          <a:noFill/>
        </p:spPr>
        <p:txBody>
          <a:bodyPr wrap="none" rtlCol="0">
            <a:spAutoFit/>
          </a:bodyPr>
          <a:lstStyle/>
          <a:p>
            <a:r>
              <a:rPr lang="en-US" sz="3600" b="1" dirty="0" smtClean="0">
                <a:solidFill>
                  <a:srgbClr val="C00000"/>
                </a:solidFill>
                <a:latin typeface="Arial-SGK-TV" pitchFamily="2" charset="0"/>
                <a:cs typeface="Arial-SGK-TV" pitchFamily="2" charset="0"/>
              </a:rPr>
              <a:t>5</a:t>
            </a:r>
            <a:endParaRPr lang="en-US" sz="3600" b="1" dirty="0">
              <a:solidFill>
                <a:srgbClr val="C00000"/>
              </a:solidFill>
              <a:latin typeface="Arial-SGK-TV" pitchFamily="2" charset="0"/>
              <a:cs typeface="Arial-SGK-TV" pitchFamily="2" charset="0"/>
            </a:endParaRPr>
          </a:p>
        </p:txBody>
      </p:sp>
      <p:sp>
        <p:nvSpPr>
          <p:cNvPr id="30" name="TextBox 29"/>
          <p:cNvSpPr txBox="1"/>
          <p:nvPr/>
        </p:nvSpPr>
        <p:spPr>
          <a:xfrm>
            <a:off x="5517423" y="5874365"/>
            <a:ext cx="441146" cy="646331"/>
          </a:xfrm>
          <a:prstGeom prst="rect">
            <a:avLst/>
          </a:prstGeom>
          <a:noFill/>
        </p:spPr>
        <p:txBody>
          <a:bodyPr wrap="none" rtlCol="0">
            <a:spAutoFit/>
          </a:bodyPr>
          <a:lstStyle/>
          <a:p>
            <a:r>
              <a:rPr lang="en-US" sz="3600" b="1" dirty="0">
                <a:solidFill>
                  <a:srgbClr val="C00000"/>
                </a:solidFill>
                <a:latin typeface="Arial-SGK-TV" pitchFamily="2" charset="0"/>
                <a:cs typeface="Arial-SGK-TV" pitchFamily="2" charset="0"/>
              </a:rPr>
              <a:t>9</a:t>
            </a:r>
          </a:p>
        </p:txBody>
      </p:sp>
      <p:pic>
        <p:nvPicPr>
          <p:cNvPr id="31"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5690831" y="-478645"/>
            <a:ext cx="9699846" cy="654175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7421047" y="826523"/>
            <a:ext cx="10331813" cy="69679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5952121" y="2190716"/>
            <a:ext cx="9699846" cy="654175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hước Kẻ Văn Phòng Phẩm Hình ảnh | Định dạng hình ảnh PSD 401536800|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8" b="100000" l="10000" r="91628"/>
                    </a14:imgEffect>
                  </a14:imgLayer>
                </a14:imgProps>
              </a:ext>
              <a:ext uri="{28A0092B-C50C-407E-A947-70E740481C1C}">
                <a14:useLocalDpi xmlns:a14="http://schemas.microsoft.com/office/drawing/2010/main" val="0"/>
              </a:ext>
            </a:extLst>
          </a:blip>
          <a:srcRect/>
          <a:stretch>
            <a:fillRect/>
          </a:stretch>
        </p:blipFill>
        <p:spPr bwMode="auto">
          <a:xfrm rot="2871202">
            <a:off x="5395305" y="3719084"/>
            <a:ext cx="9699846" cy="654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63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409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3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1000"/>
                                        <p:tgtEl>
                                          <p:spTgt spid="35"/>
                                        </p:tgtEl>
                                      </p:cBhvr>
                                    </p:animEffect>
                                    <p:anim calcmode="lin" valueType="num">
                                      <p:cBhvr>
                                        <p:cTn id="47" dur="1000" fill="hold"/>
                                        <p:tgtEl>
                                          <p:spTgt spid="35"/>
                                        </p:tgtEl>
                                        <p:attrNameLst>
                                          <p:attrName>ppt_x</p:attrName>
                                        </p:attrNameLst>
                                      </p:cBhvr>
                                      <p:tavLst>
                                        <p:tav tm="0">
                                          <p:val>
                                            <p:strVal val="#ppt_x"/>
                                          </p:val>
                                        </p:tav>
                                        <p:tav tm="100000">
                                          <p:val>
                                            <p:strVal val="#ppt_x"/>
                                          </p:val>
                                        </p:tav>
                                      </p:tavLst>
                                    </p:anim>
                                    <p:anim calcmode="lin" valueType="num">
                                      <p:cBhvr>
                                        <p:cTn id="4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000"/>
                                        <p:tgtEl>
                                          <p:spTgt spid="36"/>
                                        </p:tgtEl>
                                      </p:cBhvr>
                                    </p:animEffect>
                                    <p:anim calcmode="lin" valueType="num">
                                      <p:cBhvr>
                                        <p:cTn id="60" dur="1000" fill="hold"/>
                                        <p:tgtEl>
                                          <p:spTgt spid="36"/>
                                        </p:tgtEl>
                                        <p:attrNameLst>
                                          <p:attrName>ppt_x</p:attrName>
                                        </p:attrNameLst>
                                      </p:cBhvr>
                                      <p:tavLst>
                                        <p:tav tm="0">
                                          <p:val>
                                            <p:strVal val="#ppt_x"/>
                                          </p:val>
                                        </p:tav>
                                        <p:tav tm="100000">
                                          <p:val>
                                            <p:strVal val="#ppt_x"/>
                                          </p:val>
                                        </p:tav>
                                      </p:tavLst>
                                    </p:anim>
                                    <p:anim calcmode="lin" valueType="num">
                                      <p:cBhvr>
                                        <p:cTn id="6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childTnLst>
                                </p:cTn>
                              </p:par>
                              <p:par>
                                <p:cTn id="66" presetID="1" presetClass="exit" presetSubtype="0" fill="hold" nodeType="withEffect">
                                  <p:stCondLst>
                                    <p:cond delay="0"/>
                                  </p:stCondLst>
                                  <p:childTnLst>
                                    <p:set>
                                      <p:cBhvr>
                                        <p:cTn id="67" dur="1" fill="hold">
                                          <p:stCondLst>
                                            <p:cond delay="0"/>
                                          </p:stCondLst>
                                        </p:cTn>
                                        <p:tgtEl>
                                          <p:spTgt spid="3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410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P spid="27" grpId="0"/>
      <p:bldP spid="28" grpId="0"/>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343025"/>
            <a:ext cx="8991600" cy="5133975"/>
          </a:xfrm>
          <a:prstGeom prst="rect">
            <a:avLst/>
          </a:prstGeom>
        </p:spPr>
      </p:pic>
      <p:sp>
        <p:nvSpPr>
          <p:cNvPr id="3" name="TextBox 2"/>
          <p:cNvSpPr txBox="1"/>
          <p:nvPr/>
        </p:nvSpPr>
        <p:spPr>
          <a:xfrm>
            <a:off x="1788994" y="462833"/>
            <a:ext cx="8382000" cy="461665"/>
          </a:xfrm>
          <a:prstGeom prst="rect">
            <a:avLst/>
          </a:prstGeom>
          <a:solidFill>
            <a:srgbClr val="92D050"/>
          </a:solidFill>
        </p:spPr>
        <p:txBody>
          <a:bodyPr wrap="square" rtlCol="0">
            <a:spAutoFit/>
          </a:bodyPr>
          <a:lstStyle/>
          <a:p>
            <a:r>
              <a:rPr lang="en-US" sz="2400" dirty="0" err="1">
                <a:solidFill>
                  <a:prstClr val="black"/>
                </a:solidFill>
                <a:latin typeface="Times New Roman" pitchFamily="18" charset="0"/>
                <a:cs typeface="Times New Roman" pitchFamily="18" charset="0"/>
              </a:rPr>
              <a:t>Đồ</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nào</a:t>
            </a:r>
            <a:r>
              <a:rPr lang="en-US" sz="2400" dirty="0">
                <a:solidFill>
                  <a:prstClr val="black"/>
                </a:solidFill>
                <a:latin typeface="Times New Roman" pitchFamily="18" charset="0"/>
                <a:cs typeface="Times New Roman" pitchFamily="18" charset="0"/>
              </a:rPr>
              <a:t> con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được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hộp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bút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Vì</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sao</a:t>
            </a:r>
            <a:r>
              <a:rPr lang="en-US" sz="2400" dirty="0">
                <a:solidFill>
                  <a:prstClr val="black"/>
                </a:solidFill>
                <a:latin typeface="Times New Roman" pitchFamily="18" charset="0"/>
                <a:cs typeface="Times New Roman" pitchFamily="18" charset="0"/>
              </a:rPr>
              <a:t>?</a:t>
            </a:r>
          </a:p>
        </p:txBody>
      </p:sp>
      <p:sp>
        <p:nvSpPr>
          <p:cNvPr id="4" name="Rectangle 3"/>
          <p:cNvSpPr/>
          <p:nvPr/>
        </p:nvSpPr>
        <p:spPr>
          <a:xfrm>
            <a:off x="2133600" y="3276601"/>
            <a:ext cx="1676400" cy="3200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114800" y="3429000"/>
            <a:ext cx="29718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3505565"/>
            <a:ext cx="5334000" cy="1486108"/>
          </a:xfrm>
          <a:prstGeom prst="rect">
            <a:avLst/>
          </a:prstGeom>
        </p:spPr>
      </p:pic>
    </p:spTree>
    <p:extLst>
      <p:ext uri="{BB962C8B-B14F-4D97-AF65-F5344CB8AC3E}">
        <p14:creationId xmlns:p14="http://schemas.microsoft.com/office/powerpoint/2010/main" val="4006245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095" t="21613" r="57304" b="21488"/>
          <a:stretch/>
        </p:blipFill>
        <p:spPr>
          <a:xfrm>
            <a:off x="443347" y="1274617"/>
            <a:ext cx="3879272" cy="4498307"/>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t>1</a:t>
            </a:r>
            <a:endParaRPr lang="en-US" sz="5400" b="1" dirty="0"/>
          </a:p>
        </p:txBody>
      </p:sp>
      <p:sp>
        <p:nvSpPr>
          <p:cNvPr id="6" name="TextBox 5"/>
          <p:cNvSpPr txBox="1"/>
          <p:nvPr/>
        </p:nvSpPr>
        <p:spPr>
          <a:xfrm>
            <a:off x="4322619" y="1274617"/>
            <a:ext cx="4716356" cy="584775"/>
          </a:xfrm>
          <a:prstGeom prst="rect">
            <a:avLst/>
          </a:prstGeom>
          <a:noFill/>
        </p:spPr>
        <p:txBody>
          <a:bodyPr wrap="none" rtlCol="0">
            <a:spAutoFit/>
          </a:bodyPr>
          <a:lstStyle/>
          <a:p>
            <a:r>
              <a:rPr lang="en-US" sz="3200" dirty="0" smtClean="0">
                <a:latin typeface="Arial-SGK-TV" pitchFamily="2" charset="0"/>
                <a:cs typeface="Arial-SGK-TV" pitchFamily="2" charset="0"/>
              </a:rPr>
              <a:t>Thỏ, cáo và sóc chạy thi.</a:t>
            </a:r>
            <a:endParaRPr lang="en-US" sz="3200" dirty="0">
              <a:latin typeface="Arial-SGK-TV" pitchFamily="2" charset="0"/>
              <a:cs typeface="Arial-SGK-TV" pitchFamily="2" charset="0"/>
            </a:endParaRPr>
          </a:p>
        </p:txBody>
      </p:sp>
      <p:sp>
        <p:nvSpPr>
          <p:cNvPr id="7" name="TextBox 6"/>
          <p:cNvSpPr txBox="1"/>
          <p:nvPr/>
        </p:nvSpPr>
        <p:spPr>
          <a:xfrm>
            <a:off x="4325252" y="2122188"/>
            <a:ext cx="8021748" cy="584775"/>
          </a:xfrm>
          <a:prstGeom prst="rect">
            <a:avLst/>
          </a:prstGeom>
          <a:noFill/>
        </p:spPr>
        <p:txBody>
          <a:bodyPr wrap="none" rtlCol="0">
            <a:spAutoFit/>
          </a:bodyPr>
          <a:lstStyle/>
          <a:p>
            <a:r>
              <a:rPr lang="en-US" sz="3200" dirty="0" smtClean="0">
                <a:latin typeface="Arial-SGK-TV" pitchFamily="2" charset="0"/>
                <a:cs typeface="Arial-SGK-TV" pitchFamily="2" charset="0"/>
              </a:rPr>
              <a:t>Bạn về đích thứ nhất, đứng ở bục cao nhất.</a:t>
            </a:r>
            <a:endParaRPr lang="en-US" sz="3200" dirty="0">
              <a:latin typeface="Arial-SGK-TV" pitchFamily="2" charset="0"/>
              <a:cs typeface="Arial-SGK-TV" pitchFamily="2" charset="0"/>
            </a:endParaRPr>
          </a:p>
        </p:txBody>
      </p:sp>
      <p:sp>
        <p:nvSpPr>
          <p:cNvPr id="9" name="TextBox 8"/>
          <p:cNvSpPr txBox="1"/>
          <p:nvPr/>
        </p:nvSpPr>
        <p:spPr>
          <a:xfrm>
            <a:off x="4375437" y="3099985"/>
            <a:ext cx="7816563" cy="584775"/>
          </a:xfrm>
          <a:prstGeom prst="rect">
            <a:avLst/>
          </a:prstGeom>
          <a:noFill/>
        </p:spPr>
        <p:txBody>
          <a:bodyPr wrap="none" rtlCol="0">
            <a:spAutoFit/>
          </a:bodyPr>
          <a:lstStyle/>
          <a:p>
            <a:r>
              <a:rPr lang="en-US" sz="3200" dirty="0" smtClean="0">
                <a:latin typeface="Arial-SGK-TV" pitchFamily="2" charset="0"/>
                <a:cs typeface="Arial-SGK-TV" pitchFamily="2" charset="0"/>
              </a:rPr>
              <a:t>Bạn về đích thứ ba, đứng ở bục thấp nhất.</a:t>
            </a:r>
            <a:endParaRPr lang="en-US" sz="3200" dirty="0">
              <a:latin typeface="Arial-SGK-TV" pitchFamily="2" charset="0"/>
              <a:cs typeface="Arial-SGK-TV" pitchFamily="2" charset="0"/>
            </a:endParaRPr>
          </a:p>
        </p:txBody>
      </p:sp>
    </p:spTree>
    <p:extLst>
      <p:ext uri="{BB962C8B-B14F-4D97-AF65-F5344CB8AC3E}">
        <p14:creationId xmlns:p14="http://schemas.microsoft.com/office/powerpoint/2010/main" val="994150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095" t="21613" r="57304" b="21488"/>
          <a:stretch/>
        </p:blipFill>
        <p:spPr>
          <a:xfrm>
            <a:off x="443347" y="1274617"/>
            <a:ext cx="3879272" cy="4498307"/>
          </a:xfrm>
          <a:prstGeom prst="rect">
            <a:avLst/>
          </a:prstGeom>
        </p:spPr>
      </p:pic>
      <p:sp>
        <p:nvSpPr>
          <p:cNvPr id="2" name="Rounded Rectangle 1"/>
          <p:cNvSpPr/>
          <p:nvPr/>
        </p:nvSpPr>
        <p:spPr>
          <a:xfrm>
            <a:off x="4467301" y="607764"/>
            <a:ext cx="7337210" cy="5640636"/>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t>1</a:t>
            </a:r>
            <a:endParaRPr lang="en-US" sz="5400" b="1" dirty="0"/>
          </a:p>
        </p:txBody>
      </p:sp>
      <p:sp>
        <p:nvSpPr>
          <p:cNvPr id="7" name="TextBox 6"/>
          <p:cNvSpPr txBox="1"/>
          <p:nvPr/>
        </p:nvSpPr>
        <p:spPr>
          <a:xfrm>
            <a:off x="4842137" y="2843307"/>
            <a:ext cx="4721164" cy="584775"/>
          </a:xfrm>
          <a:prstGeom prst="rect">
            <a:avLst/>
          </a:prstGeom>
          <a:noFill/>
        </p:spPr>
        <p:txBody>
          <a:bodyPr wrap="none" rtlCol="0">
            <a:spAutoFit/>
          </a:bodyPr>
          <a:lstStyle/>
          <a:p>
            <a:r>
              <a:rPr lang="en-US" sz="3200" dirty="0" smtClean="0">
                <a:latin typeface="Arial-SGK-TV" pitchFamily="2" charset="0"/>
                <a:cs typeface="Arial-SGK-TV" pitchFamily="2" charset="0"/>
              </a:rPr>
              <a:t>Bạn nào về đích thứ hai?</a:t>
            </a:r>
            <a:endParaRPr lang="en-US" sz="3200" dirty="0">
              <a:latin typeface="Arial-SGK-TV" pitchFamily="2" charset="0"/>
              <a:cs typeface="Arial-SGK-TV" pitchFamily="2" charset="0"/>
            </a:endParaRPr>
          </a:p>
        </p:txBody>
      </p:sp>
      <p:sp>
        <p:nvSpPr>
          <p:cNvPr id="8" name="TextBox 7"/>
          <p:cNvSpPr txBox="1"/>
          <p:nvPr/>
        </p:nvSpPr>
        <p:spPr>
          <a:xfrm>
            <a:off x="4842137" y="1358182"/>
            <a:ext cx="4971233" cy="584775"/>
          </a:xfrm>
          <a:prstGeom prst="rect">
            <a:avLst/>
          </a:prstGeom>
          <a:noFill/>
        </p:spPr>
        <p:txBody>
          <a:bodyPr wrap="none" rtlCol="0">
            <a:spAutoFit/>
          </a:bodyPr>
          <a:lstStyle/>
          <a:p>
            <a:r>
              <a:rPr lang="en-US" sz="3200" dirty="0" smtClean="0">
                <a:latin typeface="Arial-SGK-TV" pitchFamily="2" charset="0"/>
                <a:cs typeface="Arial-SGK-TV" pitchFamily="2" charset="0"/>
              </a:rPr>
              <a:t>Bạn nào về đích thứ nhất?</a:t>
            </a:r>
            <a:endParaRPr lang="en-US" sz="3200" dirty="0">
              <a:latin typeface="Arial-SGK-TV" pitchFamily="2" charset="0"/>
              <a:cs typeface="Arial-SGK-TV" pitchFamily="2" charset="0"/>
            </a:endParaRPr>
          </a:p>
        </p:txBody>
      </p:sp>
      <p:sp>
        <p:nvSpPr>
          <p:cNvPr id="10" name="TextBox 9"/>
          <p:cNvSpPr txBox="1"/>
          <p:nvPr/>
        </p:nvSpPr>
        <p:spPr>
          <a:xfrm>
            <a:off x="4842137" y="4170216"/>
            <a:ext cx="4629794" cy="584775"/>
          </a:xfrm>
          <a:prstGeom prst="rect">
            <a:avLst/>
          </a:prstGeom>
          <a:noFill/>
        </p:spPr>
        <p:txBody>
          <a:bodyPr wrap="none" rtlCol="0">
            <a:spAutoFit/>
          </a:bodyPr>
          <a:lstStyle/>
          <a:p>
            <a:r>
              <a:rPr lang="en-US" sz="3200" dirty="0" smtClean="0">
                <a:latin typeface="Arial-SGK-TV" pitchFamily="2" charset="0"/>
                <a:cs typeface="Arial-SGK-TV" pitchFamily="2" charset="0"/>
              </a:rPr>
              <a:t>Bạn nào về đích thứ ba?</a:t>
            </a:r>
            <a:endParaRPr lang="en-US" sz="3200" dirty="0">
              <a:latin typeface="Arial-SGK-TV" pitchFamily="2" charset="0"/>
              <a:cs typeface="Arial-SGK-TV" pitchFamily="2" charset="0"/>
            </a:endParaRPr>
          </a:p>
        </p:txBody>
      </p:sp>
      <p:sp>
        <p:nvSpPr>
          <p:cNvPr id="11" name="TextBox 10"/>
          <p:cNvSpPr txBox="1"/>
          <p:nvPr/>
        </p:nvSpPr>
        <p:spPr>
          <a:xfrm>
            <a:off x="4819695" y="2058053"/>
            <a:ext cx="4743606" cy="584775"/>
          </a:xfrm>
          <a:prstGeom prst="rect">
            <a:avLst/>
          </a:prstGeom>
          <a:noFill/>
        </p:spPr>
        <p:txBody>
          <a:bodyPr wrap="none" rtlCol="0">
            <a:spAutoFit/>
          </a:bodyPr>
          <a:lstStyle/>
          <a:p>
            <a:r>
              <a:rPr lang="en-US" sz="3200" dirty="0" smtClean="0">
                <a:solidFill>
                  <a:srgbClr val="C00000"/>
                </a:solidFill>
                <a:latin typeface="Arial-SGK-TV" pitchFamily="2" charset="0"/>
                <a:cs typeface="Arial-SGK-TV" pitchFamily="2" charset="0"/>
              </a:rPr>
              <a:t>Bạn thỏ về đích thứ nhất.</a:t>
            </a:r>
            <a:endParaRPr lang="en-US" sz="3200" dirty="0">
              <a:solidFill>
                <a:srgbClr val="C00000"/>
              </a:solidFill>
              <a:latin typeface="Arial-SGK-TV" pitchFamily="2" charset="0"/>
              <a:cs typeface="Arial-SGK-TV" pitchFamily="2" charset="0"/>
            </a:endParaRPr>
          </a:p>
        </p:txBody>
      </p:sp>
      <p:sp>
        <p:nvSpPr>
          <p:cNvPr id="12" name="TextBox 11"/>
          <p:cNvSpPr txBox="1"/>
          <p:nvPr/>
        </p:nvSpPr>
        <p:spPr>
          <a:xfrm>
            <a:off x="4842137" y="3468211"/>
            <a:ext cx="4584909" cy="584775"/>
          </a:xfrm>
          <a:prstGeom prst="rect">
            <a:avLst/>
          </a:prstGeom>
          <a:noFill/>
        </p:spPr>
        <p:txBody>
          <a:bodyPr wrap="none" rtlCol="0">
            <a:spAutoFit/>
          </a:bodyPr>
          <a:lstStyle/>
          <a:p>
            <a:r>
              <a:rPr lang="en-US" sz="3200" dirty="0" smtClean="0">
                <a:solidFill>
                  <a:srgbClr val="C00000"/>
                </a:solidFill>
                <a:latin typeface="Arial-SGK-TV" pitchFamily="2" charset="0"/>
                <a:cs typeface="Arial-SGK-TV" pitchFamily="2" charset="0"/>
              </a:rPr>
              <a:t>Bạn cáo về đích thứ hai.</a:t>
            </a:r>
            <a:endParaRPr lang="en-US" sz="3200" dirty="0">
              <a:solidFill>
                <a:srgbClr val="C00000"/>
              </a:solidFill>
              <a:latin typeface="Arial-SGK-TV" pitchFamily="2" charset="0"/>
              <a:cs typeface="Arial-SGK-TV" pitchFamily="2" charset="0"/>
            </a:endParaRPr>
          </a:p>
        </p:txBody>
      </p:sp>
      <p:sp>
        <p:nvSpPr>
          <p:cNvPr id="13" name="TextBox 12"/>
          <p:cNvSpPr txBox="1"/>
          <p:nvPr/>
        </p:nvSpPr>
        <p:spPr>
          <a:xfrm>
            <a:off x="4842137" y="4795120"/>
            <a:ext cx="4471096" cy="584775"/>
          </a:xfrm>
          <a:prstGeom prst="rect">
            <a:avLst/>
          </a:prstGeom>
          <a:noFill/>
        </p:spPr>
        <p:txBody>
          <a:bodyPr wrap="none" rtlCol="0">
            <a:spAutoFit/>
          </a:bodyPr>
          <a:lstStyle/>
          <a:p>
            <a:r>
              <a:rPr lang="en-US" sz="3200" dirty="0" smtClean="0">
                <a:solidFill>
                  <a:srgbClr val="C00000"/>
                </a:solidFill>
                <a:latin typeface="Arial-SGK-TV" pitchFamily="2" charset="0"/>
                <a:cs typeface="Arial-SGK-TV" pitchFamily="2" charset="0"/>
              </a:rPr>
              <a:t>Bạn sóc về đích thứ ba.</a:t>
            </a:r>
            <a:endParaRPr lang="en-US" sz="3200" dirty="0">
              <a:solidFill>
                <a:srgbClr val="C00000"/>
              </a:solidFill>
              <a:latin typeface="Arial-SGK-TV" pitchFamily="2" charset="0"/>
              <a:cs typeface="Arial-SGK-TV" pitchFamily="2" charset="0"/>
            </a:endParaRPr>
          </a:p>
        </p:txBody>
      </p:sp>
      <p:pic>
        <p:nvPicPr>
          <p:cNvPr id="1028" name="Picture 4" descr="Hình ảnh Ngôi Sao Vàng đẹp, Khỏe, Ngôi Sao, Vector đẹp Vector và PNG với  nền trong suốt để tải xuố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1736299" y="688251"/>
            <a:ext cx="869661" cy="8696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ình ảnh Ngôi Sao Vàng đẹp, Khỏe, Ngôi Sao, Vector đẹp Vector và PNG với  nền trong suốt để tải xuố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3216229" y="1280242"/>
            <a:ext cx="869661" cy="8696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Ngôi Sao Vàng đẹp, Khỏe, Ngôi Sao, Vector đẹp Vector và PNG với  nền trong suốt để tải xuố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588029" y="1987258"/>
            <a:ext cx="869661" cy="869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5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1000" tmFilter="0, 0; .2, .5; .8, .5; 1, 0"/>
                                        <p:tgtEl>
                                          <p:spTgt spid="1028"/>
                                        </p:tgtEl>
                                      </p:cBhvr>
                                    </p:animEffect>
                                    <p:animScale>
                                      <p:cBhvr>
                                        <p:cTn id="9" dur="500" autoRev="1" fill="hold"/>
                                        <p:tgtEl>
                                          <p:spTgt spid="1028"/>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26" presetClass="emph" presetSubtype="0" repeatCount="indefinite" fill="hold" nodeType="withEffect">
                                  <p:stCondLst>
                                    <p:cond delay="0"/>
                                  </p:stCondLst>
                                  <p:endCondLst>
                                    <p:cond evt="onNext" delay="0">
                                      <p:tgtEl>
                                        <p:sldTgt/>
                                      </p:tgtEl>
                                    </p:cond>
                                  </p:endCondLst>
                                  <p:childTnLst>
                                    <p:animEffect transition="out" filter="fade">
                                      <p:cBhvr>
                                        <p:cTn id="23" dur="1000" tmFilter="0, 0; .2, .5; .8, .5; 1, 0"/>
                                        <p:tgtEl>
                                          <p:spTgt spid="16"/>
                                        </p:tgtEl>
                                      </p:cBhvr>
                                    </p:animEffect>
                                    <p:animScale>
                                      <p:cBhvr>
                                        <p:cTn id="24" dur="500" autoRev="1" fill="hold"/>
                                        <p:tgtEl>
                                          <p:spTgt spid="1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26" presetClass="emph" presetSubtype="0" repeatCount="indefinite" fill="hold" nodeType="withEffect">
                                  <p:stCondLst>
                                    <p:cond delay="0"/>
                                  </p:stCondLst>
                                  <p:endCondLst>
                                    <p:cond evt="onNext" delay="0">
                                      <p:tgtEl>
                                        <p:sldTgt/>
                                      </p:tgtEl>
                                    </p:cond>
                                  </p:endCondLst>
                                  <p:childTnLst>
                                    <p:animEffect transition="out" filter="fade">
                                      <p:cBhvr>
                                        <p:cTn id="38" dur="1000" tmFilter="0, 0; .2, .5; .8, .5; 1, 0"/>
                                        <p:tgtEl>
                                          <p:spTgt spid="17"/>
                                        </p:tgtEl>
                                      </p:cBhvr>
                                    </p:animEffect>
                                    <p:animScale>
                                      <p:cBhvr>
                                        <p:cTn id="39" dur="500" autoRev="1" fill="hold"/>
                                        <p:tgtEl>
                                          <p:spTgt spid="17"/>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628" t="25033" r="6078" b="34880"/>
          <a:stretch/>
        </p:blipFill>
        <p:spPr>
          <a:xfrm>
            <a:off x="905435" y="1248417"/>
            <a:ext cx="10954871" cy="2735744"/>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a:t>2</a:t>
            </a:r>
          </a:p>
        </p:txBody>
      </p:sp>
      <p:sp>
        <p:nvSpPr>
          <p:cNvPr id="6" name="TextBox 5"/>
          <p:cNvSpPr txBox="1"/>
          <p:nvPr/>
        </p:nvSpPr>
        <p:spPr>
          <a:xfrm>
            <a:off x="1246908" y="4773935"/>
            <a:ext cx="6000361" cy="584775"/>
          </a:xfrm>
          <a:prstGeom prst="rect">
            <a:avLst/>
          </a:prstGeom>
          <a:noFill/>
        </p:spPr>
        <p:txBody>
          <a:bodyPr wrap="none" rtlCol="0">
            <a:spAutoFit/>
          </a:bodyPr>
          <a:lstStyle/>
          <a:p>
            <a:r>
              <a:rPr lang="en-US" sz="3200" dirty="0" smtClean="0">
                <a:latin typeface="Arial-SGK-TV" pitchFamily="2" charset="0"/>
                <a:cs typeface="Arial-SGK-TV" pitchFamily="2" charset="0"/>
              </a:rPr>
              <a:t>Cáo đứng gần thỏ hay sóc hơn?</a:t>
            </a:r>
            <a:endParaRPr lang="en-US" sz="3200" dirty="0">
              <a:latin typeface="Arial-SGK-TV" pitchFamily="2" charset="0"/>
              <a:cs typeface="Arial-SGK-TV" pitchFamily="2" charset="0"/>
            </a:endParaRPr>
          </a:p>
        </p:txBody>
      </p:sp>
      <p:pic>
        <p:nvPicPr>
          <p:cNvPr id="7" name="Picture 4" descr="Hình ảnh Ngôi Sao Vàng đẹp, Khỏe, Ngôi Sao, Vector đẹp Vector và PNG với  nền trong suốt để tải xuống miễn phí"/>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7188" y1="23750" x2="33750" y2="38438"/>
                        <a14:foregroundMark x1="24688" y1="40000" x2="40000" y2="39531"/>
                        <a14:foregroundMark x1="41094" y1="34063" x2="39688" y2="39844"/>
                      </a14:backgroundRemoval>
                    </a14:imgEffect>
                  </a14:imgLayer>
                </a14:imgProps>
              </a:ext>
              <a:ext uri="{28A0092B-C50C-407E-A947-70E740481C1C}">
                <a14:useLocalDpi xmlns:a14="http://schemas.microsoft.com/office/drawing/2010/main" val="0"/>
              </a:ext>
            </a:extLst>
          </a:blip>
          <a:srcRect/>
          <a:stretch>
            <a:fillRect/>
          </a:stretch>
        </p:blipFill>
        <p:spPr bwMode="auto">
          <a:xfrm>
            <a:off x="7347390" y="720436"/>
            <a:ext cx="869661" cy="869661"/>
          </a:xfrm>
          <a:prstGeom prst="rect">
            <a:avLst/>
          </a:prstGeom>
          <a:noFill/>
          <a:extLst>
            <a:ext uri="{909E8E84-426E-40DD-AFC4-6F175D3DCCD1}">
              <a14:hiddenFill xmlns:a14="http://schemas.microsoft.com/office/drawing/2010/main">
                <a:solidFill>
                  <a:srgbClr val="FFFFFF"/>
                </a:solidFill>
              </a14:hiddenFill>
            </a:ext>
          </a:extLst>
        </p:spPr>
      </p:pic>
      <p:sp>
        <p:nvSpPr>
          <p:cNvPr id="9" name="Arc 8"/>
          <p:cNvSpPr/>
          <p:nvPr/>
        </p:nvSpPr>
        <p:spPr>
          <a:xfrm rot="19382202">
            <a:off x="7311594" y="1440541"/>
            <a:ext cx="1810911" cy="1423842"/>
          </a:xfrm>
          <a:prstGeom prst="arc">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rot="19382202">
            <a:off x="8463153" y="1440540"/>
            <a:ext cx="1810911" cy="1423842"/>
          </a:xfrm>
          <a:prstGeom prst="arc">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rot="19382202">
            <a:off x="9599660" y="1483889"/>
            <a:ext cx="1696271" cy="1335462"/>
          </a:xfrm>
          <a:prstGeom prst="arc">
            <a:avLst>
              <a:gd name="adj1" fmla="val 16200000"/>
              <a:gd name="adj2" fmla="val 36258"/>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19382202">
            <a:off x="6289727" y="1483889"/>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rot="19382202">
            <a:off x="5236129" y="1496697"/>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19382202">
            <a:off x="4232161" y="1471081"/>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9382202">
            <a:off x="3202157" y="1438886"/>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19382202">
            <a:off x="2095013" y="1528268"/>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19382202">
            <a:off x="1005212" y="1554506"/>
            <a:ext cx="1696271" cy="1335462"/>
          </a:xfrm>
          <a:prstGeom prst="arc">
            <a:avLst>
              <a:gd name="adj1" fmla="val 16200000"/>
              <a:gd name="adj2" fmla="val 36258"/>
            </a:avLst>
          </a:prstGeom>
          <a:ln w="3810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1246907" y="5563709"/>
            <a:ext cx="4360489" cy="584775"/>
          </a:xfrm>
          <a:prstGeom prst="rect">
            <a:avLst/>
          </a:prstGeom>
          <a:noFill/>
        </p:spPr>
        <p:txBody>
          <a:bodyPr wrap="none" rtlCol="0">
            <a:spAutoFit/>
          </a:bodyPr>
          <a:lstStyle/>
          <a:p>
            <a:r>
              <a:rPr lang="en-US" sz="3200" dirty="0" smtClean="0">
                <a:solidFill>
                  <a:srgbClr val="C00000"/>
                </a:solidFill>
                <a:latin typeface="Arial-SGK-TV" pitchFamily="2" charset="0"/>
                <a:cs typeface="Arial-SGK-TV" pitchFamily="2" charset="0"/>
              </a:rPr>
              <a:t>Cáo đứng gần thỏ hơn.</a:t>
            </a:r>
            <a:endParaRPr lang="en-US" sz="3200" dirty="0">
              <a:solidFill>
                <a:srgbClr val="C00000"/>
              </a:solidFill>
              <a:latin typeface="Arial-SGK-TV" pitchFamily="2" charset="0"/>
              <a:cs typeface="Arial-SGK-TV" pitchFamily="2" charset="0"/>
            </a:endParaRPr>
          </a:p>
        </p:txBody>
      </p:sp>
      <p:sp>
        <p:nvSpPr>
          <p:cNvPr id="22" name="TextBox 21"/>
          <p:cNvSpPr txBox="1"/>
          <p:nvPr/>
        </p:nvSpPr>
        <p:spPr>
          <a:xfrm>
            <a:off x="11174635" y="921181"/>
            <a:ext cx="393056" cy="584775"/>
          </a:xfrm>
          <a:prstGeom prst="rect">
            <a:avLst/>
          </a:prstGeom>
          <a:noFill/>
        </p:spPr>
        <p:txBody>
          <a:bodyPr wrap="none" rtlCol="0">
            <a:spAutoFit/>
          </a:bodyPr>
          <a:lstStyle/>
          <a:p>
            <a:r>
              <a:rPr lang="en-US" sz="3200" dirty="0" smtClean="0">
                <a:solidFill>
                  <a:srgbClr val="C00000"/>
                </a:solidFill>
              </a:rPr>
              <a:t>3</a:t>
            </a:r>
            <a:endParaRPr lang="en-US" sz="3200" dirty="0">
              <a:solidFill>
                <a:srgbClr val="C00000"/>
              </a:solidFill>
            </a:endParaRPr>
          </a:p>
        </p:txBody>
      </p:sp>
      <p:sp>
        <p:nvSpPr>
          <p:cNvPr id="23" name="TextBox 22"/>
          <p:cNvSpPr txBox="1"/>
          <p:nvPr/>
        </p:nvSpPr>
        <p:spPr>
          <a:xfrm>
            <a:off x="881220" y="1152481"/>
            <a:ext cx="393056" cy="584775"/>
          </a:xfrm>
          <a:prstGeom prst="rect">
            <a:avLst/>
          </a:prstGeom>
          <a:noFill/>
        </p:spPr>
        <p:txBody>
          <a:bodyPr wrap="none" rtlCol="0">
            <a:spAutoFit/>
          </a:bodyPr>
          <a:lstStyle/>
          <a:p>
            <a:r>
              <a:rPr lang="en-US" sz="3200" dirty="0">
                <a:solidFill>
                  <a:srgbClr val="C00000"/>
                </a:solidFill>
              </a:rPr>
              <a:t>6</a:t>
            </a:r>
          </a:p>
        </p:txBody>
      </p:sp>
    </p:spTree>
    <p:extLst>
      <p:ext uri="{BB962C8B-B14F-4D97-AF65-F5344CB8AC3E}">
        <p14:creationId xmlns:p14="http://schemas.microsoft.com/office/powerpoint/2010/main" val="41772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linds(horizont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linds(horizont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6" grpId="0" animBg="1"/>
      <p:bldP spid="17" grpId="0" animBg="1"/>
      <p:bldP spid="18" grpId="0" animBg="1"/>
      <p:bldP spid="19" grpId="0" animBg="1"/>
      <p:bldP spid="20" grpId="0" animBg="1"/>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9250" r="90750">
                        <a14:foregroundMark x1="35500" y1="16667" x2="37250" y2="28667"/>
                        <a14:foregroundMark x1="34750" y1="13667" x2="30000" y2="25333"/>
                        <a14:foregroundMark x1="27500" y1="27000" x2="28750" y2="33667"/>
                        <a14:foregroundMark x1="28750" y1="28667" x2="26500" y2="24333"/>
                        <a14:foregroundMark x1="25500" y1="25000" x2="26250" y2="26000"/>
                        <a14:foregroundMark x1="37500" y1="17000" x2="39250" y2="12667"/>
                        <a14:foregroundMark x1="37000" y1="13667" x2="37750" y2="11000"/>
                        <a14:foregroundMark x1="40750" y1="31333" x2="42000" y2="34333"/>
                        <a14:foregroundMark x1="39750" y1="33333" x2="40750" y2="34667"/>
                      </a14:backgroundRemoval>
                    </a14:imgEffect>
                  </a14:imgLayer>
                </a14:imgProps>
              </a:ext>
              <a:ext uri="{28A0092B-C50C-407E-A947-70E740481C1C}">
                <a14:useLocalDpi xmlns:a14="http://schemas.microsoft.com/office/drawing/2010/main" val="0"/>
              </a:ext>
            </a:extLst>
          </a:blip>
          <a:stretch>
            <a:fillRect/>
          </a:stretch>
        </p:blipFill>
        <p:spPr>
          <a:xfrm>
            <a:off x="1634836" y="2036617"/>
            <a:ext cx="4197928" cy="3148446"/>
          </a:xfrm>
          <a:prstGeom prst="rect">
            <a:avLst/>
          </a:prstGeom>
        </p:spPr>
      </p:pic>
      <p:sp>
        <p:nvSpPr>
          <p:cNvPr id="5" name="Cloud 4"/>
          <p:cNvSpPr/>
          <p:nvPr/>
        </p:nvSpPr>
        <p:spPr>
          <a:xfrm>
            <a:off x="5126182" y="374073"/>
            <a:ext cx="6428509" cy="3408218"/>
          </a:xfrm>
          <a:prstGeom prst="cloud">
            <a:avLst/>
          </a:prstGeom>
          <a:solidFill>
            <a:schemeClr val="accent1">
              <a:lumMod val="20000"/>
              <a:lumOff val="8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32764" y="1477879"/>
            <a:ext cx="5186035" cy="923330"/>
          </a:xfrm>
          <a:prstGeom prst="rect">
            <a:avLst/>
          </a:prstGeom>
          <a:noFill/>
        </p:spPr>
        <p:txBody>
          <a:bodyPr wrap="none" rtlCol="0">
            <a:spAutoFit/>
          </a:bodyPr>
          <a:lstStyle/>
          <a:p>
            <a:r>
              <a:rPr lang="en-US" sz="5400" b="1" dirty="0" smtClean="0">
                <a:solidFill>
                  <a:srgbClr val="FFC000"/>
                </a:solidFill>
                <a:latin typeface="Arial-SGK-TV" pitchFamily="2" charset="0"/>
                <a:cs typeface="Arial-SGK-TV" pitchFamily="2" charset="0"/>
              </a:rPr>
              <a:t>NGHỈ GIẢI LAO</a:t>
            </a:r>
            <a:endParaRPr lang="en-US" sz="5400" b="1" dirty="0">
              <a:solidFill>
                <a:srgbClr val="FFC000"/>
              </a:solidFill>
              <a:latin typeface="Arial-SGK-TV" pitchFamily="2" charset="0"/>
              <a:cs typeface="Arial-SGK-TV" pitchFamily="2" charset="0"/>
            </a:endParaRPr>
          </a:p>
        </p:txBody>
      </p:sp>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96877" y="-243682"/>
            <a:ext cx="487363" cy="487363"/>
          </a:xfrm>
          <a:prstGeom prst="rect">
            <a:avLst/>
          </a:prstGeom>
        </p:spPr>
      </p:pic>
    </p:spTree>
    <p:extLst>
      <p:ext uri="{BB962C8B-B14F-4D97-AF65-F5344CB8AC3E}">
        <p14:creationId xmlns:p14="http://schemas.microsoft.com/office/powerpoint/2010/main" val="18477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ÀO RỪNG HOA - SGK KẾT NỐI TRI THỨC VỚI CUỘC SỐNG - ÂM NHẠC LỚP 1 - NHẠC MỚI SÔI ĐỘNG -">
            <a:hlinkClick r:id="" action="ppaction://media"/>
          </p:cNvPr>
          <p:cNvPicPr>
            <a:picLocks noGrp="1" noChangeAspect="1"/>
          </p:cNvPicPr>
          <p:nvPr>
            <p:ph idx="1"/>
            <a:videoFile r:link="rId1"/>
            <p:extLst>
              <p:ext uri="{DAA4B4D4-6D71-4841-9C94-3DE7FCFB9230}">
                <p14:media xmlns:p14="http://schemas.microsoft.com/office/powerpoint/2010/main" r:embed="rId2">
                  <p14:trim end="10892"/>
                </p14:media>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233315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0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902" t="26253" r="8726" b="24249"/>
          <a:stretch/>
        </p:blipFill>
        <p:spPr>
          <a:xfrm>
            <a:off x="390373" y="166255"/>
            <a:ext cx="11457523" cy="3693458"/>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t>3</a:t>
            </a:r>
            <a:endParaRPr lang="en-US" sz="5400" b="1" dirty="0"/>
          </a:p>
        </p:txBody>
      </p:sp>
      <p:sp>
        <p:nvSpPr>
          <p:cNvPr id="6" name="TextBox 5"/>
          <p:cNvSpPr txBox="1"/>
          <p:nvPr/>
        </p:nvSpPr>
        <p:spPr>
          <a:xfrm>
            <a:off x="886693" y="4433453"/>
            <a:ext cx="9942145" cy="584775"/>
          </a:xfrm>
          <a:prstGeom prst="rect">
            <a:avLst/>
          </a:prstGeom>
          <a:noFill/>
        </p:spPr>
        <p:txBody>
          <a:bodyPr wrap="none" rtlCol="0">
            <a:spAutoFit/>
          </a:bodyPr>
          <a:lstStyle/>
          <a:p>
            <a:r>
              <a:rPr lang="en-US" sz="3200" dirty="0" smtClean="0">
                <a:latin typeface="Arial-SGK-TV" pitchFamily="2" charset="0"/>
                <a:cs typeface="Arial-SGK-TV" pitchFamily="2" charset="0"/>
              </a:rPr>
              <a:t>Bạn sóc đi đến chỗ hạt dẻ theo đường nào ngắn hơn?</a:t>
            </a:r>
            <a:endParaRPr lang="en-US" sz="3200" dirty="0">
              <a:latin typeface="Arial-SGK-TV" pitchFamily="2" charset="0"/>
              <a:cs typeface="Arial-SGK-TV" pitchFamily="2" charset="0"/>
            </a:endParaRPr>
          </a:p>
        </p:txBody>
      </p:sp>
      <p:sp>
        <p:nvSpPr>
          <p:cNvPr id="7" name="TextBox 6"/>
          <p:cNvSpPr txBox="1"/>
          <p:nvPr/>
        </p:nvSpPr>
        <p:spPr>
          <a:xfrm>
            <a:off x="8991602" y="166255"/>
            <a:ext cx="2031325" cy="584775"/>
          </a:xfrm>
          <a:prstGeom prst="rect">
            <a:avLst/>
          </a:prstGeom>
          <a:noFill/>
        </p:spPr>
        <p:txBody>
          <a:bodyPr wrap="none" rtlCol="0">
            <a:spAutoFit/>
          </a:bodyPr>
          <a:lstStyle/>
          <a:p>
            <a:r>
              <a:rPr lang="en-US" sz="3200" dirty="0" smtClean="0">
                <a:latin typeface="Arial-SGK-TV" pitchFamily="2" charset="0"/>
                <a:cs typeface="Arial-SGK-TV" pitchFamily="2" charset="0"/>
              </a:rPr>
              <a:t>4 + 6 = 10</a:t>
            </a:r>
            <a:endParaRPr lang="en-US" sz="3200" dirty="0">
              <a:latin typeface="Arial-SGK-TV" pitchFamily="2" charset="0"/>
              <a:cs typeface="Arial-SGK-TV" pitchFamily="2" charset="0"/>
            </a:endParaRPr>
          </a:p>
        </p:txBody>
      </p:sp>
      <p:pic>
        <p:nvPicPr>
          <p:cNvPr id="2050" name="Picture 2" descr="Hình ảnh Màu đặc Một Cặp Dấu Chân Lớn Dấu Chân Nhân Vật Bàn Chân Lớn, Bước  Chân, Màu đặc, Một đôi Dấu Chân Lớn miễn phí tải tập tin PNG PSDCommen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21114" y="-407485"/>
            <a:ext cx="1270886" cy="12708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86693" y="5299580"/>
            <a:ext cx="10944022" cy="584775"/>
          </a:xfrm>
          <a:prstGeom prst="rect">
            <a:avLst/>
          </a:prstGeom>
          <a:noFill/>
        </p:spPr>
        <p:txBody>
          <a:bodyPr wrap="none" rtlCol="0">
            <a:spAutoFit/>
          </a:bodyPr>
          <a:lstStyle/>
          <a:p>
            <a:r>
              <a:rPr lang="en-US" sz="3200" dirty="0" smtClean="0">
                <a:latin typeface="Arial-SGK-TV" pitchFamily="2" charset="0"/>
                <a:cs typeface="Arial-SGK-TV" pitchFamily="2" charset="0"/>
              </a:rPr>
              <a:t>Bạn sóc đi đến chỗ hạt dẻ theo </a:t>
            </a:r>
            <a:r>
              <a:rPr lang="en-US" sz="3200" dirty="0" smtClean="0">
                <a:solidFill>
                  <a:srgbClr val="C00000"/>
                </a:solidFill>
                <a:latin typeface="Arial-SGK-TV" pitchFamily="2" charset="0"/>
                <a:cs typeface="Arial-SGK-TV" pitchFamily="2" charset="0"/>
              </a:rPr>
              <a:t>đường màu xanh </a:t>
            </a:r>
            <a:r>
              <a:rPr lang="en-US" sz="3200" dirty="0" smtClean="0">
                <a:latin typeface="Arial-SGK-TV" pitchFamily="2" charset="0"/>
                <a:cs typeface="Arial-SGK-TV" pitchFamily="2" charset="0"/>
              </a:rPr>
              <a:t>ngắn hơn.</a:t>
            </a:r>
            <a:endParaRPr lang="en-US" sz="3200" dirty="0">
              <a:latin typeface="Arial-SGK-TV" pitchFamily="2" charset="0"/>
              <a:cs typeface="Arial-SGK-TV" pitchFamily="2" charset="0"/>
            </a:endParaRPr>
          </a:p>
        </p:txBody>
      </p:sp>
    </p:spTree>
    <p:extLst>
      <p:ext uri="{BB962C8B-B14F-4D97-AF65-F5344CB8AC3E}">
        <p14:creationId xmlns:p14="http://schemas.microsoft.com/office/powerpoint/2010/main" val="355710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385" t="15106" r="32024" b="5136"/>
          <a:stretch/>
        </p:blipFill>
        <p:spPr>
          <a:xfrm>
            <a:off x="6913418" y="151583"/>
            <a:ext cx="5320146" cy="6706417"/>
          </a:xfrm>
          <a:prstGeom prst="rect">
            <a:avLst/>
          </a:prstGeom>
        </p:spPr>
      </p:pic>
      <p:sp>
        <p:nvSpPr>
          <p:cNvPr id="5" name="Oval 4"/>
          <p:cNvSpPr/>
          <p:nvPr/>
        </p:nvSpPr>
        <p:spPr>
          <a:xfrm>
            <a:off x="138545" y="166255"/>
            <a:ext cx="1108363" cy="110836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b="1" dirty="0" smtClean="0"/>
              <a:t>4</a:t>
            </a:r>
            <a:endParaRPr lang="en-US" sz="5400" b="1" dirty="0"/>
          </a:p>
        </p:txBody>
      </p:sp>
      <p:sp>
        <p:nvSpPr>
          <p:cNvPr id="6" name="Rounded Rectangle 5"/>
          <p:cNvSpPr/>
          <p:nvPr/>
        </p:nvSpPr>
        <p:spPr>
          <a:xfrm>
            <a:off x="5348662" y="335715"/>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348662" y="1679606"/>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348662" y="3009642"/>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348662" y="4339678"/>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48662" y="5849824"/>
            <a:ext cx="748154" cy="734291"/>
          </a:xfrm>
          <a:prstGeom prst="roundRect">
            <a:avLst/>
          </a:prstGeom>
          <a:solidFill>
            <a:schemeClr val="accent4">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72852" y="362120"/>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sp>
        <p:nvSpPr>
          <p:cNvPr id="12" name="TextBox 11"/>
          <p:cNvSpPr txBox="1"/>
          <p:nvPr/>
        </p:nvSpPr>
        <p:spPr>
          <a:xfrm>
            <a:off x="6059817" y="1707615"/>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sp>
        <p:nvSpPr>
          <p:cNvPr id="13" name="TextBox 12"/>
          <p:cNvSpPr txBox="1"/>
          <p:nvPr/>
        </p:nvSpPr>
        <p:spPr>
          <a:xfrm>
            <a:off x="6059817" y="2998204"/>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sp>
        <p:nvSpPr>
          <p:cNvPr id="14" name="TextBox 13"/>
          <p:cNvSpPr txBox="1"/>
          <p:nvPr/>
        </p:nvSpPr>
        <p:spPr>
          <a:xfrm>
            <a:off x="6129905" y="4384171"/>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sp>
        <p:nvSpPr>
          <p:cNvPr id="15" name="TextBox 14"/>
          <p:cNvSpPr txBox="1"/>
          <p:nvPr/>
        </p:nvSpPr>
        <p:spPr>
          <a:xfrm>
            <a:off x="6076934" y="5799772"/>
            <a:ext cx="869149" cy="707886"/>
          </a:xfrm>
          <a:prstGeom prst="rect">
            <a:avLst/>
          </a:prstGeom>
          <a:noFill/>
        </p:spPr>
        <p:txBody>
          <a:bodyPr wrap="none" rtlCol="0">
            <a:spAutoFit/>
          </a:bodyPr>
          <a:lstStyle/>
          <a:p>
            <a:r>
              <a:rPr lang="en-US" sz="4000" dirty="0" smtClean="0">
                <a:latin typeface="Arial-SGK-TV" pitchFamily="2" charset="0"/>
                <a:cs typeface="Arial-SGK-TV" pitchFamily="2" charset="0"/>
              </a:rPr>
              <a:t>cm</a:t>
            </a:r>
            <a:endParaRPr lang="en-US" sz="4000" dirty="0">
              <a:latin typeface="Arial-SGK-TV" pitchFamily="2" charset="0"/>
              <a:cs typeface="Arial-SGK-TV" pitchFamily="2" charset="0"/>
            </a:endParaRPr>
          </a:p>
        </p:txBody>
      </p:sp>
      <p:sp>
        <p:nvSpPr>
          <p:cNvPr id="17" name="TextBox 16"/>
          <p:cNvSpPr txBox="1"/>
          <p:nvPr/>
        </p:nvSpPr>
        <p:spPr>
          <a:xfrm>
            <a:off x="0" y="1481155"/>
            <a:ext cx="4624984" cy="584775"/>
          </a:xfrm>
          <a:prstGeom prst="rect">
            <a:avLst/>
          </a:prstGeom>
          <a:noFill/>
        </p:spPr>
        <p:txBody>
          <a:bodyPr wrap="none" rtlCol="0">
            <a:spAutoFit/>
          </a:bodyPr>
          <a:lstStyle/>
          <a:p>
            <a:r>
              <a:rPr lang="en-US" sz="3200" dirty="0" smtClean="0">
                <a:latin typeface="Arial-SGK-TV" pitchFamily="2" charset="0"/>
                <a:cs typeface="Arial-SGK-TV" pitchFamily="2" charset="0"/>
              </a:rPr>
              <a:t>a. Đo độ dài mỗi bút chì.</a:t>
            </a:r>
            <a:endParaRPr lang="en-US" sz="3200" dirty="0">
              <a:latin typeface="Arial-SGK-TV" pitchFamily="2" charset="0"/>
              <a:cs typeface="Arial-SGK-TV" pitchFamily="2" charset="0"/>
            </a:endParaRPr>
          </a:p>
        </p:txBody>
      </p:sp>
      <p:sp>
        <p:nvSpPr>
          <p:cNvPr id="18" name="TextBox 17"/>
          <p:cNvSpPr txBox="1"/>
          <p:nvPr/>
        </p:nvSpPr>
        <p:spPr>
          <a:xfrm>
            <a:off x="-41032" y="2771744"/>
            <a:ext cx="4737194" cy="584775"/>
          </a:xfrm>
          <a:prstGeom prst="rect">
            <a:avLst/>
          </a:prstGeom>
          <a:noFill/>
        </p:spPr>
        <p:txBody>
          <a:bodyPr wrap="none" rtlCol="0">
            <a:spAutoFit/>
          </a:bodyPr>
          <a:lstStyle/>
          <a:p>
            <a:r>
              <a:rPr lang="en-US" sz="3200" dirty="0" smtClean="0">
                <a:latin typeface="Arial-SGK-TV" pitchFamily="2" charset="0"/>
                <a:cs typeface="Arial-SGK-TV" pitchFamily="2" charset="0"/>
              </a:rPr>
              <a:t>b. Trong các bút chì trên:</a:t>
            </a:r>
            <a:endParaRPr lang="en-US" sz="3200" dirty="0">
              <a:latin typeface="Arial-SGK-TV" pitchFamily="2" charset="0"/>
              <a:cs typeface="Arial-SGK-TV" pitchFamily="2" charset="0"/>
            </a:endParaRPr>
          </a:p>
        </p:txBody>
      </p:sp>
      <p:sp>
        <p:nvSpPr>
          <p:cNvPr id="19" name="TextBox 18"/>
          <p:cNvSpPr txBox="1"/>
          <p:nvPr/>
        </p:nvSpPr>
        <p:spPr>
          <a:xfrm>
            <a:off x="-56105" y="3630726"/>
            <a:ext cx="4419800" cy="584775"/>
          </a:xfrm>
          <a:prstGeom prst="rect">
            <a:avLst/>
          </a:prstGeom>
          <a:noFill/>
        </p:spPr>
        <p:txBody>
          <a:bodyPr wrap="none" rtlCol="0">
            <a:spAutoFit/>
          </a:bodyPr>
          <a:lstStyle/>
          <a:p>
            <a:r>
              <a:rPr lang="en-US" sz="3200" dirty="0" smtClean="0">
                <a:latin typeface="Arial-SGK-TV" pitchFamily="2" charset="0"/>
                <a:cs typeface="Arial-SGK-TV" pitchFamily="2" charset="0"/>
              </a:rPr>
              <a:t>- Bút chì nào dài nhất?</a:t>
            </a:r>
            <a:endParaRPr lang="en-US" sz="3200" dirty="0">
              <a:latin typeface="Arial-SGK-TV" pitchFamily="2" charset="0"/>
              <a:cs typeface="Arial-SGK-TV" pitchFamily="2" charset="0"/>
            </a:endParaRPr>
          </a:p>
        </p:txBody>
      </p:sp>
      <p:sp>
        <p:nvSpPr>
          <p:cNvPr id="20" name="TextBox 19"/>
          <p:cNvSpPr txBox="1"/>
          <p:nvPr/>
        </p:nvSpPr>
        <p:spPr>
          <a:xfrm>
            <a:off x="-56105" y="4722957"/>
            <a:ext cx="4669868" cy="584775"/>
          </a:xfrm>
          <a:prstGeom prst="rect">
            <a:avLst/>
          </a:prstGeom>
          <a:noFill/>
        </p:spPr>
        <p:txBody>
          <a:bodyPr wrap="none" rtlCol="0">
            <a:spAutoFit/>
          </a:bodyPr>
          <a:lstStyle/>
          <a:p>
            <a:r>
              <a:rPr lang="en-US" sz="3200" dirty="0" smtClean="0">
                <a:latin typeface="Arial-SGK-TV" pitchFamily="2" charset="0"/>
                <a:cs typeface="Arial-SGK-TV" pitchFamily="2" charset="0"/>
              </a:rPr>
              <a:t>- Bút chì nào ngắn nhất?</a:t>
            </a:r>
            <a:endParaRPr lang="en-US" sz="3200" dirty="0">
              <a:latin typeface="Arial-SGK-TV" pitchFamily="2" charset="0"/>
              <a:cs typeface="Arial-SGK-TV" pitchFamily="2" charset="0"/>
            </a:endParaRPr>
          </a:p>
        </p:txBody>
      </p:sp>
      <p:sp>
        <p:nvSpPr>
          <p:cNvPr id="21" name="TextBox 20"/>
          <p:cNvSpPr txBox="1"/>
          <p:nvPr/>
        </p:nvSpPr>
        <p:spPr>
          <a:xfrm>
            <a:off x="4200439" y="3592067"/>
            <a:ext cx="458780" cy="584775"/>
          </a:xfrm>
          <a:prstGeom prst="rect">
            <a:avLst/>
          </a:prstGeom>
          <a:noFill/>
        </p:spPr>
        <p:txBody>
          <a:bodyPr wrap="none" rtlCol="0">
            <a:spAutoFit/>
          </a:bodyPr>
          <a:lstStyle/>
          <a:p>
            <a:r>
              <a:rPr lang="en-US" sz="3200" b="1" dirty="0" smtClean="0">
                <a:solidFill>
                  <a:srgbClr val="C00000"/>
                </a:solidFill>
                <a:latin typeface="Arial-SGK-TV" pitchFamily="2" charset="0"/>
                <a:cs typeface="Arial-SGK-TV" pitchFamily="2" charset="0"/>
              </a:rPr>
              <a:t>E</a:t>
            </a:r>
            <a:endParaRPr lang="en-US" sz="3200" b="1" dirty="0">
              <a:solidFill>
                <a:srgbClr val="C00000"/>
              </a:solidFill>
              <a:latin typeface="Arial-SGK-TV" pitchFamily="2" charset="0"/>
              <a:cs typeface="Arial-SGK-TV" pitchFamily="2" charset="0"/>
            </a:endParaRPr>
          </a:p>
        </p:txBody>
      </p:sp>
      <p:sp>
        <p:nvSpPr>
          <p:cNvPr id="22" name="TextBox 21"/>
          <p:cNvSpPr txBox="1"/>
          <p:nvPr/>
        </p:nvSpPr>
        <p:spPr>
          <a:xfrm>
            <a:off x="4544026" y="4684298"/>
            <a:ext cx="481222" cy="584775"/>
          </a:xfrm>
          <a:prstGeom prst="rect">
            <a:avLst/>
          </a:prstGeom>
          <a:noFill/>
        </p:spPr>
        <p:txBody>
          <a:bodyPr wrap="none" rtlCol="0">
            <a:spAutoFit/>
          </a:bodyPr>
          <a:lstStyle/>
          <a:p>
            <a:r>
              <a:rPr lang="en-US" sz="3200" b="1" dirty="0">
                <a:solidFill>
                  <a:srgbClr val="C00000"/>
                </a:solidFill>
                <a:latin typeface="Arial-SGK-TV" pitchFamily="2" charset="0"/>
                <a:cs typeface="Arial-SGK-TV" pitchFamily="2" charset="0"/>
              </a:rPr>
              <a:t>C</a:t>
            </a:r>
          </a:p>
        </p:txBody>
      </p:sp>
      <p:pic>
        <p:nvPicPr>
          <p:cNvPr id="4102" name="Picture 6" descr="Gráficos escalables marca de verificación, marca de verificación, ángulo,  mano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7000" l="5111" r="96222"/>
                    </a14:imgEffect>
                  </a14:imgLayer>
                </a14:imgProps>
              </a:ext>
              <a:ext uri="{28A0092B-C50C-407E-A947-70E740481C1C}">
                <a14:useLocalDpi xmlns:a14="http://schemas.microsoft.com/office/drawing/2010/main" val="0"/>
              </a:ext>
            </a:extLst>
          </a:blip>
          <a:srcRect/>
          <a:stretch>
            <a:fillRect/>
          </a:stretch>
        </p:blipFill>
        <p:spPr bwMode="auto">
          <a:xfrm>
            <a:off x="11000984" y="3155906"/>
            <a:ext cx="545649" cy="5456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Gráficos escalables marca de verificación, marca de verificación, ángulo,  mano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000" l="5111" r="96222"/>
                    </a14:imgEffect>
                  </a14:imgLayer>
                </a14:imgProps>
              </a:ext>
              <a:ext uri="{28A0092B-C50C-407E-A947-70E740481C1C}">
                <a14:useLocalDpi xmlns:a14="http://schemas.microsoft.com/office/drawing/2010/main" val="0"/>
              </a:ext>
            </a:extLst>
          </a:blip>
          <a:srcRect/>
          <a:stretch>
            <a:fillRect/>
          </a:stretch>
        </p:blipFill>
        <p:spPr bwMode="auto">
          <a:xfrm>
            <a:off x="11774761" y="6068291"/>
            <a:ext cx="515824" cy="51582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540227" y="393857"/>
            <a:ext cx="441146" cy="646331"/>
          </a:xfrm>
          <a:prstGeom prst="rect">
            <a:avLst/>
          </a:prstGeom>
          <a:noFill/>
        </p:spPr>
        <p:txBody>
          <a:bodyPr wrap="none" rtlCol="0">
            <a:spAutoFit/>
          </a:bodyPr>
          <a:lstStyle/>
          <a:p>
            <a:r>
              <a:rPr lang="en-US" sz="3600" b="1" dirty="0">
                <a:solidFill>
                  <a:srgbClr val="C00000"/>
                </a:solidFill>
                <a:latin typeface="Arial-SGK-TV" pitchFamily="2" charset="0"/>
                <a:cs typeface="Arial-SGK-TV" pitchFamily="2" charset="0"/>
              </a:rPr>
              <a:t>7</a:t>
            </a:r>
          </a:p>
        </p:txBody>
      </p:sp>
      <p:sp>
        <p:nvSpPr>
          <p:cNvPr id="27" name="TextBox 26"/>
          <p:cNvSpPr txBox="1"/>
          <p:nvPr/>
        </p:nvSpPr>
        <p:spPr>
          <a:xfrm>
            <a:off x="5500306" y="1753235"/>
            <a:ext cx="441146" cy="646331"/>
          </a:xfrm>
          <a:prstGeom prst="rect">
            <a:avLst/>
          </a:prstGeom>
          <a:noFill/>
        </p:spPr>
        <p:txBody>
          <a:bodyPr wrap="none" rtlCol="0">
            <a:spAutoFit/>
          </a:bodyPr>
          <a:lstStyle/>
          <a:p>
            <a:r>
              <a:rPr lang="en-US" sz="3600" b="1" dirty="0" smtClean="0">
                <a:solidFill>
                  <a:srgbClr val="C00000"/>
                </a:solidFill>
                <a:latin typeface="Arial-SGK-TV" pitchFamily="2" charset="0"/>
                <a:cs typeface="Arial-SGK-TV" pitchFamily="2" charset="0"/>
              </a:rPr>
              <a:t>8</a:t>
            </a:r>
            <a:endParaRPr lang="en-US" sz="3600" b="1" dirty="0">
              <a:solidFill>
                <a:srgbClr val="C00000"/>
              </a:solidFill>
              <a:latin typeface="Arial-SGK-TV" pitchFamily="2" charset="0"/>
              <a:cs typeface="Arial-SGK-TV" pitchFamily="2" charset="0"/>
            </a:endParaRPr>
          </a:p>
        </p:txBody>
      </p:sp>
      <p:sp>
        <p:nvSpPr>
          <p:cNvPr id="28" name="TextBox 27"/>
          <p:cNvSpPr txBox="1"/>
          <p:nvPr/>
        </p:nvSpPr>
        <p:spPr>
          <a:xfrm>
            <a:off x="5559032" y="3055224"/>
            <a:ext cx="441146" cy="646331"/>
          </a:xfrm>
          <a:prstGeom prst="rect">
            <a:avLst/>
          </a:prstGeom>
          <a:noFill/>
        </p:spPr>
        <p:txBody>
          <a:bodyPr wrap="none" rtlCol="0">
            <a:spAutoFit/>
          </a:bodyPr>
          <a:lstStyle/>
          <a:p>
            <a:r>
              <a:rPr lang="en-US" sz="3600" b="1" dirty="0">
                <a:solidFill>
                  <a:srgbClr val="C00000"/>
                </a:solidFill>
                <a:latin typeface="Arial-SGK-TV" pitchFamily="2" charset="0"/>
                <a:cs typeface="Arial-SGK-TV" pitchFamily="2" charset="0"/>
              </a:rPr>
              <a:t>3</a:t>
            </a:r>
          </a:p>
        </p:txBody>
      </p:sp>
      <p:sp>
        <p:nvSpPr>
          <p:cNvPr id="29" name="TextBox 28"/>
          <p:cNvSpPr txBox="1"/>
          <p:nvPr/>
        </p:nvSpPr>
        <p:spPr>
          <a:xfrm>
            <a:off x="5540227" y="4384171"/>
            <a:ext cx="441146" cy="646331"/>
          </a:xfrm>
          <a:prstGeom prst="rect">
            <a:avLst/>
          </a:prstGeom>
          <a:noFill/>
        </p:spPr>
        <p:txBody>
          <a:bodyPr wrap="none" rtlCol="0">
            <a:spAutoFit/>
          </a:bodyPr>
          <a:lstStyle/>
          <a:p>
            <a:r>
              <a:rPr lang="en-US" sz="3600" b="1" dirty="0" smtClean="0">
                <a:solidFill>
                  <a:srgbClr val="C00000"/>
                </a:solidFill>
                <a:latin typeface="Arial-SGK-TV" pitchFamily="2" charset="0"/>
                <a:cs typeface="Arial-SGK-TV" pitchFamily="2" charset="0"/>
              </a:rPr>
              <a:t>5</a:t>
            </a:r>
            <a:endParaRPr lang="en-US" sz="3600" b="1" dirty="0">
              <a:solidFill>
                <a:srgbClr val="C00000"/>
              </a:solidFill>
              <a:latin typeface="Arial-SGK-TV" pitchFamily="2" charset="0"/>
              <a:cs typeface="Arial-SGK-TV" pitchFamily="2" charset="0"/>
            </a:endParaRPr>
          </a:p>
        </p:txBody>
      </p:sp>
      <p:sp>
        <p:nvSpPr>
          <p:cNvPr id="30" name="TextBox 29"/>
          <p:cNvSpPr txBox="1"/>
          <p:nvPr/>
        </p:nvSpPr>
        <p:spPr>
          <a:xfrm>
            <a:off x="5517423" y="5874365"/>
            <a:ext cx="441146" cy="646331"/>
          </a:xfrm>
          <a:prstGeom prst="rect">
            <a:avLst/>
          </a:prstGeom>
          <a:noFill/>
        </p:spPr>
        <p:txBody>
          <a:bodyPr wrap="none" rtlCol="0">
            <a:spAutoFit/>
          </a:bodyPr>
          <a:lstStyle/>
          <a:p>
            <a:r>
              <a:rPr lang="en-US" sz="3600" b="1" dirty="0">
                <a:solidFill>
                  <a:srgbClr val="C00000"/>
                </a:solidFill>
                <a:latin typeface="Arial-SGK-TV" pitchFamily="2" charset="0"/>
                <a:cs typeface="Arial-SGK-TV" pitchFamily="2" charset="0"/>
              </a:rPr>
              <a:t>9</a:t>
            </a:r>
          </a:p>
        </p:txBody>
      </p:sp>
    </p:spTree>
    <p:extLst>
      <p:ext uri="{BB962C8B-B14F-4D97-AF65-F5344CB8AC3E}">
        <p14:creationId xmlns:p14="http://schemas.microsoft.com/office/powerpoint/2010/main" val="300941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P spid="27" grpId="0"/>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1"/>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TotalTime>
  <Words>257</Words>
  <Application>Microsoft Office PowerPoint</Application>
  <PresentationFormat>Widescreen</PresentationFormat>
  <Paragraphs>62</Paragraphs>
  <Slides>12</Slides>
  <Notes>0</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Arial-SGK-TV</vt:lpstr>
      <vt:lpstr>Calibri</vt:lpstr>
      <vt:lpstr>Calibri Light</vt:lpstr>
      <vt:lpstr>Times New Roman</vt:lpstr>
      <vt:lpstr>Office Theme</vt:lpstr>
      <vt:lpstr>1_Office Theme</vt:lpstr>
      <vt:lpstr>Chủ đề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7</dc:title>
  <dc:creator>PC</dc:creator>
  <cp:lastModifiedBy>user</cp:lastModifiedBy>
  <cp:revision>26</cp:revision>
  <dcterms:created xsi:type="dcterms:W3CDTF">2022-03-05T03:19:48Z</dcterms:created>
  <dcterms:modified xsi:type="dcterms:W3CDTF">2022-03-06T03:20:44Z</dcterms:modified>
</cp:coreProperties>
</file>