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6" r:id="rId3"/>
    <p:sldId id="318" r:id="rId4"/>
    <p:sldId id="271" r:id="rId5"/>
    <p:sldId id="257" r:id="rId6"/>
    <p:sldId id="276"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E00"/>
    <a:srgbClr val="EB2A18"/>
    <a:srgbClr val="2E9376"/>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46" d="100"/>
          <a:sy n="46" d="100"/>
        </p:scale>
        <p:origin x="966" y="72"/>
      </p:cViewPr>
      <p:guideLst>
        <p:guide orient="horz" pos="2985"/>
        <p:guide pos="530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4</a:t>
            </a:fld>
            <a:endParaRPr lang="en-US" altLang="zh-CN"/>
          </a:p>
        </p:txBody>
      </p:sp>
      <p:sp>
        <p:nvSpPr>
          <p:cNvPr id="8195" name="Rectangle 2">
            <a:extLst>
              <a:ext uri="{FF2B5EF4-FFF2-40B4-BE49-F238E27FC236}">
                <a16:creationId xmlns:a16="http://schemas.microsoft.com/office/drawing/2014/main"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5</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6</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advTm="1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000">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notesSlide" Target="../notesSlides/notesSlide6.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6.svg"/><Relationship Id="rId7" Type="http://schemas.openxmlformats.org/officeDocument/2006/relationships/image" Target="../media/image3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35.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43.jp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37.png"/><Relationship Id="rId9" Type="http://schemas.openxmlformats.org/officeDocument/2006/relationships/image" Target="../media/image40.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gif"/><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6.gif"/><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3.gif"/><Relationship Id="rId4" Type="http://schemas.openxmlformats.org/officeDocument/2006/relationships/image" Target="../media/image12.png"/><Relationship Id="rId9" Type="http://schemas.microsoft.com/office/2007/relationships/hdphoto" Target="../media/hdphoto1.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6.gif"/><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6.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1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 y="-19276"/>
            <a:ext cx="16830210" cy="9514340"/>
          </a:xfrm>
          <a:prstGeom prst="rect">
            <a:avLst/>
          </a:prstGeom>
        </p:spPr>
      </p:pic>
      <p:sp>
        <p:nvSpPr>
          <p:cNvPr id="6" name="Rectangle 5"/>
          <p:cNvSpPr/>
          <p:nvPr/>
        </p:nvSpPr>
        <p:spPr>
          <a:xfrm>
            <a:off x="3645395" y="3581020"/>
            <a:ext cx="10266737" cy="3133422"/>
          </a:xfrm>
          <a:prstGeom prst="rect">
            <a:avLst/>
          </a:prstGeom>
          <a:scene3d>
            <a:camera prst="orthographicFront"/>
            <a:lightRig rig="threePt" dir="t"/>
          </a:scene3d>
          <a:sp3d>
            <a:bevelT w="114300" prst="artDeco"/>
          </a:sp3d>
        </p:spPr>
        <p:txBody>
          <a:bodyPr wrap="square">
            <a:spAutoFit/>
          </a:bodyPr>
          <a:lstStyle/>
          <a:p>
            <a:pPr algn="ctr" eaLnBrk="1" hangingPunct="1">
              <a:defRPr/>
            </a:pPr>
            <a:r>
              <a:rPr lang="vi-VN" sz="7200" b="1">
                <a:solidFill>
                  <a:srgbClr val="FF0000"/>
                </a:solidFill>
                <a:latin typeface="Times New Roman" panose="02020603050405020304" pitchFamily="18" charset="0"/>
                <a:cs typeface="Times New Roman" panose="02020603050405020304" pitchFamily="18" charset="0"/>
              </a:rPr>
              <a:t>MÔN MĨ THUẬT LỚP 3</a:t>
            </a:r>
          </a:p>
          <a:p>
            <a:pPr algn="ctr" eaLnBrk="1" hangingPunct="1">
              <a:defRPr/>
            </a:pPr>
            <a:endParaRPr lang="vi-VN" sz="9600" b="1">
              <a:solidFill>
                <a:schemeClr val="tx2">
                  <a:lumMod val="75000"/>
                </a:schemeClr>
              </a:solidFill>
              <a:latin typeface="Times New Roman" panose="02020603050405020304" pitchFamily="18" charset="0"/>
              <a:cs typeface="Times New Roman" panose="02020603050405020304" pitchFamily="18" charset="0"/>
            </a:endParaRPr>
          </a:p>
          <a:p>
            <a:pPr algn="ctr">
              <a:lnSpc>
                <a:spcPct val="115000"/>
              </a:lnSpc>
              <a:spcAft>
                <a:spcPts val="1382"/>
              </a:spcAft>
              <a:tabLst>
                <a:tab pos="4185100" algn="ctr"/>
                <a:tab pos="6647904" algn="l"/>
              </a:tabLst>
            </a:pPr>
            <a:endParaRPr lang="en-US" sz="280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186055" y="4737895"/>
            <a:ext cx="13828821" cy="772571"/>
          </a:xfrm>
          <a:prstGeom prst="rect">
            <a:avLst/>
          </a:prstGeom>
          <a:noFill/>
        </p:spPr>
        <p:txBody>
          <a:bodyPr wrap="square" rtlCol="0">
            <a:spAutoFit/>
          </a:bodyPr>
          <a:lstStyle/>
          <a:p>
            <a:pPr algn="ctr"/>
            <a:endParaRPr lang="en-US" sz="4418"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012916" y="1988694"/>
            <a:ext cx="14749397" cy="927087"/>
          </a:xfrm>
          <a:prstGeom prst="rect">
            <a:avLst/>
          </a:prstGeom>
        </p:spPr>
        <p:txBody>
          <a:bodyPr wrap="square">
            <a:spAutoFit/>
          </a:bodyPr>
          <a:lstStyle/>
          <a:p>
            <a:pPr algn="ctr"/>
            <a:endParaRPr lang="vi-VN" sz="5422"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1EEC4C-A04F-40A1-B025-A944A465AB66}"/>
              </a:ext>
            </a:extLst>
          </p:cNvPr>
          <p:cNvSpPr txBox="1"/>
          <p:nvPr/>
        </p:nvSpPr>
        <p:spPr>
          <a:xfrm>
            <a:off x="3651411" y="1339749"/>
            <a:ext cx="12074261" cy="556252"/>
          </a:xfrm>
          <a:prstGeom prst="rect">
            <a:avLst/>
          </a:prstGeom>
          <a:noFill/>
        </p:spPr>
        <p:txBody>
          <a:bodyPr wrap="square" rtlCol="0">
            <a:spAutoFit/>
          </a:bodyPr>
          <a:lstStyle/>
          <a:p>
            <a:endParaRPr lang="en-US" sz="3012" dirty="0"/>
          </a:p>
        </p:txBody>
      </p:sp>
      <p:sp>
        <p:nvSpPr>
          <p:cNvPr id="9" name="TextBox 8">
            <a:extLst>
              <a:ext uri="{FF2B5EF4-FFF2-40B4-BE49-F238E27FC236}">
                <a16:creationId xmlns:a16="http://schemas.microsoft.com/office/drawing/2014/main" id="{C29B35B8-29D1-4006-870B-7456006AC678}"/>
              </a:ext>
            </a:extLst>
          </p:cNvPr>
          <p:cNvSpPr txBox="1"/>
          <p:nvPr/>
        </p:nvSpPr>
        <p:spPr>
          <a:xfrm>
            <a:off x="1097029" y="1086850"/>
            <a:ext cx="15022686" cy="772571"/>
          </a:xfrm>
          <a:prstGeom prst="rect">
            <a:avLst/>
          </a:prstGeom>
          <a:noFill/>
        </p:spPr>
        <p:txBody>
          <a:bodyPr wrap="square">
            <a:spAutoFit/>
          </a:bodyPr>
          <a:lstStyle/>
          <a:p>
            <a:pPr algn="ctr"/>
            <a:r>
              <a:rPr lang="en-US" sz="4418" b="1" dirty="0">
                <a:solidFill>
                  <a:srgbClr val="002060"/>
                </a:solidFill>
                <a:latin typeface="Times New Roman" panose="02020603050405020304" pitchFamily="18" charset="0"/>
                <a:cs typeface="Times New Roman" panose="02020603050405020304" pitchFamily="18" charset="0"/>
              </a:rPr>
              <a:t>PHÒNG GIÁO DỤC &amp; ĐÀO TẠO QUẬN LONG BIÊN</a:t>
            </a:r>
            <a:endParaRPr lang="vi-VN" sz="4418" b="1" dirty="0">
              <a:solidFill>
                <a:srgbClr val="002060"/>
              </a:solidFill>
              <a:latin typeface="Times New Roman" panose="02020603050405020304" pitchFamily="18" charset="0"/>
              <a:cs typeface="Times New Roman" panose="02020603050405020304" pitchFamily="18" charset="0"/>
            </a:endParaRPr>
          </a:p>
        </p:txBody>
      </p:sp>
      <p:pic>
        <p:nvPicPr>
          <p:cNvPr id="10" name="Picture 8" descr="New Years Yes Sticker by Nora Fikse">
            <a:extLst>
              <a:ext uri="{FF2B5EF4-FFF2-40B4-BE49-F238E27FC236}">
                <a16:creationId xmlns:a16="http://schemas.microsoft.com/office/drawing/2014/main" id="{FD587628-D72B-42CD-B20F-BB282F0E3D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499" y="6024563"/>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ew Years Yes Sticker by Nora Fikse">
            <a:extLst>
              <a:ext uri="{FF2B5EF4-FFF2-40B4-BE49-F238E27FC236}">
                <a16:creationId xmlns:a16="http://schemas.microsoft.com/office/drawing/2014/main" id="{7EC070B3-FF39-4FB5-984A-8FC8E78B56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3371" y="1421129"/>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AA0D4027-1964-4940-A6F8-9A6A2C2D17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2088" y="113768"/>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ew Years Yes Sticker by Nora Fikse">
            <a:extLst>
              <a:ext uri="{FF2B5EF4-FFF2-40B4-BE49-F238E27FC236}">
                <a16:creationId xmlns:a16="http://schemas.microsoft.com/office/drawing/2014/main" id="{69E6884D-32B0-413B-96E8-340B3E6DED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69134" y="1370856"/>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New Years Yes Sticker by Nora Fikse">
            <a:extLst>
              <a:ext uri="{FF2B5EF4-FFF2-40B4-BE49-F238E27FC236}">
                <a16:creationId xmlns:a16="http://schemas.microsoft.com/office/drawing/2014/main" id="{25E8BF87-47C0-48E6-ACA7-6238634F89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4774850"/>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ew Years Yes Sticker by Nora Fikse">
            <a:extLst>
              <a:ext uri="{FF2B5EF4-FFF2-40B4-BE49-F238E27FC236}">
                <a16:creationId xmlns:a16="http://schemas.microsoft.com/office/drawing/2014/main" id="{F12F16BD-6192-43DF-B648-8C552B8F9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1078" y="3941991"/>
            <a:ext cx="2157494"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7864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76" y="1641550"/>
            <a:ext cx="5637449" cy="5544960"/>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br>
              <a:rPr lang="vi-VN" sz="2800" b="1">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Để đan và tạo ống đựng bút cần bao nhiêu bước?</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Làm thế nào để có các màu xen kẽ nhau trên sản phẩm?</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Hình tròn để làm đáy ống bút được cắt khi nào?</a:t>
            </a:r>
            <a:b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75203" y="7249463"/>
            <a:ext cx="8565266"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HS quan sát (trang 47 SGK)</a:t>
            </a:r>
            <a:endParaRPr lang="en-US"/>
          </a:p>
        </p:txBody>
      </p:sp>
    </p:spTree>
    <p:extLst>
      <p:ext uri="{BB962C8B-B14F-4D97-AF65-F5344CB8AC3E}">
        <p14:creationId xmlns:p14="http://schemas.microsoft.com/office/powerpoint/2010/main" val="212950618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9" y="266913"/>
            <a:ext cx="11568953"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5704830" y="2688512"/>
            <a:ext cx="8609060" cy="455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ác bước</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1: Gấp đôi giấy bìa hình chữ nhật. Từ nếp gấp, kẻ và cắt các khe đan.</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2: Đan nan vào khe cắt trên hình chữ nhật tạo mảng hình trang trí.</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3: Cuộn và dán mảng đan thành ống tròn. Cắt bớt phần nan và gấp làm đáy.</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4: Đặt ống bút lên giấy bìa, vẽ và cắt hình tròn dán vào đáy ống hoàn thiện sản phẩm.</a:t>
            </a:r>
          </a:p>
          <a:p>
            <a:pPr>
              <a:buFont typeface="Wingdings" panose="05000000000000000000" pitchFamily="2" charset="2"/>
              <a:buChar char="v"/>
            </a:pP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798CB6C-D708-4CEE-B188-3FBA819A10B9}"/>
              </a:ext>
            </a:extLst>
          </p:cNvPr>
          <p:cNvGrpSpPr>
            <a:grpSpLocks/>
          </p:cNvGrpSpPr>
          <p:nvPr/>
        </p:nvGrpSpPr>
        <p:grpSpPr bwMode="auto">
          <a:xfrm>
            <a:off x="-469743" y="905943"/>
            <a:ext cx="6769543" cy="8779525"/>
            <a:chOff x="-743522" y="919890"/>
            <a:chExt cx="6743257" cy="8743522"/>
          </a:xfrm>
        </p:grpSpPr>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2" y="919890"/>
              <a:ext cx="6743257" cy="87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id="{362F7DCA-751D-4B23-8C53-3C8678470F74}"/>
                </a:ext>
              </a:extLst>
            </p:cNvPr>
            <p:cNvSpPr txBox="1">
              <a:spLocks noChangeArrowheads="1"/>
            </p:cNvSpPr>
            <p:nvPr/>
          </p:nvSpPr>
          <p:spPr bwMode="auto">
            <a:xfrm>
              <a:off x="1299368" y="4533852"/>
              <a:ext cx="2828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18" b="1" dirty="0">
                  <a:solidFill>
                    <a:srgbClr val="FF0000"/>
                  </a:solidFill>
                  <a:latin typeface="Times New Roman" panose="02020603050405020304" pitchFamily="18" charset="0"/>
                  <a:cs typeface="Times New Roman" panose="02020603050405020304" pitchFamily="18" charset="0"/>
                </a:rPr>
                <a:t>GHI NHỚ</a:t>
              </a:r>
              <a:endParaRPr lang="en-US" altLang="en-US" sz="4016" b="1" dirty="0">
                <a:solidFill>
                  <a:srgbClr val="FF0000"/>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1725743" y="333756"/>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0275" y="1365890"/>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5986667" y="6769096"/>
            <a:ext cx="8653668" cy="1043619"/>
          </a:xfrm>
          <a:prstGeom prst="rect">
            <a:avLst/>
          </a:prstGeom>
          <a:noFill/>
        </p:spPr>
        <p:txBody>
          <a:bodyPr wrap="square">
            <a:spAutoFit/>
          </a:bodyPr>
          <a:lstStyle/>
          <a:p>
            <a:pPr>
              <a:lnSpc>
                <a:spcPct val="115000"/>
              </a:lnSpc>
              <a:spcAft>
                <a:spcPts val="100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Đan nan bằng giấy bìa màu có thể tạo được hình trang trí và làm sản phẩm mĩ thuật.</a:t>
            </a:r>
          </a:p>
        </p:txBody>
      </p:sp>
    </p:spTree>
    <p:custDataLst>
      <p:tags r:id="rId1"/>
    </p:custData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D63E80AB-AC1E-4EA3-A553-3888CA836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3348" y="325553"/>
            <a:ext cx="4243995" cy="1323737"/>
          </a:xfrm>
          <a:prstGeom prst="rect">
            <a:avLst/>
          </a:prstGeom>
        </p:spPr>
      </p:pic>
      <p:pic>
        <p:nvPicPr>
          <p:cNvPr id="14" name="Picture 8">
            <a:extLst>
              <a:ext uri="{FF2B5EF4-FFF2-40B4-BE49-F238E27FC236}">
                <a16:creationId xmlns:a16="http://schemas.microsoft.com/office/drawing/2014/main" id="{CA110A56-FD3D-4EE7-B92A-61CDCA218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id="{5EDD944C-1184-4BD6-94BD-36D7E02E90B5}"/>
              </a:ext>
            </a:extLst>
          </p:cNvPr>
          <p:cNvSpPr txBox="1"/>
          <p:nvPr/>
        </p:nvSpPr>
        <p:spPr>
          <a:xfrm>
            <a:off x="-372364" y="583372"/>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id="{050F834B-4D38-4732-B439-01DBAEA6DD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85088" y="211419"/>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id="{5FF7ED9D-4E76-491A-9FA3-562987FCA9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2287" y="63442"/>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12EC68-5242-6A1D-EA0D-385195DF3B2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883" t="18688" r="14823" b="8087"/>
          <a:stretch/>
        </p:blipFill>
        <p:spPr>
          <a:xfrm>
            <a:off x="245332" y="1921365"/>
            <a:ext cx="2440950"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C3C10CC-4B52-D4CB-C4FF-619FB67AED8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24" t="4566" r="5134" b="388"/>
          <a:stretch/>
        </p:blipFill>
        <p:spPr>
          <a:xfrm>
            <a:off x="3056707" y="1912041"/>
            <a:ext cx="2682144"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25658C-BEFE-A8C9-4830-B1A53271B5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820" t="28805" b="388"/>
          <a:stretch/>
        </p:blipFill>
        <p:spPr>
          <a:xfrm>
            <a:off x="272224" y="5993958"/>
            <a:ext cx="2414057" cy="3291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B14BB89-1FCD-9084-1EB6-C50DDDE117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l="12847" t="28192" r="8852" b="4566"/>
          <a:stretch/>
        </p:blipFill>
        <p:spPr>
          <a:xfrm>
            <a:off x="3056706" y="6014273"/>
            <a:ext cx="2682145" cy="329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8BAA435-FE6F-4387-2A9C-BCA4FB068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7156" y="1940737"/>
            <a:ext cx="7091183" cy="737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205F63-6954-0240-910A-736FC96CE191}"/>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57976" y="1940737"/>
            <a:ext cx="2961237" cy="380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794F394-C159-EB64-C2CA-057394B33C2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10626" b="4565"/>
          <a:stretch/>
        </p:blipFill>
        <p:spPr>
          <a:xfrm>
            <a:off x="13457975" y="5975482"/>
            <a:ext cx="2961237" cy="331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421304"/>
      </p:ext>
    </p:extLst>
  </p:cSld>
  <p:clrMapOvr>
    <a:masterClrMapping/>
  </p:clrMapOvr>
  <p:transition spd="slow" advTm="1000">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advTm="1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31">
            <a:extLst>
              <a:ext uri="{FF2B5EF4-FFF2-40B4-BE49-F238E27FC236}">
                <a16:creationId xmlns:a16="http://schemas.microsoft.com/office/drawing/2014/main" id="{C4F64352-1B49-FECE-B32F-86541963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78" y="345406"/>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
            <a:extLst>
              <a:ext uri="{FF2B5EF4-FFF2-40B4-BE49-F238E27FC236}">
                <a16:creationId xmlns:a16="http://schemas.microsoft.com/office/drawing/2014/main" id="{AEF978DD-C572-A9BE-25A3-025BDED92FC2}"/>
              </a:ext>
            </a:extLst>
          </p:cNvPr>
          <p:cNvSpPr/>
          <p:nvPr/>
        </p:nvSpPr>
        <p:spPr bwMode="auto">
          <a:xfrm>
            <a:off x="4966011" y="2433638"/>
            <a:ext cx="4174390" cy="7794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12" tIns="45906" rIns="91812" bIns="45906" numCol="1" rtlCol="0" anchor="t" anchorCtr="0" compatLnSpc="1">
            <a:prstTxWarp prst="textNoShape">
              <a:avLst/>
            </a:prstTxWarp>
          </a:bodyPr>
          <a:lstStyle/>
          <a:p>
            <a:pPr algn="ctr" defTabSz="1506339" eaLnBrk="1" hangingPunct="1"/>
            <a:r>
              <a:rPr lang="en-US" sz="4016" b="1" dirty="0">
                <a:solidFill>
                  <a:srgbClr val="FF0000"/>
                </a:solidFill>
                <a:latin typeface="Times New Roman" pitchFamily="18" charset="0"/>
                <a:cs typeface="Times New Roman" pitchFamily="18" charset="0"/>
              </a:rPr>
              <a:t>KHỞI ĐỘNG</a:t>
            </a:r>
          </a:p>
        </p:txBody>
      </p:sp>
      <p:pic>
        <p:nvPicPr>
          <p:cNvPr id="8" name="Picture 7" descr="1-26">
            <a:extLst>
              <a:ext uri="{FF2B5EF4-FFF2-40B4-BE49-F238E27FC236}">
                <a16:creationId xmlns:a16="http://schemas.microsoft.com/office/drawing/2014/main" id="{04E1C1D7-9095-14F9-90F9-7A6419C89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401">
            <a:off x="10721939" y="271547"/>
            <a:ext cx="5498655" cy="432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C26FD62-788B-5336-A25A-3E0B881B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250">
            <a:off x="13825655" y="2804166"/>
            <a:ext cx="3055967" cy="2534573"/>
          </a:xfrm>
          <a:prstGeom prst="rect">
            <a:avLst/>
          </a:prstGeom>
        </p:spPr>
      </p:pic>
      <p:pic>
        <p:nvPicPr>
          <p:cNvPr id="10" name="Picture 9" descr="1-16">
            <a:extLst>
              <a:ext uri="{FF2B5EF4-FFF2-40B4-BE49-F238E27FC236}">
                <a16:creationId xmlns:a16="http://schemas.microsoft.com/office/drawing/2014/main" id="{1D155928-F299-279C-EAAB-A1AAB372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3475">
            <a:off x="8690490" y="1638574"/>
            <a:ext cx="3783172" cy="17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
            <a:extLst>
              <a:ext uri="{FF2B5EF4-FFF2-40B4-BE49-F238E27FC236}">
                <a16:creationId xmlns:a16="http://schemas.microsoft.com/office/drawing/2014/main" id="{8A214A73-4652-B29D-954D-C8E5262D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790" y="4648298"/>
            <a:ext cx="7839760" cy="48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7">
            <a:extLst>
              <a:ext uri="{FF2B5EF4-FFF2-40B4-BE49-F238E27FC236}">
                <a16:creationId xmlns:a16="http://schemas.microsoft.com/office/drawing/2014/main" id="{6BF32E30-1831-608D-B7C2-AF4D6D36A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198" y="3179808"/>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37">
            <a:extLst>
              <a:ext uri="{FF2B5EF4-FFF2-40B4-BE49-F238E27FC236}">
                <a16:creationId xmlns:a16="http://schemas.microsoft.com/office/drawing/2014/main" id="{CB851EC5-56EB-8F2E-4004-5F7ED660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4" y="3585766"/>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16">
            <a:extLst>
              <a:ext uri="{FF2B5EF4-FFF2-40B4-BE49-F238E27FC236}">
                <a16:creationId xmlns:a16="http://schemas.microsoft.com/office/drawing/2014/main" id="{DC535496-B0BC-44CD-8FC5-1C9B1F579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713">
            <a:off x="-12041" y="124299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New Years Yes Sticker by Nora Fikse">
            <a:extLst>
              <a:ext uri="{FF2B5EF4-FFF2-40B4-BE49-F238E27FC236}">
                <a16:creationId xmlns:a16="http://schemas.microsoft.com/office/drawing/2014/main" id="{23022CC2-4E8C-00BC-AD08-E97015F407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84186" y="1251449"/>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370D25-2C14-C43B-C768-B50F1977DAE5}"/>
              </a:ext>
            </a:extLst>
          </p:cNvPr>
          <p:cNvSpPr txBox="1"/>
          <p:nvPr/>
        </p:nvSpPr>
        <p:spPr>
          <a:xfrm>
            <a:off x="4437055" y="4568840"/>
            <a:ext cx="8028661" cy="1579600"/>
          </a:xfrm>
          <a:prstGeom prst="rect">
            <a:avLst/>
          </a:prstGeom>
          <a:noFill/>
        </p:spPr>
        <p:txBody>
          <a:bodyPr wrap="square">
            <a:spAutoFit/>
          </a:bodyPr>
          <a:lstStyle/>
          <a:p>
            <a:pPr algn="ctr">
              <a:lnSpc>
                <a:spcPct val="115000"/>
              </a:lnSpc>
              <a:spcAft>
                <a:spcPts val="10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endPar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“Thi kể tên các đồ dùng học tập”.</a:t>
            </a:r>
          </a:p>
        </p:txBody>
      </p:sp>
    </p:spTree>
    <p:extLst>
      <p:ext uri="{BB962C8B-B14F-4D97-AF65-F5344CB8AC3E}">
        <p14:creationId xmlns:p14="http://schemas.microsoft.com/office/powerpoint/2010/main" val="3172746620"/>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150000" y="150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tiết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id="{C38A3814-6C6C-4F1C-AA57-5CC49FE4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id="{0F736313-7219-31DB-1B96-D4BF771012E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7692" y="8666206"/>
            <a:ext cx="612080" cy="612080"/>
          </a:xfrm>
          <a:prstGeom prst="rect">
            <a:avLst/>
          </a:prstGeom>
        </p:spPr>
      </p:pic>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CCD3528-507F-43EE-9AA5-3B1BA666DB3B}"/>
              </a:ext>
            </a:extLst>
          </p:cNvPr>
          <p:cNvSpPr txBox="1"/>
          <p:nvPr/>
        </p:nvSpPr>
        <p:spPr>
          <a:xfrm>
            <a:off x="4388169" y="524548"/>
            <a:ext cx="8436505" cy="772571"/>
          </a:xfrm>
          <a:prstGeom prst="rect">
            <a:avLst/>
          </a:prstGeom>
          <a:noFill/>
        </p:spPr>
        <p:txBody>
          <a:bodyPr wrap="square">
            <a:spAutoFit/>
          </a:body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sp>
        <p:nvSpPr>
          <p:cNvPr id="10" name="TextBox 9">
            <a:extLst>
              <a:ext uri="{FF2B5EF4-FFF2-40B4-BE49-F238E27FC236}">
                <a16:creationId xmlns:a16="http://schemas.microsoft.com/office/drawing/2014/main" id="{158ECCF2-8469-4D5C-A268-0A70BD8411CC}"/>
              </a:ext>
            </a:extLst>
          </p:cNvPr>
          <p:cNvSpPr txBox="1"/>
          <p:nvPr/>
        </p:nvSpPr>
        <p:spPr>
          <a:xfrm>
            <a:off x="1732291" y="2976430"/>
            <a:ext cx="7146490" cy="3418180"/>
          </a:xfrm>
          <a:prstGeom prst="rect">
            <a:avLst/>
          </a:prstGeom>
          <a:noFill/>
        </p:spPr>
        <p:txBody>
          <a:bodyPr wrap="square" rtlCol="0">
            <a:spAutoFit/>
          </a:bodyPr>
          <a:lstStyle/>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chọn giấy bìa màu nào để tạo nan đan? Vì sao?</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Các nan giấy của em có một hay nhiều khích thước?</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cắt màu nào trước, màu nào cắt sau?</a:t>
            </a:r>
          </a:p>
          <a:p>
            <a:endParaRPr lang="en-US" sz="3012" dirty="0"/>
          </a:p>
        </p:txBody>
      </p:sp>
      <p:sp>
        <p:nvSpPr>
          <p:cNvPr id="14" name="TextBox 13">
            <a:extLst>
              <a:ext uri="{FF2B5EF4-FFF2-40B4-BE49-F238E27FC236}">
                <a16:creationId xmlns:a16="http://schemas.microsoft.com/office/drawing/2014/main" id="{F5FCA755-E7C9-46BC-8F1D-2449E238B28E}"/>
              </a:ext>
            </a:extLst>
          </p:cNvPr>
          <p:cNvSpPr txBox="1"/>
          <p:nvPr/>
        </p:nvSpPr>
        <p:spPr>
          <a:xfrm>
            <a:off x="10007451" y="7446814"/>
            <a:ext cx="6553921" cy="400110"/>
          </a:xfrm>
          <a:prstGeom prst="rect">
            <a:avLst/>
          </a:prstGeom>
          <a:noFill/>
        </p:spPr>
        <p:txBody>
          <a:bodyPr wrap="square" rtlCol="0">
            <a:spAutoFit/>
          </a:bodyPr>
          <a:lstStyle/>
          <a:p>
            <a:r>
              <a:rPr lang="en-US" sz="2000" b="1">
                <a:solidFill>
                  <a:schemeClr val="accent2">
                    <a:lumMod val="75000"/>
                  </a:schemeClr>
                </a:solidFill>
                <a:effectLst/>
                <a:latin typeface="Times New Roman" panose="02020603050405020304" pitchFamily="18" charset="0"/>
                <a:ea typeface="Calibri" panose="020F0502020204030204" pitchFamily="34" charset="0"/>
              </a:rPr>
              <a:t>HS quan sát trên màn hình (tranh trang 46 SGK)</a:t>
            </a:r>
            <a:endParaRPr lang="en-US" sz="2000" b="1" dirty="0">
              <a:solidFill>
                <a:schemeClr val="accent2">
                  <a:lumMod val="75000"/>
                </a:schemeClr>
              </a:solidFill>
              <a:latin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2737" y="-85191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77" y="245506"/>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649" y="2182852"/>
            <a:ext cx="7146491" cy="51532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699588" y="2797249"/>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2008</TotalTime>
  <Words>619</Words>
  <Application>Microsoft Office PowerPoint</Application>
  <PresentationFormat>Custom</PresentationFormat>
  <Paragraphs>57</Paragraphs>
  <Slides>16</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黑体</vt:lpstr>
      <vt:lpstr>Arial</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Để đan và tạo ống đựng bút cần bao nhiêu bước? 2. Làm thế nào để có các màu xen kẽ nhau trên sản phẩm? 3. Hình tròn để làm đáy ống bút được cắt khi nào? </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155</cp:revision>
  <dcterms:created xsi:type="dcterms:W3CDTF">2015-09-14T06:10:05Z</dcterms:created>
  <dcterms:modified xsi:type="dcterms:W3CDTF">2022-08-11T13:10:54Z</dcterms:modified>
</cp:coreProperties>
</file>