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590" r:id="rId2"/>
    <p:sldId id="585" r:id="rId3"/>
    <p:sldId id="586" r:id="rId4"/>
    <p:sldId id="591" r:id="rId5"/>
    <p:sldId id="592" r:id="rId6"/>
    <p:sldId id="589" r:id="rId7"/>
    <p:sldId id="598" r:id="rId8"/>
    <p:sldId id="593" r:id="rId9"/>
    <p:sldId id="568" r:id="rId10"/>
    <p:sldId id="569" r:id="rId11"/>
    <p:sldId id="570" r:id="rId12"/>
    <p:sldId id="594" r:id="rId13"/>
    <p:sldId id="541" r:id="rId14"/>
    <p:sldId id="595" r:id="rId15"/>
    <p:sldId id="596" r:id="rId16"/>
    <p:sldId id="597" r:id="rId17"/>
    <p:sldId id="576" r:id="rId18"/>
    <p:sldId id="581" r:id="rId19"/>
    <p:sldId id="420" r:id="rId20"/>
    <p:sldId id="601" r:id="rId21"/>
    <p:sldId id="602" r:id="rId22"/>
    <p:sldId id="582" r:id="rId23"/>
    <p:sldId id="603" r:id="rId24"/>
    <p:sldId id="583" r:id="rId25"/>
    <p:sldId id="604" r:id="rId26"/>
    <p:sldId id="261" r:id="rId27"/>
  </p:sldIdLst>
  <p:sldSz cx="9144000" cy="5143500" type="screen16x9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Arial-SGK-TV" pitchFamily="2" charset="0"/>
      <p:regular r:id="rId35"/>
      <p:bold r:id="rId36"/>
      <p:italic r:id="rId37"/>
    </p:embeddedFont>
    <p:embeddedFont>
      <p:font typeface="Quicksand Medium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rial-Rounded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007434"/>
    <a:srgbClr val="E80888"/>
    <a:srgbClr val="009242"/>
    <a:srgbClr val="D50D8E"/>
    <a:srgbClr val="FC9102"/>
    <a:srgbClr val="FFD1FF"/>
    <a:srgbClr val="F446B6"/>
    <a:srgbClr val="EB67B6"/>
    <a:srgbClr val="FE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115" d="100"/>
          <a:sy n="115" d="100"/>
        </p:scale>
        <p:origin x="52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061827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Đọc mẫu</a:t>
            </a:r>
          </a:p>
        </p:txBody>
      </p:sp>
      <p:pic>
        <p:nvPicPr>
          <p:cNvPr id="2" name="Trong giấc mơ buổi sá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7125" y="4268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đi! 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106"/>
            <a:ext cx="2328199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từng dòng thơ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58936" y="202622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499" y="202217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22963" y="3928175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64526" y="392412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27375" y="203353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68938" y="202948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85812" y="402658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27375" y="402253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29591" y="4021282"/>
            <a:ext cx="133919" cy="39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875631" y="4008041"/>
            <a:ext cx="142708" cy="39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145590"/>
            <a:ext cx="7464056" cy="49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9386" y="191260"/>
            <a:ext cx="618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vùng đất cao , bằng phẳng , rộng lớn , nhiều cỏ mọc 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0" y="17655"/>
            <a:ext cx="24224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Thảo nguyên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0920" cy="5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108" y="0"/>
            <a:ext cx="610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buổi sáng sớm khi mặt trời đang lên 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927730" y="1309255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Ban mai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4877676"/>
            <a:ext cx="9144000" cy="265824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3402"/>
            <a:ext cx="2109355" cy="346247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 khổ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059"/>
            <a:ext cx="2196790" cy="346247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toàn bài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Tìm ở cuối các dòng thơ những tiếng cùng vần với nhau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294" y="98884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7716" y="461665"/>
            <a:ext cx="531029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39285" y="1793979"/>
            <a:ext cx="637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8261" y="2591420"/>
            <a:ext cx="637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3694" y="2208165"/>
            <a:ext cx="771923" cy="0"/>
          </a:xfrm>
          <a:prstGeom prst="line">
            <a:avLst/>
          </a:prstGeom>
          <a:ln w="3810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5195" y="4207086"/>
            <a:ext cx="771923" cy="0"/>
          </a:xfrm>
          <a:prstGeom prst="line">
            <a:avLst/>
          </a:prstGeom>
          <a:ln w="3810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46001" y="3777538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804" y="4553717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83379" y="4259041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99414" y="3808711"/>
            <a:ext cx="350874" cy="0"/>
          </a:xfrm>
          <a:prstGeom prst="line">
            <a:avLst/>
          </a:prstGeom>
          <a:ln w="38100">
            <a:solidFill>
              <a:srgbClr val="E8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45310" y="4606398"/>
            <a:ext cx="444443" cy="0"/>
          </a:xfrm>
          <a:prstGeom prst="line">
            <a:avLst/>
          </a:prstGeom>
          <a:ln w="38100">
            <a:solidFill>
              <a:srgbClr val="E8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6692" y="1082535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0216" y="1068375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278" y="2828151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0216" y="2902893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0843" y="103784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3063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Trả lời câu hỏi                                           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-SGK-TV" pitchFamily="2" charset="0"/>
                <a:cs typeface="Arial-SGK-TV" pitchFamily="2" charset="0"/>
              </a:rPr>
              <a:t>Đọc khổ 1 + 2</a:t>
            </a:r>
            <a:endParaRPr lang="en-US" sz="1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4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</a:t>
            </a:r>
            <a:r>
              <a:rPr lang="en-US" sz="24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" y="-29666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4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12197" y="1267214"/>
            <a:ext cx="29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2197" y="1649234"/>
            <a:ext cx="29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4340165"/>
            <a:ext cx="9144000" cy="41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670909"/>
            <a:ext cx="914400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a, Trong giấc mơ, bạn nhỏ thấy ông mặt trời làm gì?</a:t>
            </a:r>
            <a:endParaRPr lang="en-US" sz="300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8165" y="3686065"/>
            <a:ext cx="870225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b, Đi qua thảo nguyên xanh bạn nhỏ thấy gì ?</a:t>
            </a:r>
            <a:endParaRPr lang="en-US" sz="3000">
              <a:solidFill>
                <a:srgbClr val="007434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12197" y="3119274"/>
            <a:ext cx="2504877" cy="5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256280" y="4317866"/>
            <a:ext cx="965656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9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9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 qua thảo nguyên xanh bạn nhỏ thấy</a:t>
            </a:r>
            <a:r>
              <a:rPr lang="en-US" sz="29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9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nhiều hoa lạ.</a:t>
            </a:r>
            <a:endParaRPr lang="en-US" sz="29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90" y="3715458"/>
            <a:ext cx="870225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Tìm câu thơ nói về đặc điểm của những loài hoa lạ trên thảo nguyên?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75099" y="3482220"/>
            <a:ext cx="3030902" cy="5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0" grpId="1"/>
      <p:bldP spid="14" grpId="0"/>
      <p:bldP spid="14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FC9102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Em trả lời nhanh nhé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3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6" y="2892345"/>
            <a:ext cx="870225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  Ở khổ thơ thứ 3, bạn nhỏ thấy gì trong giấc mơ buổi sáng ?</a:t>
            </a:r>
            <a:endParaRPr lang="en-US" sz="280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07497" y="1627330"/>
            <a:ext cx="3756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927" y="3905782"/>
            <a:ext cx="870225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-SGK-TV" pitchFamily="2" charset="0"/>
                <a:cs typeface="Arial-SGK-TV" pitchFamily="2" charset="0"/>
              </a:rPr>
              <a:t>Ở khổ thơ thứ 3, bạn nhỏ thấy </a:t>
            </a:r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 dòng sông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-SGK-TV" pitchFamily="2" charset="0"/>
                <a:cs typeface="Arial-SGK-TV" pitchFamily="2" charset="0"/>
              </a:rPr>
              <a:t>Đọc khổ 4</a:t>
            </a:r>
            <a:endParaRPr lang="en-US" sz="1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263989"/>
            <a:ext cx="870225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latin typeface="Arial-SGK-TV" pitchFamily="2" charset="0"/>
                <a:cs typeface="Arial-SGK-TV" pitchFamily="2" charset="0"/>
              </a:rPr>
              <a:t>c, Bạn nhỏ nghe thấy gì trong giấc mơ ?</a:t>
            </a: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9795" y="2094438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3078" y="2566444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Học thuộc lòng hai khổ thơ cuối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4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438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!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38" y="46166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tràn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 rõ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!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0438" y="480307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437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Nói về một giấc mơ của em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90588"/>
            <a:ext cx="7486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7" y="1585810"/>
                <a:ext cx="215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thảo nguyên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6" y="1574078"/>
              <a:ext cx="188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897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tx1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08" y="622920"/>
            <a:ext cx="852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tiếng cùng vần với nhau ở cuối các dòng thơ (SHS trang 126, 127)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440" y="1733107"/>
            <a:ext cx="9291559" cy="2699344"/>
            <a:chOff x="918086" y="1253081"/>
            <a:chExt cx="7761540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 flipH="1">
              <a:off x="1289433" y="1578900"/>
              <a:ext cx="7390193" cy="4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trời - nơi, nắng – trắng, sông – hồng – trống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5912" y="2893166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anose="020B0603050302020204" pitchFamily="34" charset="0"/>
              </a:rPr>
              <a:t>, tai – bài. </a:t>
            </a:r>
            <a:endParaRPr lang="en-US" sz="3200" b="1" dirty="0">
              <a:solidFill>
                <a:srgbClr val="0418A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VẬN DỤNG</a:t>
            </a:r>
            <a:endParaRPr lang="en-GB" sz="6000" b="1" spc="10" dirty="0">
              <a:solidFill>
                <a:schemeClr val="dk1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 NGHIỆM</a:t>
            </a:r>
            <a:endParaRPr lang="en-GB" sz="6000" b="1" spc="10" dirty="0">
              <a:solidFill>
                <a:schemeClr val="dk1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0650" y="544859"/>
            <a:ext cx="6581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Trong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bài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đọc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Tia </a:t>
            </a:r>
            <a:r>
              <a:rPr lang="en-US" sz="2800" i="1" dirty="0" err="1" smtClean="0">
                <a:solidFill>
                  <a:srgbClr val="FFFF00"/>
                </a:solidFill>
              </a:rPr>
              <a:t>nắng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đâu</a:t>
            </a:r>
            <a:r>
              <a:rPr lang="en-US" sz="2800" i="1" dirty="0" smtClean="0">
                <a:solidFill>
                  <a:srgbClr val="FFFF00"/>
                </a:solidFill>
              </a:rPr>
              <a:t>?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bé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thấy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nắng</a:t>
            </a:r>
            <a:r>
              <a:rPr lang="en-US" sz="2800" dirty="0" smtClean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lúc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thức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giấc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buổi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sáng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964" y="3767430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Trên tán cây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Ở lòng bàn tay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Trên bàn học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Tất cả các ý trên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23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CÂU HỎI 2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Buổi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tối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nắng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đâu</a:t>
            </a:r>
            <a:r>
              <a:rPr lang="en-US" sz="3200" dirty="0" smtClean="0">
                <a:solidFill>
                  <a:schemeClr val="bg1"/>
                </a:solidFill>
              </a:rPr>
              <a:t>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878" y="3769666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Đi ngủ nhà nắng.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Qua nhà bạn.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Đi tìm mưa.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Đi học bài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89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1325" y="1968747"/>
            <a:ext cx="20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Là con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43537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Con mèo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Con chó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Con gà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Con bò</a:t>
            </a: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563012" y="298636"/>
            <a:ext cx="3579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>
                <a:solidFill>
                  <a:schemeClr val="bg1"/>
                </a:solidFill>
              </a:rPr>
              <a:t>Con gì mào đỏ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Gáy ò ó o…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Từ sáng tinh mơ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Gọi người thức giấc?</a:t>
            </a:r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55106"/>
            <a:ext cx="868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Quan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sát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trả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lời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nhỏ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tranh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44" y="1330028"/>
            <a:ext cx="5571518" cy="381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-8692"/>
            <a:ext cx="868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Em có hay ngủ mơ không? Em thường mơ thấy gì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304896"/>
            <a:ext cx="5608234" cy="38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34" y="3653479"/>
            <a:ext cx="87612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trăm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đềm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hạnh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phúc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lành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;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! 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!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chưa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i="1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18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i="1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18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i="1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18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i="1" dirty="0" err="1" smtClean="0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18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i="1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18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!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4594" y="1928950"/>
            <a:ext cx="7408088" cy="1068536"/>
            <a:chOff x="1374594" y="1928950"/>
            <a:chExt cx="7408088" cy="106853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C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170027" y="2054251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4594" y="1928950"/>
              <a:ext cx="1055077" cy="1028015"/>
            </a:xfrm>
            <a:prstGeom prst="ellipse">
              <a:avLst/>
            </a:prstGeom>
            <a:solidFill>
              <a:srgbClr val="FC91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221" y="1932473"/>
              <a:ext cx="793820" cy="1015651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Bài</a:t>
              </a:r>
            </a:p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2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FC9102"/>
          </a:solidFill>
          <a:ln w="133350">
            <a:solidFill>
              <a:srgbClr val="F5BEB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THẾ GIỚI TRONG MẮT EM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FC9102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739" y="2086619"/>
            <a:ext cx="6034523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C9102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600" b="1">
              <a:solidFill>
                <a:srgbClr val="FC9102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1221</Words>
  <Application>Microsoft Office PowerPoint</Application>
  <PresentationFormat>On-screen Show (16:9)</PresentationFormat>
  <Paragraphs>248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Lato</vt:lpstr>
      <vt:lpstr>Arial</vt:lpstr>
      <vt:lpstr>HP001 4 hàng</vt:lpstr>
      <vt:lpstr>Arial-SGK-TV</vt:lpstr>
      <vt:lpstr>Quicksand Medium</vt:lpstr>
      <vt:lpstr>Times New Roman</vt:lpstr>
      <vt:lpstr>Calibri</vt:lpstr>
      <vt:lpstr>Arial-Rounded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790</cp:revision>
  <dcterms:modified xsi:type="dcterms:W3CDTF">2023-04-18T02:20:18Z</dcterms:modified>
</cp:coreProperties>
</file>