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17" r:id="rId3"/>
    <p:sldId id="322" r:id="rId4"/>
    <p:sldId id="310" r:id="rId5"/>
    <p:sldId id="296" r:id="rId6"/>
    <p:sldId id="297" r:id="rId7"/>
    <p:sldId id="303" r:id="rId8"/>
    <p:sldId id="314" r:id="rId9"/>
  </p:sldIdLst>
  <p:sldSz cx="12161838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3DD"/>
    <a:srgbClr val="FFDF79"/>
    <a:srgbClr val="FFD757"/>
    <a:srgbClr val="F9F9F9"/>
    <a:srgbClr val="D8F4E3"/>
    <a:srgbClr val="FF0066"/>
    <a:srgbClr val="E4F8EC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3B773-EC62-9287-45EC-C5E17F354B42}" v="7" dt="2021-07-21T01:43:33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4" autoAdjust="0"/>
    <p:restoredTop sz="91281" autoAdjust="0"/>
  </p:normalViewPr>
  <p:slideViewPr>
    <p:cSldViewPr>
      <p:cViewPr varScale="1">
        <p:scale>
          <a:sx n="83" d="100"/>
          <a:sy n="83" d="100"/>
        </p:scale>
        <p:origin x="882" y="10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nh Thi Quynh Chi (FE FSC DN)" userId="S::chidtq2@fe.edu.vn::47edb9f5-751d-4a8b-9ef0-7a8ef70d4933" providerId="AD" clId="Web-{4883B773-EC62-9287-45EC-C5E17F354B42}"/>
    <pc:docChg chg="modSld">
      <pc:chgData name="Dinh Thi Quynh Chi (FE FSC DN)" userId="S::chidtq2@fe.edu.vn::47edb9f5-751d-4a8b-9ef0-7a8ef70d4933" providerId="AD" clId="Web-{4883B773-EC62-9287-45EC-C5E17F354B42}" dt="2021-07-21T01:43:32.904" v="2" actId="20577"/>
      <pc:docMkLst>
        <pc:docMk/>
      </pc:docMkLst>
      <pc:sldChg chg="modSp">
        <pc:chgData name="Dinh Thi Quynh Chi (FE FSC DN)" userId="S::chidtq2@fe.edu.vn::47edb9f5-751d-4a8b-9ef0-7a8ef70d4933" providerId="AD" clId="Web-{4883B773-EC62-9287-45EC-C5E17F354B42}" dt="2021-07-21T01:43:32.904" v="2" actId="20577"/>
        <pc:sldMkLst>
          <pc:docMk/>
          <pc:sldMk cId="2245612926" sldId="258"/>
        </pc:sldMkLst>
        <pc:spChg chg="mod">
          <ac:chgData name="Dinh Thi Quynh Chi (FE FSC DN)" userId="S::chidtq2@fe.edu.vn::47edb9f5-751d-4a8b-9ef0-7a8ef70d4933" providerId="AD" clId="Web-{4883B773-EC62-9287-45EC-C5E17F354B42}" dt="2021-07-21T01:43:32.904" v="2" actId="20577"/>
          <ac:spMkLst>
            <pc:docMk/>
            <pc:sldMk cId="2245612926" sldId="258"/>
            <ac:spMk id="5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cho HS chọn</a:t>
            </a:r>
            <a:r>
              <a:rPr lang="en-US" baseline="0"/>
              <a:t> hộp quà. GV click chuột và yêu cầu HS nêu tên các chữ cái.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8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2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chọn</a:t>
            </a:r>
            <a:r>
              <a:rPr lang="en-US" baseline="0"/>
              <a:t> hộp quà, </a:t>
            </a:r>
            <a:r>
              <a:rPr lang="en-US"/>
              <a:t>Click vào</a:t>
            </a:r>
            <a:r>
              <a:rPr lang="en-US" baseline="0"/>
              <a:t> rồi yêu cầu HS nói đó là số mấy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CFD5-E350-446A-A599-E26514AA59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2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1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7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32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3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76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42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01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24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04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69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97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86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34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52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3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01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73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72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26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29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94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819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2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26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00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8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621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4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06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281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21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984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3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204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762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77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5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3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1" r:id="rId11"/>
    <p:sldLayoutId id="2147483690" r:id="rId12"/>
    <p:sldLayoutId id="2147483689" r:id="rId13"/>
    <p:sldLayoutId id="2147483686" r:id="rId14"/>
    <p:sldLayoutId id="2147483680" r:id="rId15"/>
    <p:sldLayoutId id="2147483673" r:id="rId16"/>
    <p:sldLayoutId id="2147483672" r:id="rId17"/>
    <p:sldLayoutId id="2147483671" r:id="rId18"/>
    <p:sldLayoutId id="2147483663" r:id="rId19"/>
    <p:sldLayoutId id="2147483662" r:id="rId20"/>
    <p:sldLayoutId id="2147483661" r:id="rId21"/>
    <p:sldLayoutId id="2147483660" r:id="rId22"/>
    <p:sldLayoutId id="2147483651" r:id="rId23"/>
    <p:sldLayoutId id="2147483652" r:id="rId24"/>
    <p:sldLayoutId id="2147483653" r:id="rId25"/>
    <p:sldLayoutId id="2147483654" r:id="rId26"/>
    <p:sldLayoutId id="2147483692" r:id="rId27"/>
    <p:sldLayoutId id="2147483688" r:id="rId28"/>
    <p:sldLayoutId id="2147483687" r:id="rId29"/>
    <p:sldLayoutId id="2147483685" r:id="rId30"/>
    <p:sldLayoutId id="2147483684" r:id="rId31"/>
    <p:sldLayoutId id="2147483683" r:id="rId32"/>
    <p:sldLayoutId id="2147483682" r:id="rId33"/>
    <p:sldLayoutId id="2147483681" r:id="rId34"/>
    <p:sldLayoutId id="2147483669" r:id="rId35"/>
    <p:sldLayoutId id="2147483665" r:id="rId36"/>
    <p:sldLayoutId id="2147483664" r:id="rId37"/>
    <p:sldLayoutId id="2147483655" r:id="rId38"/>
    <p:sldLayoutId id="2147483697" r:id="rId39"/>
    <p:sldLayoutId id="2147483696" r:id="rId40"/>
    <p:sldLayoutId id="2147483695" r:id="rId41"/>
    <p:sldLayoutId id="2147483694" r:id="rId42"/>
    <p:sldLayoutId id="2147483693" r:id="rId43"/>
    <p:sldLayoutId id="2147483679" r:id="rId44"/>
    <p:sldLayoutId id="2147483678" r:id="rId45"/>
    <p:sldLayoutId id="2147483677" r:id="rId46"/>
    <p:sldLayoutId id="2147483676" r:id="rId47"/>
    <p:sldLayoutId id="2147483675" r:id="rId48"/>
    <p:sldLayoutId id="2147483674" r:id="rId49"/>
    <p:sldLayoutId id="2147483670" r:id="rId50"/>
    <p:sldLayoutId id="2147483668" r:id="rId51"/>
    <p:sldLayoutId id="2147483667" r:id="rId52"/>
    <p:sldLayoutId id="2147483666" r:id="rId53"/>
    <p:sldLayoutId id="2147483656" r:id="rId54"/>
    <p:sldLayoutId id="2147483657" r:id="rId55"/>
    <p:sldLayoutId id="2147483658" r:id="rId56"/>
    <p:sldLayoutId id="2147483659" r:id="rId5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7" cy="19812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09949" y="53446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2659" y="1345184"/>
            <a:ext cx="7453777" cy="868856"/>
          </a:xfrm>
        </p:spPr>
        <p:txBody>
          <a:bodyPr>
            <a:noAutofit/>
          </a:bodyPr>
          <a:lstStyle/>
          <a:p>
            <a:pPr algn="ctr"/>
            <a:r>
              <a:rPr lang="en-US" sz="10600" b="1" dirty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19" y="4563186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95" y="1981200"/>
            <a:ext cx="396076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14173" y="3125727"/>
            <a:ext cx="8447665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CÁC NÉT VIẾT CƠ BẢN,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CHỮ SỐ VÀ DẤU THANH (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58171" y="2363711"/>
            <a:ext cx="135966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</a:t>
            </a:r>
          </a:p>
        </p:txBody>
      </p: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0115" y="510333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97818" y="510333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 dirty="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ă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07231" y="510333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â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17942" y="510333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08977" y="510333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28434" y="510333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13574" y="510333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0115" y="2076830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97818" y="2076830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 dirty="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ê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06421" y="2076830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617942" y="2076830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08977" y="2076830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i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828434" y="2076830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413574" y="2076830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0115" y="3657035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397818" y="3657035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006421" y="3657035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617942" y="3657035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ô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208977" y="3657035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ơ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828434" y="3657035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p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430195" y="3657035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q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14214" y="5187630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r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59675" y="5187630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s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003893" y="5187630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676146" y="5187630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272387" y="5187630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ư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868628" y="5187630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464869" y="5187630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x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1021665" y="5187630"/>
            <a:ext cx="912138" cy="1140172"/>
          </a:xfrm>
          <a:prstGeom prst="rect">
            <a:avLst/>
          </a:prstGeom>
        </p:spPr>
        <p:txBody>
          <a:bodyPr vert="horz" lIns="91214" tIns="45607" rIns="91214" bIns="456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y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9" t="-1029" r="29028" b="74032"/>
          <a:stretch/>
        </p:blipFill>
        <p:spPr>
          <a:xfrm>
            <a:off x="252573" y="364848"/>
            <a:ext cx="1927222" cy="15963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370" b="26852" l="28900" r="4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23" t="10909" r="53690" b="72084"/>
          <a:stretch/>
        </p:blipFill>
        <p:spPr>
          <a:xfrm>
            <a:off x="6902386" y="3469383"/>
            <a:ext cx="1525321" cy="151547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278" b="44722" l="30400" r="48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28612" r="52917" b="54381"/>
          <a:stretch/>
        </p:blipFill>
        <p:spPr>
          <a:xfrm>
            <a:off x="10106982" y="3714321"/>
            <a:ext cx="1525321" cy="15154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3" t="63398" r="3633" b="8317"/>
          <a:stretch/>
        </p:blipFill>
        <p:spPr>
          <a:xfrm>
            <a:off x="7014009" y="370815"/>
            <a:ext cx="1484269" cy="175963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889" b="83704" l="31000" r="53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86" t="65447" r="47357" b="16819"/>
          <a:stretch/>
        </p:blipFill>
        <p:spPr>
          <a:xfrm>
            <a:off x="5803175" y="5229800"/>
            <a:ext cx="1453810" cy="128565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6" r="1281" b="73003"/>
          <a:stretch/>
        </p:blipFill>
        <p:spPr>
          <a:xfrm>
            <a:off x="3936320" y="260482"/>
            <a:ext cx="1206834" cy="159633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7" t="15921" r="4309" b="55794"/>
          <a:stretch/>
        </p:blipFill>
        <p:spPr>
          <a:xfrm>
            <a:off x="2099228" y="3287372"/>
            <a:ext cx="1484269" cy="175963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6" t="68519" r="32880" b="8175"/>
          <a:stretch/>
        </p:blipFill>
        <p:spPr>
          <a:xfrm>
            <a:off x="1273610" y="4984861"/>
            <a:ext cx="1484269" cy="14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6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6919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8684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ă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02088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â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16794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11775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35248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24319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6919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88684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ê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01276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616794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11775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i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835248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424319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6919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388684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001276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616794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ô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211775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ơ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835248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p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440982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q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99664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r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484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s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9962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6726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2728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ư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8730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4732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x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1033919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y</a:t>
            </a:r>
          </a:p>
        </p:txBody>
      </p:sp>
      <p:sp>
        <p:nvSpPr>
          <p:cNvPr id="2" name="Oval 1"/>
          <p:cNvSpPr/>
          <p:nvPr/>
        </p:nvSpPr>
        <p:spPr>
          <a:xfrm>
            <a:off x="5318919" y="1905000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064407" y="3607867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123377" y="305399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62855" y="390348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934959" y="323394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497912" y="1880216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887498" y="3484498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289592" y="3573485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649028" y="1918010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252442" y="3573485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150435" y="348261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960978" y="5064679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01149" y="5137387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2175" y="3484498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996505" y="1982881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549665" y="233635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292417" y="233635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6887497" y="1865621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698907" y="220097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33911" y="5064679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178727" y="1960873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548785" y="5064679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0557242" y="5186097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32587" y="1960873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712763" y="3544211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63787" y="5091854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8034" y="5091854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8464327" y="3573740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9090063" y="5069551"/>
            <a:ext cx="1562953" cy="15295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6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46919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8684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ă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02088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â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16794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11775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35248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24319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6919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88684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ê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01276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g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616794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h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11775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i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835248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k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424319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l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6919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388684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n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001276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616794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ô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211775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ơ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835248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p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440982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q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99664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r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484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s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9962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6726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u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2728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ư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8730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v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4732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x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1033919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22077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4518" y="163475"/>
            <a:ext cx="9753601" cy="1197050"/>
          </a:xfrm>
          <a:prstGeom prst="round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Nhận diện các dấu thanh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3519" y="1600200"/>
            <a:ext cx="3352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FF0000"/>
                </a:solidFill>
                <a:latin typeface="HP001 4 hàng" pitchFamily="34" charset="0"/>
              </a:rPr>
              <a:t>́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8319" y="1569690"/>
            <a:ext cx="3352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FF0000"/>
                </a:solidFill>
                <a:latin typeface="HP001 4 hàng" pitchFamily="34" charset="0"/>
                <a:ea typeface="Arial-Rounded"/>
                <a:cs typeface="Arial-Rounded"/>
              </a:rPr>
              <a:t>̀</a:t>
            </a:r>
            <a:endParaRPr lang="en-US" sz="199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95519" y="1981200"/>
            <a:ext cx="3352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̉</a:t>
            </a:r>
            <a:endParaRPr lang="en-US" sz="199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63960" y="3680445"/>
            <a:ext cx="3352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͂</a:t>
            </a:r>
            <a:endParaRPr lang="en-US" sz="199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93333" y="2133600"/>
            <a:ext cx="2133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FF0000"/>
                </a:solidFill>
                <a:latin typeface="Arial-Rounded"/>
                <a:ea typeface="Arial-Rounded"/>
                <a:cs typeface="Arial-Rounded"/>
              </a:rPr>
              <a:t>.</a:t>
            </a:r>
            <a:endParaRPr lang="en-US" sz="199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43351" y="2486644"/>
            <a:ext cx="3572353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huyền</a:t>
            </a:r>
            <a:r>
              <a:rPr lang="en-US" sz="3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761979" y="2362200"/>
            <a:ext cx="4107258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(dấu sắc)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869237" y="2438400"/>
            <a:ext cx="3848100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(dấu hỏi)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499519" y="4724400"/>
            <a:ext cx="310118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(dấu ngã)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573837" y="4724400"/>
            <a:ext cx="318381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(dấu nặng)</a:t>
            </a:r>
          </a:p>
        </p:txBody>
      </p:sp>
    </p:spTree>
    <p:extLst>
      <p:ext uri="{BB962C8B-B14F-4D97-AF65-F5344CB8AC3E}">
        <p14:creationId xmlns:p14="http://schemas.microsoft.com/office/powerpoint/2010/main" val="22728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15082" y="21752"/>
            <a:ext cx="12176919" cy="1197050"/>
          </a:xfrm>
          <a:prstGeom prst="round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>
                <a:solidFill>
                  <a:srgbClr val="D933DD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rPr>
              <a:t>c) Nhận diện các dấu thanh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506708" y="2286000"/>
            <a:ext cx="226941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FF0000"/>
                </a:solidFill>
                <a:latin typeface="Arial-SGK-TV" pitchFamily="2" charset="0"/>
                <a:ea typeface="AvantGarde" pitchFamily="2" charset="0"/>
                <a:cs typeface="Arial-SGK-TV" pitchFamily="2" charset="0"/>
              </a:rPr>
              <a:t>cà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23119" y="2286000"/>
            <a:ext cx="226941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rgbClr val="FF0000"/>
                </a:solidFill>
                <a:latin typeface="Arial-SGK-TV" pitchFamily="2" charset="0"/>
                <a:ea typeface="AvantGarde" pitchFamily="2" charset="0"/>
                <a:cs typeface="Arial-SGK-TV" pitchFamily="2" charset="0"/>
              </a:rPr>
              <a:t>bố</a:t>
            </a:r>
            <a:endParaRPr lang="en-US" sz="8000" dirty="0">
              <a:solidFill>
                <a:srgbClr val="FF0000"/>
              </a:solidFill>
              <a:latin typeface="Arial-SGK-TV" pitchFamily="2" charset="0"/>
              <a:ea typeface="AvantGarde" pitchFamily="2" charset="0"/>
              <a:cs typeface="Arial-SGK-TV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402308" y="2286000"/>
            <a:ext cx="226941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FF0000"/>
                </a:solidFill>
                <a:latin typeface="Arial-SGK-TV" pitchFamily="2" charset="0"/>
                <a:ea typeface="AvantGarde" pitchFamily="2" charset="0"/>
                <a:cs typeface="Arial-SGK-TV" pitchFamily="2" charset="0"/>
              </a:rPr>
              <a:t>kệ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993108" y="2286000"/>
            <a:ext cx="226941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FF0000"/>
                </a:solidFill>
                <a:latin typeface="Arial-SGK-TV" pitchFamily="2" charset="0"/>
                <a:ea typeface="AvantGarde" pitchFamily="2" charset="0"/>
                <a:cs typeface="Arial-SGK-TV" pitchFamily="2" charset="0"/>
              </a:rPr>
              <a:t>đỡ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72002" y="4070352"/>
            <a:ext cx="226941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FF0000"/>
                </a:solidFill>
                <a:latin typeface="Arial-SGK-TV" pitchFamily="2" charset="0"/>
                <a:ea typeface="AvantGarde" pitchFamily="2" charset="0"/>
                <a:cs typeface="Arial-SGK-TV" pitchFamily="2" charset="0"/>
              </a:rPr>
              <a:t>cổ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166519" y="4070351"/>
            <a:ext cx="226941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FF0000"/>
                </a:solidFill>
                <a:latin typeface="Arial-SGK-TV" pitchFamily="2" charset="0"/>
                <a:ea typeface="AvantGarde" pitchFamily="2" charset="0"/>
                <a:cs typeface="Arial-SGK-TV" pitchFamily="2" charset="0"/>
              </a:rPr>
              <a:t>bé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961036" y="4070350"/>
            <a:ext cx="2269411" cy="1625601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FF0000"/>
                </a:solidFill>
                <a:latin typeface="Arial-SGK-TV" pitchFamily="2" charset="0"/>
                <a:ea typeface="AvantGarde" pitchFamily="2" charset="0"/>
                <a:cs typeface="Arial-SGK-TV" pitchFamily="2" charset="0"/>
              </a:rPr>
              <a:t>lê</a:t>
            </a:r>
          </a:p>
        </p:txBody>
      </p:sp>
      <p:sp>
        <p:nvSpPr>
          <p:cNvPr id="10" name="Oval 9"/>
          <p:cNvSpPr/>
          <p:nvPr/>
        </p:nvSpPr>
        <p:spPr>
          <a:xfrm>
            <a:off x="1023812" y="2161633"/>
            <a:ext cx="1920407" cy="1908717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86673" y="3928791"/>
            <a:ext cx="1920407" cy="1908717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03638" y="3899054"/>
            <a:ext cx="1920407" cy="1908717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24653" y="1990337"/>
            <a:ext cx="1920407" cy="1908717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18188" y="2018215"/>
            <a:ext cx="1920407" cy="1908717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61557" y="4039771"/>
            <a:ext cx="1920407" cy="1908717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170000" y="2164508"/>
            <a:ext cx="1920407" cy="1908717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latin typeface="Arial" pitchFamily="34" charset="0"/>
                <a:ea typeface="DomCasual" pitchFamily="18" charset="0"/>
                <a:cs typeface="Arial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12915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>
            <a:lum/>
          </a:blip>
          <a:srcRect/>
          <a:stretch>
            <a:fillRect t="-4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89919" y="556312"/>
            <a:ext cx="967740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Hẹn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</a:p>
          <a:p>
            <a:pPr algn="ctr">
              <a:lnSpc>
                <a:spcPct val="100000"/>
              </a:lnSpc>
            </a:pP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4800" b="1" dirty="0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D933D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theo.</a:t>
            </a:r>
            <a:endParaRPr lang="en-US" sz="4800" b="1" dirty="0">
              <a:solidFill>
                <a:srgbClr val="D933DD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slide 2_denois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19500" y="-179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5999749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212</Words>
  <Application>Microsoft Office PowerPoint</Application>
  <PresentationFormat>Custom</PresentationFormat>
  <Paragraphs>118</Paragraphs>
  <Slides>8</Slides>
  <Notes>3</Notes>
  <HiddenSlides>1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Arial-Rounded</vt:lpstr>
      <vt:lpstr>Arial-SGK-TV</vt:lpstr>
      <vt:lpstr>AvantGarde</vt:lpstr>
      <vt:lpstr>Calibri</vt:lpstr>
      <vt:lpstr>DomCasual</vt:lpstr>
      <vt:lpstr>HP001 4 hàng</vt:lpstr>
      <vt:lpstr>Times New Roman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Admin</cp:lastModifiedBy>
  <cp:revision>116</cp:revision>
  <dcterms:created xsi:type="dcterms:W3CDTF">2021-06-13T09:23:33Z</dcterms:created>
  <dcterms:modified xsi:type="dcterms:W3CDTF">2024-09-13T05:48:25Z</dcterms:modified>
</cp:coreProperties>
</file>