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8" r:id="rId3"/>
    <p:sldId id="259" r:id="rId4"/>
    <p:sldId id="260" r:id="rId5"/>
    <p:sldId id="511" r:id="rId6"/>
    <p:sldId id="496" r:id="rId7"/>
    <p:sldId id="524" r:id="rId8"/>
    <p:sldId id="512" r:id="rId9"/>
    <p:sldId id="526" r:id="rId10"/>
    <p:sldId id="539" r:id="rId11"/>
    <p:sldId id="540" r:id="rId12"/>
    <p:sldId id="541" r:id="rId13"/>
    <p:sldId id="542" r:id="rId14"/>
    <p:sldId id="546" r:id="rId15"/>
    <p:sldId id="543" r:id="rId16"/>
    <p:sldId id="544" r:id="rId17"/>
    <p:sldId id="545" r:id="rId18"/>
    <p:sldId id="537" r:id="rId19"/>
    <p:sldId id="261" r:id="rId20"/>
  </p:sldIdLst>
  <p:sldSz cx="18288000" cy="10287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#9Slide05 SVNKitten" panose="020B0604020202020204" charset="0"/>
      <p:regular r:id="rId24"/>
    </p:embeddedFont>
    <p:embeddedFont>
      <p:font typeface="SVN-Larch Shaded" panose="02000000000000000000" charset="0"/>
      <p:regular r:id="rId25"/>
    </p:embeddedFont>
    <p:embeddedFont>
      <p:font typeface="LNTH-Oliver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2 Noi dung dai" panose="020B0604020202020204" charset="0"/>
      <p:regular r:id="rId31"/>
    </p:embeddedFont>
    <p:embeddedFont>
      <p:font typeface="#9Slide07 Crocante" panose="020B0604020202020204" charset="0"/>
      <p:regular r:id="rId32"/>
    </p:embeddedFont>
    <p:embeddedFont>
      <p:font typeface="等线" panose="020B060402020202020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4" y="402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7731703-63C4-4E07-8651-984BD881B0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1FC46B-7103-4CF7-8450-80B26D6173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7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em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3">
            <a:extLst>
              <a:ext uri="{FF2B5EF4-FFF2-40B4-BE49-F238E27FC236}">
                <a16:creationId xmlns:a16="http://schemas.microsoft.com/office/drawing/2014/main" id="{7CE15F0F-5A7E-4E4E-9298-58DC3752A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689" y="2731149"/>
            <a:ext cx="16784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B6D92A-2C62-425C-A078-3431D8A6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141" y="2685598"/>
            <a:ext cx="103992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578,69 + 281,78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253AC-7EC5-4EC6-AA04-A53484CE8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996" y="2640047"/>
            <a:ext cx="40005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860,47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EC744FD-B628-4638-9EA6-E9B2D08F2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785" y="4176354"/>
            <a:ext cx="113642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594,72 + 406,38 – 329,47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BB1FD88-BB80-428F-BEB2-30368BF183D0}"/>
              </a:ext>
            </a:extLst>
          </p:cNvPr>
          <p:cNvSpPr/>
          <p:nvPr/>
        </p:nvSpPr>
        <p:spPr>
          <a:xfrm rot="5400000">
            <a:off x="6961797" y="2300844"/>
            <a:ext cx="683709" cy="6219734"/>
          </a:xfrm>
          <a:prstGeom prst="rightBrace">
            <a:avLst>
              <a:gd name="adj1" fmla="val 43222"/>
              <a:gd name="adj2" fmla="val 50857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8834AF4-B3D7-4787-B88E-F86F796C4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984" y="5784492"/>
            <a:ext cx="11536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4586FDF7-E764-4876-B752-29A2C805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946" y="5894460"/>
            <a:ext cx="33000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1001,1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6750BAA7-1EF9-42D1-9A97-905242A73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7866" y="5784492"/>
            <a:ext cx="5358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– 329,47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D25C04E-CCFB-4363-86B0-BCC97325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984" y="7488895"/>
            <a:ext cx="11536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4E8CC13D-4972-49F4-848D-18A33700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527" y="7488895"/>
            <a:ext cx="33000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671,63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26FAA-A112-480C-8C6A-EB5A06033126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09186-5AC5-4D9B-AE89-F9594FA8F416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2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3FBFF781-7B5A-4C8C-948E-2D95F46AB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D4DA7A-73DA-4522-B454-A9E990C9E13A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34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A8749C-5A0A-4415-A528-37CBD3909823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sp>
        <p:nvSpPr>
          <p:cNvPr id="7" name="Rectangle 90">
            <a:extLst>
              <a:ext uri="{FF2B5EF4-FFF2-40B4-BE49-F238E27FC236}">
                <a16:creationId xmlns:a16="http://schemas.microsoft.com/office/drawing/2014/main" id="{1AD0A975-B120-4F1E-9409-84B3D726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15" y="3237932"/>
            <a:ext cx="94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8" name="Object 91">
            <a:extLst>
              <a:ext uri="{FF2B5EF4-FFF2-40B4-BE49-F238E27FC236}">
                <a16:creationId xmlns:a16="http://schemas.microsoft.com/office/drawing/2014/main" id="{3AD0FA27-C69A-47A8-91ED-61DFFA571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822779"/>
              </p:ext>
            </p:extLst>
          </p:nvPr>
        </p:nvGraphicFramePr>
        <p:xfrm>
          <a:off x="2999510" y="2926471"/>
          <a:ext cx="3454299" cy="139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990170" imgH="393529" progId="Equation.3">
                  <p:embed/>
                </p:oleObj>
              </mc:Choice>
              <mc:Fallback>
                <p:oleObj name="Equation" r:id="rId3" imgW="990170" imgH="393529" progId="Equation.3">
                  <p:embed/>
                  <p:pic>
                    <p:nvPicPr>
                      <p:cNvPr id="9" name="Object 91">
                        <a:extLst>
                          <a:ext uri="{FF2B5EF4-FFF2-40B4-BE49-F238E27FC236}">
                            <a16:creationId xmlns:a16="http://schemas.microsoft.com/office/drawing/2014/main" id="{6FB88D62-079E-4C63-8D8B-1931D0755B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510" y="2926471"/>
                        <a:ext cx="3454299" cy="139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3">
            <a:extLst>
              <a:ext uri="{FF2B5EF4-FFF2-40B4-BE49-F238E27FC236}">
                <a16:creationId xmlns:a16="http://schemas.microsoft.com/office/drawing/2014/main" id="{29C1BDF4-306A-4A08-89BC-A55793996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10" y="5192204"/>
            <a:ext cx="76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graphicFrame>
        <p:nvGraphicFramePr>
          <p:cNvPr id="10" name="Object 94">
            <a:extLst>
              <a:ext uri="{FF2B5EF4-FFF2-40B4-BE49-F238E27FC236}">
                <a16:creationId xmlns:a16="http://schemas.microsoft.com/office/drawing/2014/main" id="{8A0AB5A0-54C9-41E9-B2A5-DA2B455AC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248280"/>
              </p:ext>
            </p:extLst>
          </p:nvPr>
        </p:nvGraphicFramePr>
        <p:xfrm>
          <a:off x="2999511" y="4851315"/>
          <a:ext cx="3069986" cy="139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5" imgW="850531" imgH="393529" progId="Equation.3">
                  <p:embed/>
                </p:oleObj>
              </mc:Choice>
              <mc:Fallback>
                <p:oleObj name="Equation" r:id="rId5" imgW="850531" imgH="393529" progId="Equation.3">
                  <p:embed/>
                  <p:pic>
                    <p:nvPicPr>
                      <p:cNvPr id="11" name="Object 94">
                        <a:extLst>
                          <a:ext uri="{FF2B5EF4-FFF2-40B4-BE49-F238E27FC236}">
                            <a16:creationId xmlns:a16="http://schemas.microsoft.com/office/drawing/2014/main" id="{F0B8FCB4-7405-493F-8597-F495706A7E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511" y="4851315"/>
                        <a:ext cx="3069986" cy="139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7">
            <a:extLst>
              <a:ext uri="{FF2B5EF4-FFF2-40B4-BE49-F238E27FC236}">
                <a16:creationId xmlns:a16="http://schemas.microsoft.com/office/drawing/2014/main" id="{4878DA39-6C32-403D-B607-81FD7731E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035" y="5058137"/>
            <a:ext cx="65039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 83,45 – 30,98 – 42,47</a:t>
            </a:r>
          </a:p>
        </p:txBody>
      </p:sp>
      <p:sp>
        <p:nvSpPr>
          <p:cNvPr id="12" name="Rectangle 98">
            <a:extLst>
              <a:ext uri="{FF2B5EF4-FFF2-40B4-BE49-F238E27FC236}">
                <a16:creationId xmlns:a16="http://schemas.microsoft.com/office/drawing/2014/main" id="{D50F546D-0EA9-4B3B-ADAF-0A3E8680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9991" y="3149417"/>
            <a:ext cx="66222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  69,78 + 35,97 + 30,22</a:t>
            </a:r>
          </a:p>
        </p:txBody>
      </p:sp>
      <p:sp>
        <p:nvSpPr>
          <p:cNvPr id="13" name="Text Box 100">
            <a:extLst>
              <a:ext uri="{FF2B5EF4-FFF2-40B4-BE49-F238E27FC236}">
                <a16:creationId xmlns:a16="http://schemas.microsoft.com/office/drawing/2014/main" id="{77982D33-917A-4636-9A86-5067897A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019" y="3125033"/>
            <a:ext cx="94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</a:p>
        </p:txBody>
      </p:sp>
      <p:sp>
        <p:nvSpPr>
          <p:cNvPr id="14" name="Text Box 101">
            <a:extLst>
              <a:ext uri="{FF2B5EF4-FFF2-40B4-BE49-F238E27FC236}">
                <a16:creationId xmlns:a16="http://schemas.microsoft.com/office/drawing/2014/main" id="{C3A1A3B1-97EC-4ECA-A7F6-27FA3996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233" y="6899141"/>
            <a:ext cx="1389957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4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alt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 Box 102">
            <a:extLst>
              <a:ext uri="{FF2B5EF4-FFF2-40B4-BE49-F238E27FC236}">
                <a16:creationId xmlns:a16="http://schemas.microsoft.com/office/drawing/2014/main" id="{0CCC90B6-9C46-47E3-9D34-68F26727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892" y="5058137"/>
            <a:ext cx="1064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d/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C07C43-2D90-4BB6-BA1C-6D3365DCBBA1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57BCDE84-9254-4C11-8FFE-28406F19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4B9938-DAC4-463B-88F6-0CBE66CD39F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55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7">
            <a:extLst>
              <a:ext uri="{FF2B5EF4-FFF2-40B4-BE49-F238E27FC236}">
                <a16:creationId xmlns:a16="http://schemas.microsoft.com/office/drawing/2014/main" id="{ED61DF14-5FDA-4C3D-9CCD-5288AEA33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067" y="3927194"/>
            <a:ext cx="10947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7" name="Object 102">
            <a:extLst>
              <a:ext uri="{FF2B5EF4-FFF2-40B4-BE49-F238E27FC236}">
                <a16:creationId xmlns:a16="http://schemas.microsoft.com/office/drawing/2014/main" id="{2CA0C9CB-D6A9-43DD-A257-B23F0275C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628042"/>
              </p:ext>
            </p:extLst>
          </p:nvPr>
        </p:nvGraphicFramePr>
        <p:xfrm>
          <a:off x="2448818" y="3436126"/>
          <a:ext cx="14514694" cy="175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3568700" imgH="431800" progId="Equation.3">
                  <p:embed/>
                </p:oleObj>
              </mc:Choice>
              <mc:Fallback>
                <p:oleObj name="Equation" r:id="rId3" imgW="3568700" imgH="431800" progId="Equation.3">
                  <p:embed/>
                  <p:pic>
                    <p:nvPicPr>
                      <p:cNvPr id="9" name="Object 102">
                        <a:extLst>
                          <a:ext uri="{FF2B5EF4-FFF2-40B4-BE49-F238E27FC236}">
                            <a16:creationId xmlns:a16="http://schemas.microsoft.com/office/drawing/2014/main" id="{2961D6BC-52F6-407C-9ECD-A6AC184C81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8" y="3436126"/>
                        <a:ext cx="14514694" cy="1757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5">
            <a:extLst>
              <a:ext uri="{FF2B5EF4-FFF2-40B4-BE49-F238E27FC236}">
                <a16:creationId xmlns:a16="http://schemas.microsoft.com/office/drawing/2014/main" id="{C739BF63-3F57-4270-8948-EFC48CC6A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578148"/>
              </p:ext>
            </p:extLst>
          </p:nvPr>
        </p:nvGraphicFramePr>
        <p:xfrm>
          <a:off x="2353767" y="6850874"/>
          <a:ext cx="14161773" cy="185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3302000" imgH="431800" progId="Equation.3">
                  <p:embed/>
                </p:oleObj>
              </mc:Choice>
              <mc:Fallback>
                <p:oleObj name="Equation" r:id="rId5" imgW="3302000" imgH="431800" progId="Equation.3">
                  <p:embed/>
                  <p:pic>
                    <p:nvPicPr>
                      <p:cNvPr id="10" name="Object 105">
                        <a:extLst>
                          <a:ext uri="{FF2B5EF4-FFF2-40B4-BE49-F238E27FC236}">
                            <a16:creationId xmlns:a16="http://schemas.microsoft.com/office/drawing/2014/main" id="{50FD2455-B31B-4169-9E07-229E3339B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767" y="6850874"/>
                        <a:ext cx="14161773" cy="1852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4">
            <a:extLst>
              <a:ext uri="{FF2B5EF4-FFF2-40B4-BE49-F238E27FC236}">
                <a16:creationId xmlns:a16="http://schemas.microsoft.com/office/drawing/2014/main" id="{B27B9D20-1149-4230-8CFB-873101B62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184" y="7278857"/>
            <a:ext cx="109471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A8B66-7F84-4F3F-AA3D-ECD9DACEAD6B}"/>
              </a:ext>
            </a:extLst>
          </p:cNvPr>
          <p:cNvSpPr txBox="1"/>
          <p:nvPr/>
        </p:nvSpPr>
        <p:spPr>
          <a:xfrm>
            <a:off x="5505482" y="1265123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52BC-593C-4272-8DA6-F983892DE405}"/>
              </a:ext>
            </a:extLst>
          </p:cNvPr>
          <p:cNvGrpSpPr/>
          <p:nvPr/>
        </p:nvGrpSpPr>
        <p:grpSpPr>
          <a:xfrm>
            <a:off x="2135613" y="1090542"/>
            <a:ext cx="3351314" cy="1455310"/>
            <a:chOff x="557212" y="223351"/>
            <a:chExt cx="3351314" cy="1455310"/>
          </a:xfrm>
        </p:grpSpPr>
        <p:pic>
          <p:nvPicPr>
            <p:cNvPr id="1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6CE2E24-8B3F-4E94-BCF9-6219D1810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C7CE79-7BDB-469E-975A-5646AD4CC3D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319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C9A8B66-7F84-4F3F-AA3D-ECD9DACEAD6B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52BC-593C-4272-8DA6-F983892DE405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6CE2E24-8B3F-4E94-BCF9-6219D1810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C7CE79-7BDB-469E-975A-5646AD4CC3D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109">
            <a:extLst>
              <a:ext uri="{FF2B5EF4-FFF2-40B4-BE49-F238E27FC236}">
                <a16:creationId xmlns:a16="http://schemas.microsoft.com/office/drawing/2014/main" id="{A76C18ED-845A-F649-BF77-A8D66B9B1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423" y="6060824"/>
            <a:ext cx="12163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d/</a:t>
            </a: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E598EDB8-AE6D-8543-BE99-3ED6FE8CE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599" y="2339937"/>
            <a:ext cx="127716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69,78 + 35,97 + 30,22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(69,78 + 30,22) + 35,97 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100 + 35,97            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135,97 </a:t>
            </a:r>
          </a:p>
        </p:txBody>
      </p:sp>
      <p:sp>
        <p:nvSpPr>
          <p:cNvPr id="12" name="Rectangle 113">
            <a:extLst>
              <a:ext uri="{FF2B5EF4-FFF2-40B4-BE49-F238E27FC236}">
                <a16:creationId xmlns:a16="http://schemas.microsoft.com/office/drawing/2014/main" id="{F8C35A9C-FA34-654F-8864-9701D32E4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599" y="6060824"/>
            <a:ext cx="1240678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83,45 – 30,98 – 42,47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83,45 – (30,98 + 42,47)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83,45 – 73,45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C89BDBBF-CF33-4B4D-904A-D30F8190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423" y="2428016"/>
            <a:ext cx="12163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</a:p>
        </p:txBody>
      </p:sp>
    </p:spTree>
    <p:extLst>
      <p:ext uri="{BB962C8B-B14F-4D97-AF65-F5344CB8AC3E}">
        <p14:creationId xmlns:p14="http://schemas.microsoft.com/office/powerpoint/2010/main" val="2804891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40EAB-5AD3-43CF-A861-A3F077AE51AC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3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EEDF4C7-55B0-483B-8305-4BD7A8228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1C36AF-7030-495C-8356-460CDB17895F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61793AA-6735-CC46-9C38-62F341422079}"/>
              </a:ext>
            </a:extLst>
          </p:cNvPr>
          <p:cNvSpPr/>
          <p:nvPr/>
        </p:nvSpPr>
        <p:spPr>
          <a:xfrm>
            <a:off x="1878530" y="3701198"/>
            <a:ext cx="10846870" cy="7487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B1A442-5FB5-ED4C-9548-BC1D1AE3BFF8}"/>
              </a:ext>
            </a:extLst>
          </p:cNvPr>
          <p:cNvSpPr/>
          <p:nvPr/>
        </p:nvSpPr>
        <p:spPr>
          <a:xfrm>
            <a:off x="1878530" y="2813640"/>
            <a:ext cx="10161070" cy="748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C7DF8C-2CF5-4856-BA5D-BC48DAD9A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530" y="687660"/>
            <a:ext cx="15033166" cy="82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công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 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ăn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con,     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thuê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việc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khác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còn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Hỏi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phần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Nếu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4 000 000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thì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\frac{3}{5}">
            <a:extLst>
              <a:ext uri="{FF2B5EF4-FFF2-40B4-BE49-F238E27FC236}">
                <a16:creationId xmlns:a16="http://schemas.microsoft.com/office/drawing/2014/main" id="{AA073222-2337-4FFC-B3D7-3F5488AAE96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-365125"/>
            <a:ext cx="152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51B9B6-7CE8-9141-97BE-CE6F72B4E088}"/>
              </a:ext>
            </a:extLst>
          </p:cNvPr>
          <p:cNvSpPr/>
          <p:nvPr/>
        </p:nvSpPr>
        <p:spPr>
          <a:xfrm>
            <a:off x="9169975" y="1498253"/>
            <a:ext cx="488375" cy="14908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7" name="Picture 3" descr="\frac{1}{4}">
            <a:extLst>
              <a:ext uri="{FF2B5EF4-FFF2-40B4-BE49-F238E27FC236}">
                <a16:creationId xmlns:a16="http://schemas.microsoft.com/office/drawing/2014/main" id="{1BCD74BA-4263-4037-9E09-70B9CF77D2B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-365125"/>
            <a:ext cx="152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9E44C5-0D15-4336-95CB-A82012EFD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11702"/>
              </p:ext>
            </p:extLst>
          </p:nvPr>
        </p:nvGraphicFramePr>
        <p:xfrm>
          <a:off x="9169975" y="1435817"/>
          <a:ext cx="488375" cy="1490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139680" imgH="393480" progId="Equation.DSMT4">
                  <p:embed/>
                </p:oleObj>
              </mc:Choice>
              <mc:Fallback>
                <p:oleObj name="Equation" r:id="rId4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69975" y="1435817"/>
                        <a:ext cx="488375" cy="1490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25">
            <a:extLst>
              <a:ext uri="{FF2B5EF4-FFF2-40B4-BE49-F238E27FC236}">
                <a16:creationId xmlns:a16="http://schemas.microsoft.com/office/drawing/2014/main" id="{8CC325DE-8164-2C40-B71D-7FEA68F7ED58}"/>
              </a:ext>
            </a:extLst>
          </p:cNvPr>
          <p:cNvSpPr/>
          <p:nvPr/>
        </p:nvSpPr>
        <p:spPr>
          <a:xfrm>
            <a:off x="12419517" y="2503338"/>
            <a:ext cx="590550" cy="13988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348517-E06B-41B6-927F-D6398E933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599091"/>
              </p:ext>
            </p:extLst>
          </p:nvPr>
        </p:nvGraphicFramePr>
        <p:xfrm>
          <a:off x="12419517" y="2376636"/>
          <a:ext cx="5905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19517" y="2376636"/>
                        <a:ext cx="590550" cy="152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2C1253-57B3-5A45-94FB-10FE8027652D}"/>
              </a:ext>
            </a:extLst>
          </p:cNvPr>
          <p:cNvCxnSpPr/>
          <p:nvPr/>
        </p:nvCxnSpPr>
        <p:spPr>
          <a:xfrm>
            <a:off x="13010067" y="4384964"/>
            <a:ext cx="39016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9000E6-1DD3-2446-9C71-2DCC65AB817F}"/>
              </a:ext>
            </a:extLst>
          </p:cNvPr>
          <p:cNvCxnSpPr>
            <a:cxnSpLocks/>
          </p:cNvCxnSpPr>
          <p:nvPr/>
        </p:nvCxnSpPr>
        <p:spPr>
          <a:xfrm>
            <a:off x="1878530" y="5318414"/>
            <a:ext cx="12456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717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3" grpId="0" animBg="1"/>
      <p:bldP spid="21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E54D56-093D-4E17-B521-5E162CDA5A46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3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19A1F19C-CBC3-478F-B98A-D5274764F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C89530-2743-4804-8A08-77EA4E110F8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 Box 37">
            <a:extLst>
              <a:ext uri="{FF2B5EF4-FFF2-40B4-BE49-F238E27FC236}">
                <a16:creationId xmlns:a16="http://schemas.microsoft.com/office/drawing/2014/main" id="{10EE4AF0-E99C-4875-9B7A-CAE291D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654" y="3052185"/>
            <a:ext cx="106653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Chi tiền ăn và học :        số tiền lương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A6DDEFCD-E3FB-4817-A7E4-5DC7303C2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409" y="4049567"/>
            <a:ext cx="138891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Chi tiền thuê nhà và việc khác:      số tiền lương   </a:t>
            </a:r>
          </a:p>
        </p:txBody>
      </p:sp>
      <p:sp>
        <p:nvSpPr>
          <p:cNvPr id="7" name="Text Box 37">
            <a:extLst>
              <a:ext uri="{FF2B5EF4-FFF2-40B4-BE49-F238E27FC236}">
                <a16:creationId xmlns:a16="http://schemas.microsoft.com/office/drawing/2014/main" id="{48BC1936-92F6-46BB-9B76-4B5CC420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143" y="5093710"/>
            <a:ext cx="100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Mỗi tháng để dành :.....% tiền lương?   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6DD27540-0BDF-4468-892E-660EB6F7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654" y="6165273"/>
            <a:ext cx="13524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Nếu tiền lương 4 000 000 đồng để dành:  ..... tiền?  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5AE1867-8E69-44A7-AD96-B2A46FA73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94068"/>
              </p:ext>
            </p:extLst>
          </p:nvPr>
        </p:nvGraphicFramePr>
        <p:xfrm>
          <a:off x="6914658" y="2660701"/>
          <a:ext cx="529013" cy="1490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4" imgW="139680" imgH="393480" progId="Equation.DSMT4">
                  <p:embed/>
                </p:oleObj>
              </mc:Choice>
              <mc:Fallback>
                <p:oleObj name="Equation" r:id="rId4" imgW="1396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79E44C5-0D15-4336-95CB-A82012EFD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4658" y="2660701"/>
                        <a:ext cx="529013" cy="1490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45E5F6A-2A47-4BA9-84A3-E9A01A92C8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585148"/>
              </p:ext>
            </p:extLst>
          </p:nvPr>
        </p:nvGraphicFramePr>
        <p:xfrm>
          <a:off x="9387108" y="3642303"/>
          <a:ext cx="5905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F348517-E06B-41B6-927F-D6398E933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87108" y="3642303"/>
                        <a:ext cx="590550" cy="152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60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>
            <a:extLst>
              <a:ext uri="{FF2B5EF4-FFF2-40B4-BE49-F238E27FC236}">
                <a16:creationId xmlns:a16="http://schemas.microsoft.com/office/drawing/2014/main" id="{EBB4B74D-97FA-43AB-A5DA-269331636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2326834"/>
            <a:ext cx="13758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lương gia đình đó mỗi tháng để dành được là:    </a:t>
            </a:r>
          </a:p>
        </p:txBody>
      </p:sp>
      <p:sp>
        <p:nvSpPr>
          <p:cNvPr id="3" name="Text Box 37">
            <a:extLst>
              <a:ext uri="{FF2B5EF4-FFF2-40B4-BE49-F238E27FC236}">
                <a16:creationId xmlns:a16="http://schemas.microsoft.com/office/drawing/2014/main" id="{D411C09A-8E04-493F-916F-54C45C64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6299462"/>
            <a:ext cx="15019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tiền lương 4 000 000 đồng thì gia đình đó để dành số tiền là:  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6A72FA67-FE11-45D5-A1FD-60B9134AB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4244608"/>
            <a:ext cx="15222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phần trăm tiền lương gia đình đó mỗi tháng để dành được là: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E0EF6-7594-4D08-89F9-D5735059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185" y="6967131"/>
            <a:ext cx="94517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4 000 000 : 100 x 15 = 600 000 (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864CF-CCC1-4EB5-9B81-B2DD53E6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209" y="7866023"/>
            <a:ext cx="66401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a) 15%</a:t>
            </a:r>
          </a:p>
          <a:p>
            <a:pPr eaLnBrk="1" hangingPunct="1"/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b) 600 000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A59E14-C713-458F-B4F4-FF11040BD295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0" name="Picture 9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199ECE5-61E1-4A56-BF58-B2AD34D35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4EBE16-B74E-499F-AB7B-3E8CB8361B30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9446DCE-2401-4E38-AFAE-0EB113590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768773"/>
              </p:ext>
            </p:extLst>
          </p:nvPr>
        </p:nvGraphicFramePr>
        <p:xfrm>
          <a:off x="5519718" y="2966214"/>
          <a:ext cx="2308100" cy="14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4" imgW="711000" imgH="431640" progId="Equation.DSMT4">
                  <p:embed/>
                </p:oleObj>
              </mc:Choice>
              <mc:Fallback>
                <p:oleObj name="Equation" r:id="rId4" imgW="711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9718" y="2966214"/>
                        <a:ext cx="2308100" cy="140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D847F61-F8B7-47A6-B027-E0B4692A4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09151"/>
              </p:ext>
            </p:extLst>
          </p:nvPr>
        </p:nvGraphicFramePr>
        <p:xfrm>
          <a:off x="7827818" y="2885507"/>
          <a:ext cx="1333539" cy="153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6" imgW="342720" imgH="393480" progId="Equation.DSMT4">
                  <p:embed/>
                </p:oleObj>
              </mc:Choice>
              <mc:Fallback>
                <p:oleObj name="Equation" r:id="rId6" imgW="34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27818" y="2885507"/>
                        <a:ext cx="1333539" cy="153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3222787-0F12-43EC-B28A-55D12E0820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489937"/>
              </p:ext>
            </p:extLst>
          </p:nvPr>
        </p:nvGraphicFramePr>
        <p:xfrm>
          <a:off x="5519717" y="4938436"/>
          <a:ext cx="3661585" cy="14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8" imgW="1028520" imgH="393480" progId="Equation.DSMT4">
                  <p:embed/>
                </p:oleObj>
              </mc:Choice>
              <mc:Fallback>
                <p:oleObj name="Equation" r:id="rId8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19717" y="4938436"/>
                        <a:ext cx="3661585" cy="140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34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247831" y="1687225"/>
            <a:ext cx="52597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latin typeface="#9Slide05 SVNKitten" pitchFamily="2" charset="0"/>
              </a:rPr>
              <a:t>Tự</a:t>
            </a:r>
            <a:r>
              <a:rPr lang="en-US" sz="8800" dirty="0">
                <a:latin typeface="#9Slide05 SVNKitten" pitchFamily="2" charset="0"/>
              </a:rPr>
              <a:t> </a:t>
            </a:r>
            <a:r>
              <a:rPr lang="en-US" sz="8800" dirty="0" err="1">
                <a:latin typeface="#9Slide05 SVNKitten" pitchFamily="2" charset="0"/>
              </a:rPr>
              <a:t>đánh</a:t>
            </a:r>
            <a:r>
              <a:rPr lang="en-US" sz="8800" dirty="0">
                <a:latin typeface="#9Slide05 SVNKitten" pitchFamily="2" charset="0"/>
              </a:rPr>
              <a:t> </a:t>
            </a:r>
            <a:r>
              <a:rPr lang="en-US" sz="8800" dirty="0" err="1">
                <a:latin typeface="#9Slide05 SVNKitten" pitchFamily="2" charset="0"/>
              </a:rPr>
              <a:t>giá</a:t>
            </a:r>
            <a:endParaRPr lang="en-US" sz="8800" dirty="0">
              <a:latin typeface="#9Slide05 SVNKitten" pitchFamily="2" charset="0"/>
            </a:endParaRPr>
          </a:p>
        </p:txBody>
      </p:sp>
      <p:sp>
        <p:nvSpPr>
          <p:cNvPr id="15" name="矩形: 圆顶角 29">
            <a:extLst>
              <a:ext uri="{FF2B5EF4-FFF2-40B4-BE49-F238E27FC236}">
                <a16:creationId xmlns:a16="http://schemas.microsoft.com/office/drawing/2014/main" id="{E0AB6105-6941-4336-AA7E-61BFCFC9C5DB}"/>
              </a:ext>
            </a:extLst>
          </p:cNvPr>
          <p:cNvSpPr/>
          <p:nvPr/>
        </p:nvSpPr>
        <p:spPr>
          <a:xfrm rot="5400000" flipH="1">
            <a:off x="10286309" y="299720"/>
            <a:ext cx="2129455" cy="9440471"/>
          </a:xfrm>
          <a:prstGeom prst="round2SameRect">
            <a:avLst>
              <a:gd name="adj1" fmla="val 49332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BBF9502D-60C6-4678-9D47-ECE8DE2CE163}"/>
              </a:ext>
            </a:extLst>
          </p:cNvPr>
          <p:cNvSpPr txBox="1"/>
          <p:nvPr/>
        </p:nvSpPr>
        <p:spPr>
          <a:xfrm flipH="1">
            <a:off x="6764040" y="4338786"/>
            <a:ext cx="930723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</a:rPr>
              <a:t>Vận dụng kĩ năng cộng, trừ trong thực hành tính và giải toán.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smtClean="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 smtClean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0979036" y="186345"/>
            <a:ext cx="2129455" cy="9440471"/>
          </a:xfrm>
          <a:prstGeom prst="round2SameRect">
            <a:avLst>
              <a:gd name="adj1" fmla="val 49332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7456767" y="4225411"/>
            <a:ext cx="930723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</a:rPr>
              <a:t>Vận dụng kĩ năng cộng, trừ trong thực hành tính và giải toán.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9975630">
            <a:off x="6663011" y="93105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31" y="1336674"/>
            <a:ext cx="6459264" cy="2837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Tìm x, biết:</a:t>
            </a:r>
            <a:endParaRPr lang="vi-VN" altLang="zh-CN" sz="5400">
              <a:solidFill>
                <a:srgbClr val="663300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07" y="388784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>
                <a:cs typeface="Times New Roman" panose="02020603050405020304" pitchFamily="18" charset="0"/>
              </a:rPr>
              <a:t>                       x = 88,5 - 35,67</a:t>
            </a:r>
          </a:p>
          <a:p>
            <a:r>
              <a:rPr lang="en-US" altLang="en-US" sz="4800" b="1">
                <a:cs typeface="Times New Roman" panose="02020603050405020304" pitchFamily="18" charset="0"/>
              </a:rPr>
              <a:t>                       x =     52,83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3A0E0-30BB-41BE-8C4E-52073DE149D5}"/>
              </a:ext>
            </a:extLst>
          </p:cNvPr>
          <p:cNvSpPr txBox="1"/>
          <p:nvPr/>
        </p:nvSpPr>
        <p:spPr>
          <a:xfrm>
            <a:off x="9306791" y="2867209"/>
            <a:ext cx="922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/>
              <a:t>x + 35,67 = 88,5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71536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6600" b="1">
                  <a:solidFill>
                    <a:srgbClr val="FF0000"/>
                  </a:solidFill>
                </a:rPr>
                <a:t>192,72 + 307,28 = ?</a:t>
              </a: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en-US" sz="6000" b="1">
                    <a:latin typeface="Arial" panose="020B0604020202020204" pitchFamily="34" charset="0"/>
                  </a:rPr>
                  <a:t>409,10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>
                    <a:latin typeface="Arial" panose="020B0604020202020204" pitchFamily="34" charset="0"/>
                  </a:rPr>
                  <a:t>409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>
                    <a:latin typeface="Arial" panose="020B0604020202020204" pitchFamily="34" charset="0"/>
                  </a:rPr>
                  <a:t>500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40 910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13">
            <a:extLst>
              <a:ext uri="{FF2B5EF4-FFF2-40B4-BE49-F238E27FC236}">
                <a16:creationId xmlns:a16="http://schemas.microsoft.com/office/drawing/2014/main" id="{4C7DB793-7A8A-4ABB-8F05-6B25D3E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290" y="3207177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D1EBF5F5-01F3-4D0B-AC88-58E441C8A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32" y="6577923"/>
            <a:ext cx="69512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578,69 + 281,78</a:t>
            </a:r>
          </a:p>
        </p:txBody>
      </p:sp>
      <p:sp>
        <p:nvSpPr>
          <p:cNvPr id="37" name="Text Box 113">
            <a:extLst>
              <a:ext uri="{FF2B5EF4-FFF2-40B4-BE49-F238E27FC236}">
                <a16:creationId xmlns:a16="http://schemas.microsoft.com/office/drawing/2014/main" id="{BA8C8285-97C7-49A1-B6F4-885D5855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31" y="6520773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5F96A0D0-54C5-4F95-A3F3-31242472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32" y="7838597"/>
            <a:ext cx="92039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594,72 + 406,38 – 329,47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EF227A-CE58-4CF5-8509-2E012408E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355803"/>
              </p:ext>
            </p:extLst>
          </p:nvPr>
        </p:nvGraphicFramePr>
        <p:xfrm>
          <a:off x="3503216" y="2653585"/>
          <a:ext cx="2120328" cy="219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3" imgW="380880" imgH="393480" progId="Equation.DSMT4">
                  <p:embed/>
                </p:oleObj>
              </mc:Choice>
              <mc:Fallback>
                <p:oleObj name="Equation" r:id="rId3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3216" y="2653585"/>
                        <a:ext cx="2120328" cy="219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D6597BB-C73E-48BD-94F6-B14522A62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447756"/>
              </p:ext>
            </p:extLst>
          </p:nvPr>
        </p:nvGraphicFramePr>
        <p:xfrm>
          <a:off x="7174352" y="2692331"/>
          <a:ext cx="3954315" cy="211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4352" y="2692331"/>
                        <a:ext cx="3954315" cy="211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642CAE4-E6CB-4F55-9854-9F9B0CB2F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106616"/>
              </p:ext>
            </p:extLst>
          </p:nvPr>
        </p:nvGraphicFramePr>
        <p:xfrm>
          <a:off x="12679475" y="2731077"/>
          <a:ext cx="3989624" cy="196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79475" y="2731077"/>
                        <a:ext cx="3989624" cy="1963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88BE258-2888-4C01-B7C8-D7029A90B2B9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3DCC46-1F7F-41FC-9D9C-EC88A8422FB2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4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21E9449E-3B80-41CF-8178-E0A5DA7A2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9D8DD2-CFAF-45BB-86AF-99A0329EA532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3">
            <a:extLst>
              <a:ext uri="{FF2B5EF4-FFF2-40B4-BE49-F238E27FC236}">
                <a16:creationId xmlns:a16="http://schemas.microsoft.com/office/drawing/2014/main" id="{8AA40894-53EB-4B0E-AFDB-A0C4DF3D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166" y="2726607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8FE3132-286C-4C37-B2B0-FF3D31C44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362986"/>
              </p:ext>
            </p:extLst>
          </p:nvPr>
        </p:nvGraphicFramePr>
        <p:xfrm>
          <a:off x="2889653" y="2372897"/>
          <a:ext cx="6746442" cy="184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3" imgW="4648327" imgH="1271180" progId="Equation.DSMT4">
                  <p:embed/>
                </p:oleObj>
              </mc:Choice>
              <mc:Fallback>
                <p:oleObj name="Equation" r:id="rId3" imgW="4648327" imgH="12711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653" y="2372897"/>
                        <a:ext cx="6746442" cy="184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0190F90-368F-4B52-A27C-6E5130965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597119"/>
              </p:ext>
            </p:extLst>
          </p:nvPr>
        </p:nvGraphicFramePr>
        <p:xfrm>
          <a:off x="2889653" y="4813423"/>
          <a:ext cx="13247236" cy="201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5" imgW="8034718" imgH="1220708" progId="Equation.DSMT4">
                  <p:embed/>
                </p:oleObj>
              </mc:Choice>
              <mc:Fallback>
                <p:oleObj name="Equation" r:id="rId5" imgW="8034718" imgH="1220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9653" y="4813423"/>
                        <a:ext cx="13247236" cy="2012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462095-252F-42DF-B794-9577B2B37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039823"/>
              </p:ext>
            </p:extLst>
          </p:nvPr>
        </p:nvGraphicFramePr>
        <p:xfrm>
          <a:off x="2889653" y="7421224"/>
          <a:ext cx="9268799" cy="1586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7" imgW="7010633" imgH="1199437" progId="Equation.DSMT4">
                  <p:embed/>
                </p:oleObj>
              </mc:Choice>
              <mc:Fallback>
                <p:oleObj name="Equation" r:id="rId7" imgW="7010633" imgH="119943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89653" y="7421224"/>
                        <a:ext cx="9268799" cy="1586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CCF4F1A-9C56-422B-8D60-FA2AA5AA59BC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069EDB-3FB7-4E61-AC16-E55B8C852BFB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2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29DBAD5-AB44-418F-A909-408B50001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A3E3F8-120D-437C-9C17-A97BE900185C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310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1391</TotalTime>
  <Words>421</Words>
  <Application>Microsoft Office PowerPoint</Application>
  <PresentationFormat>Custom</PresentationFormat>
  <Paragraphs>99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.黑体-韩语</vt:lpstr>
      <vt:lpstr>Calibri Light</vt:lpstr>
      <vt:lpstr>#9Slide05 SVNKitten</vt:lpstr>
      <vt:lpstr>SVN-Larch Shaded</vt:lpstr>
      <vt:lpstr>LNTH-Oliver</vt:lpstr>
      <vt:lpstr>华康方圆体W7</vt:lpstr>
      <vt:lpstr>字魂27号-布丁体</vt:lpstr>
      <vt:lpstr>Calibri</vt:lpstr>
      <vt:lpstr>#9Slide02 Noi dung dai</vt:lpstr>
      <vt:lpstr>Arial</vt:lpstr>
      <vt:lpstr>Times New Roman</vt:lpstr>
      <vt:lpstr>UTM Avo</vt:lpstr>
      <vt:lpstr>.黑体-??</vt:lpstr>
      <vt:lpstr>#9Slide07 Crocante</vt:lpstr>
      <vt:lpstr>UVF Lobster12</vt:lpstr>
      <vt:lpstr>等线</vt:lpstr>
      <vt:lpstr>Satisfy</vt:lpstr>
      <vt:lpstr>Office 主题​​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MAYTINH</cp:lastModifiedBy>
  <cp:revision>218</cp:revision>
  <dcterms:created xsi:type="dcterms:W3CDTF">2018-01-30T02:28:00Z</dcterms:created>
  <dcterms:modified xsi:type="dcterms:W3CDTF">2022-04-18T15:26:09Z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