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535" r:id="rId3"/>
    <p:sldId id="496" r:id="rId4"/>
    <p:sldId id="533" r:id="rId5"/>
    <p:sldId id="534" r:id="rId6"/>
    <p:sldId id="299" r:id="rId7"/>
    <p:sldId id="498" r:id="rId8"/>
    <p:sldId id="537" r:id="rId9"/>
    <p:sldId id="539" r:id="rId10"/>
    <p:sldId id="504" r:id="rId11"/>
    <p:sldId id="540" r:id="rId12"/>
    <p:sldId id="517" r:id="rId13"/>
    <p:sldId id="506" r:id="rId14"/>
    <p:sldId id="508" r:id="rId15"/>
    <p:sldId id="541" r:id="rId16"/>
    <p:sldId id="518" r:id="rId17"/>
    <p:sldId id="521" r:id="rId18"/>
    <p:sldId id="522" r:id="rId19"/>
    <p:sldId id="523" r:id="rId20"/>
    <p:sldId id="524" r:id="rId21"/>
    <p:sldId id="514" r:id="rId22"/>
    <p:sldId id="526" r:id="rId23"/>
    <p:sldId id="515" r:id="rId24"/>
    <p:sldId id="52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68A1F-9C89-448C-AD9B-F84853DCD3B2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E5B29-53DE-441E-8300-A4E89A72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9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5B29-53DE-441E-8300-A4E89A72FB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9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700758"/>
      </p:ext>
    </p:extLst>
  </p:cSld>
  <p:clrMapOvr>
    <a:masterClrMapping/>
  </p:clrMapOvr>
  <p:transition spd="med" advClick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626607"/>
      </p:ext>
    </p:extLst>
  </p:cSld>
  <p:clrMapOvr>
    <a:masterClrMapping/>
  </p:clrMapOvr>
  <p:transition spd="med" advClick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874084"/>
      </p:ext>
    </p:extLst>
  </p:cSld>
  <p:clrMapOvr>
    <a:masterClrMapping/>
  </p:clrMapOvr>
  <p:transition spd="med" advClick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76038"/>
      </p:ext>
    </p:extLst>
  </p:cSld>
  <p:clrMapOvr>
    <a:masterClrMapping/>
  </p:clrMapOvr>
  <p:transition spd="med" advClick="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67440"/>
      </p:ext>
    </p:extLst>
  </p:cSld>
  <p:clrMapOvr>
    <a:masterClrMapping/>
  </p:clrMapOvr>
  <p:transition spd="med" advClick="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72548"/>
      </p:ext>
    </p:extLst>
  </p:cSld>
  <p:clrMapOvr>
    <a:masterClrMapping/>
  </p:clrMapOvr>
  <p:transition spd="med" advClick="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38466"/>
      </p:ext>
    </p:extLst>
  </p:cSld>
  <p:clrMapOvr>
    <a:masterClrMapping/>
  </p:clrMapOvr>
  <p:transition spd="med" advClick="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41903"/>
      </p:ext>
    </p:extLst>
  </p:cSld>
  <p:clrMapOvr>
    <a:masterClrMapping/>
  </p:clrMapOvr>
  <p:transition spd="med" advClick="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71054"/>
      </p:ext>
    </p:extLst>
  </p:cSld>
  <p:clrMapOvr>
    <a:masterClrMapping/>
  </p:clrMapOvr>
  <p:transition spd="med" advClick="0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86488"/>
      </p:ext>
    </p:extLst>
  </p:cSld>
  <p:clrMapOvr>
    <a:masterClrMapping/>
  </p:clrMapOvr>
  <p:transition spd="med" advClick="0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2555"/>
      </p:ext>
    </p:extLst>
  </p:cSld>
  <p:clrMapOvr>
    <a:masterClrMapping/>
  </p:clrMapOvr>
  <p:transition spd="med" advClick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881740"/>
      </p:ext>
    </p:extLst>
  </p:cSld>
  <p:clrMapOvr>
    <a:masterClrMapping/>
  </p:clrMapOvr>
  <p:transition spd="med" advClick="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56472"/>
      </p:ext>
    </p:extLst>
  </p:cSld>
  <p:clrMapOvr>
    <a:masterClrMapping/>
  </p:clrMapOvr>
  <p:transition spd="med" advClick="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83063"/>
      </p:ext>
    </p:extLst>
  </p:cSld>
  <p:clrMapOvr>
    <a:masterClrMapping/>
  </p:clrMapOvr>
  <p:transition spd="med" advClick="0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56211"/>
      </p:ext>
    </p:extLst>
  </p:cSld>
  <p:clrMapOvr>
    <a:masterClrMapping/>
  </p:clrMapOvr>
  <p:transition spd="med" advClick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80384"/>
      </p:ext>
    </p:extLst>
  </p:cSld>
  <p:clrMapOvr>
    <a:masterClrMapping/>
  </p:clrMapOvr>
  <p:transition spd="med" advClick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879725"/>
      </p:ext>
    </p:extLst>
  </p:cSld>
  <p:clrMapOvr>
    <a:masterClrMapping/>
  </p:clrMapOvr>
  <p:transition spd="med" advClick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412838"/>
      </p:ext>
    </p:extLst>
  </p:cSld>
  <p:clrMapOvr>
    <a:masterClrMapping/>
  </p:clrMapOvr>
  <p:transition spd="med" advClick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462876"/>
      </p:ext>
    </p:extLst>
  </p:cSld>
  <p:clrMapOvr>
    <a:masterClrMapping/>
  </p:clrMapOvr>
  <p:transition spd="med" advClick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442204"/>
      </p:ext>
    </p:extLst>
  </p:cSld>
  <p:clrMapOvr>
    <a:masterClrMapping/>
  </p:clrMapOvr>
  <p:transition spd="med" advClick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309350"/>
      </p:ext>
    </p:extLst>
  </p:cSld>
  <p:clrMapOvr>
    <a:masterClrMapping/>
  </p:clrMapOvr>
  <p:transition spd="med" advClick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233498"/>
      </p:ext>
    </p:extLst>
  </p:cSld>
  <p:clrMapOvr>
    <a:masterClrMapping/>
  </p:clrMapOvr>
  <p:transition spd="med" advClick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2024/2/21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7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2/21/2024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5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0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5" Type="http://schemas.openxmlformats.org/officeDocument/2006/relationships/image" Target="../media/image30.pn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191" y="159112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2767" y="2214501"/>
            <a:ext cx="96140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60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Chào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60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mừng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60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các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vi-VN" altLang="zh-CN" sz="60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con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</a:p>
          <a:p>
            <a:pPr marL="457200" lvl="1" indent="0" algn="ctr" defTabSz="457200" fontAlgn="base">
              <a:buClrTx/>
              <a:buSzTx/>
              <a:buFontTx/>
              <a:buNone/>
              <a:defRPr/>
            </a:pPr>
            <a:r>
              <a:rPr lang="en-US" altLang="zh-CN" sz="60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đến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en-US" altLang="zh-CN" sz="6000" b="1" i="1" noProof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với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</a:t>
            </a:r>
            <a:r>
              <a:rPr lang="vi-VN" altLang="zh-CN" sz="6000" b="1" i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giờ học</a:t>
            </a:r>
            <a:r>
              <a:rPr lang="en-US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 T</a:t>
            </a:r>
            <a:r>
              <a:rPr lang="vi-VN" altLang="zh-CN" sz="6000" b="1" i="1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Times New Roman" pitchFamily="18" charset="0"/>
                <a:ea typeface="字魂17号-萌趣果冻体"/>
                <a:cs typeface="Times New Roman" pitchFamily="18" charset="0"/>
                <a:sym typeface="+mn-ea"/>
              </a:rPr>
              <a:t>iếng Việt!</a:t>
            </a:r>
            <a:endParaRPr lang="en-US" altLang="zh-CN" sz="6000" b="1" i="1" noProof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uLnTx/>
              <a:uFillTx/>
              <a:latin typeface="Times New Roman" pitchFamily="18" charset="0"/>
              <a:ea typeface="字魂17号-萌趣果冻体"/>
              <a:cs typeface="Times New Roman" pitchFamily="18" charset="0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26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982" cy="6858000"/>
          </a:xfrm>
        </p:spPr>
      </p:pic>
      <p:sp>
        <p:nvSpPr>
          <p:cNvPr id="6" name="Cloud 5"/>
          <p:cNvSpPr/>
          <p:nvPr/>
        </p:nvSpPr>
        <p:spPr>
          <a:xfrm>
            <a:off x="124690" y="0"/>
            <a:ext cx="3893130" cy="3713019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i="1">
                <a:solidFill>
                  <a:schemeClr val="tx1"/>
                </a:solidFill>
                <a:latin typeface="Times New Roman" panose="02020603050405020304" pitchFamily="18" charset="0"/>
              </a:rPr>
              <a:t>Em hãy quan sát và lắng nghe hướng dẫn viết chữ hoa Ư</a:t>
            </a:r>
            <a:r>
              <a:rPr lang="en-US" altLang="en-US" sz="3200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i="1">
                <a:solidFill>
                  <a:schemeClr val="tx1"/>
                </a:solidFill>
                <a:latin typeface="Times New Roman" panose="02020603050405020304" pitchFamily="18" charset="0"/>
              </a:rPr>
              <a:t>cỡ vừa.</a:t>
            </a:r>
          </a:p>
        </p:txBody>
      </p:sp>
      <p:pic>
        <p:nvPicPr>
          <p:cNvPr id="7" name="videoplayback (1)">
            <a:hlinkClick r:id="" action="ppaction://media"/>
            <a:extLst>
              <a:ext uri="{FF2B5EF4-FFF2-40B4-BE49-F238E27FC236}">
                <a16:creationId xmlns:a16="http://schemas.microsoft.com/office/drawing/2014/main" id="{42622003-75D0-48FD-88C4-48E88BD8929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4142510" y="1101770"/>
            <a:ext cx="7878515" cy="465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4868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1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3911" y="429491"/>
            <a:ext cx="11358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Em dừng màn hình, viết 2 dòng chữ hoa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U, Ư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cỡ vừa ( theo mẫu).</a:t>
            </a:r>
          </a:p>
          <a:p>
            <a:r>
              <a:rPr lang="en-US" sz="3200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(Em lưu ý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Viết ra nháp thành thạo rồi viết vào vở tập viết nhé.)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"/>
          <a:stretch/>
        </p:blipFill>
        <p:spPr>
          <a:xfrm>
            <a:off x="833911" y="1885071"/>
            <a:ext cx="10645170" cy="389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21165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6317673" y="659476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87734" y="4019146"/>
            <a:ext cx="9022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hoa U, Ư  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 nhỏ cao mấy ô li? Rộng mấy ô li?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61285" y="4626170"/>
            <a:ext cx="1135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3200" i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U, Ư </a:t>
            </a:r>
            <a:r>
              <a:rPr lang="en-US" sz="3200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 nhỏ cao 2,5 ô li,  rộng gần </a:t>
            </a:r>
            <a:r>
              <a:rPr lang="en-US" sz="3200" i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i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li.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9C94186-92BC-4456-AE19-D1F5BE7A97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t="22813" r="10224" b="22880"/>
          <a:stretch/>
        </p:blipFill>
        <p:spPr>
          <a:xfrm>
            <a:off x="4118217" y="1745526"/>
            <a:ext cx="1706695" cy="168347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23917" r="14288" b="24173"/>
          <a:stretch/>
        </p:blipFill>
        <p:spPr>
          <a:xfrm>
            <a:off x="10215531" y="1817936"/>
            <a:ext cx="1577085" cy="153865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6"/>
          <a:srcRect b="6604"/>
          <a:stretch/>
        </p:blipFill>
        <p:spPr>
          <a:xfrm>
            <a:off x="6648256" y="128442"/>
            <a:ext cx="3444539" cy="323416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1299" y="250572"/>
            <a:ext cx="3212870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5257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693"/>
          </a:xfr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465667" y="0"/>
            <a:ext cx="9066428" cy="7386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1575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Em hãy quan sát video hướng dẫn viết chữ hoa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U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cỡ nhỏ.</a:t>
            </a:r>
          </a:p>
        </p:txBody>
      </p:sp>
      <p:pic>
        <p:nvPicPr>
          <p:cNvPr id="5" name="y2mate.com - HƯỚNG DẪN VIẾT CHỮ HOA U  CỠ CHỮ 25 LY  KIẾN THỨC TIỂU HỌC_36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22261" y="1200169"/>
            <a:ext cx="8747478" cy="448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4434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693"/>
          </a:xfr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465667" y="0"/>
            <a:ext cx="9066428" cy="73866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1575" b="1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Em hãy quan sát video hướng dẫn viết chữ hoa </a:t>
            </a:r>
            <a:r>
              <a:rPr lang="en-US" altLang="en-US" sz="2800" b="1" smtClean="0">
                <a:solidFill>
                  <a:srgbClr val="0000FF"/>
                </a:solidFill>
                <a:latin typeface="Times New Roman" panose="02020603050405020304" pitchFamily="18" charset="0"/>
              </a:rPr>
              <a:t>Ư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cỡ nhỏ.</a:t>
            </a:r>
          </a:p>
        </p:txBody>
      </p:sp>
      <p:pic>
        <p:nvPicPr>
          <p:cNvPr id="3" name="y2mate.com - HƯỚNG DẪN VIẾT CHỮ HOA Ư  CỠ CHỮ 25 LY  KIẾN THỨC TIỂU HỌC_360p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1403" y="1208062"/>
            <a:ext cx="9584788" cy="465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2906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220" y="1274619"/>
            <a:ext cx="113580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Em dừng màn hình, viết 2 dòng chữ hoa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U, Ư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cỡ nhỏ (theo mẫu).</a:t>
            </a:r>
          </a:p>
          <a:p>
            <a:r>
              <a:rPr lang="en-US" sz="3200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(Em lưu ý</a:t>
            </a:r>
            <a:r>
              <a:rPr lang="en-US" sz="3200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Viết ra nháp thành thạo rồi viết vào vở tập viết nhé.)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17" y="2900288"/>
            <a:ext cx="9793018" cy="195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6447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011158" y="287835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</a:t>
            </a:r>
            <a:r>
              <a:rPr 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822879" y="3860412"/>
            <a:ext cx="81597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vi-VN" sz="2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b. </a:t>
            </a:r>
            <a:r>
              <a:rPr lang="en-US" sz="2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 chữ nào cao 2,5 ô li?</a:t>
            </a:r>
          </a:p>
          <a:p>
            <a:pPr algn="just">
              <a:lnSpc>
                <a:spcPct val="150000"/>
              </a:lnSpc>
            </a:pPr>
            <a:r>
              <a:rPr lang="en-US" sz="2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</a:t>
            </a:r>
            <a:r>
              <a:rPr lang="en-US" sz="280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8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 chữ cái nào cao 1 ô li ?</a:t>
            </a:r>
            <a:endParaRPr lang="vi-VN" sz="280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A12120-69C0-4ED1-8941-E290F22F507E}"/>
              </a:ext>
            </a:extLst>
          </p:cNvPr>
          <p:cNvSpPr txBox="1"/>
          <p:nvPr/>
        </p:nvSpPr>
        <p:spPr>
          <a:xfrm>
            <a:off x="6194651" y="3927116"/>
            <a:ext cx="26855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R, U, M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2CBE13-D5C9-4C68-A64A-97B98D96ED0B}"/>
              </a:ext>
            </a:extLst>
          </p:cNvPr>
          <p:cNvSpPr txBox="1"/>
          <p:nvPr/>
        </p:nvSpPr>
        <p:spPr>
          <a:xfrm>
            <a:off x="6194650" y="4515349"/>
            <a:ext cx="46292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Chữ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R, U, M, g, h, l, y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0E950B-C8BB-4935-91C5-B7A3E6C7EADE}"/>
              </a:ext>
            </a:extLst>
          </p:cNvPr>
          <p:cNvSpPr txBox="1"/>
          <p:nvPr/>
        </p:nvSpPr>
        <p:spPr>
          <a:xfrm>
            <a:off x="6194650" y="5157376"/>
            <a:ext cx="58859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200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Chữ 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ư, n, i, c, o, ê, u, a, m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570544"/>
              </p:ext>
            </p:extLst>
          </p:nvPr>
        </p:nvGraphicFramePr>
        <p:xfrm>
          <a:off x="1613225" y="1618267"/>
          <a:ext cx="9673898" cy="9057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6158">
                  <a:extLst>
                    <a:ext uri="{9D8B030D-6E8A-4147-A177-3AD203B41FA5}">
                      <a16:colId xmlns:a16="http://schemas.microsoft.com/office/drawing/2014/main" val="2286927830"/>
                    </a:ext>
                  </a:extLst>
                </a:gridCol>
                <a:gridCol w="806158">
                  <a:extLst>
                    <a:ext uri="{9D8B030D-6E8A-4147-A177-3AD203B41FA5}">
                      <a16:colId xmlns:a16="http://schemas.microsoft.com/office/drawing/2014/main" val="1402838645"/>
                    </a:ext>
                  </a:extLst>
                </a:gridCol>
                <a:gridCol w="806158">
                  <a:extLst>
                    <a:ext uri="{9D8B030D-6E8A-4147-A177-3AD203B41FA5}">
                      <a16:colId xmlns:a16="http://schemas.microsoft.com/office/drawing/2014/main" val="611870102"/>
                    </a:ext>
                  </a:extLst>
                </a:gridCol>
                <a:gridCol w="806158">
                  <a:extLst>
                    <a:ext uri="{9D8B030D-6E8A-4147-A177-3AD203B41FA5}">
                      <a16:colId xmlns:a16="http://schemas.microsoft.com/office/drawing/2014/main" val="2913790501"/>
                    </a:ext>
                  </a:extLst>
                </a:gridCol>
                <a:gridCol w="806158">
                  <a:extLst>
                    <a:ext uri="{9D8B030D-6E8A-4147-A177-3AD203B41FA5}">
                      <a16:colId xmlns:a16="http://schemas.microsoft.com/office/drawing/2014/main" val="2112383938"/>
                    </a:ext>
                  </a:extLst>
                </a:gridCol>
                <a:gridCol w="806158">
                  <a:extLst>
                    <a:ext uri="{9D8B030D-6E8A-4147-A177-3AD203B41FA5}">
                      <a16:colId xmlns:a16="http://schemas.microsoft.com/office/drawing/2014/main" val="2596779116"/>
                    </a:ext>
                  </a:extLst>
                </a:gridCol>
                <a:gridCol w="806158">
                  <a:extLst>
                    <a:ext uri="{9D8B030D-6E8A-4147-A177-3AD203B41FA5}">
                      <a16:colId xmlns:a16="http://schemas.microsoft.com/office/drawing/2014/main" val="2109400071"/>
                    </a:ext>
                  </a:extLst>
                </a:gridCol>
                <a:gridCol w="839752">
                  <a:extLst>
                    <a:ext uri="{9D8B030D-6E8A-4147-A177-3AD203B41FA5}">
                      <a16:colId xmlns:a16="http://schemas.microsoft.com/office/drawing/2014/main" val="2803052759"/>
                    </a:ext>
                  </a:extLst>
                </a:gridCol>
                <a:gridCol w="772566">
                  <a:extLst>
                    <a:ext uri="{9D8B030D-6E8A-4147-A177-3AD203B41FA5}">
                      <a16:colId xmlns:a16="http://schemas.microsoft.com/office/drawing/2014/main" val="3574858044"/>
                    </a:ext>
                  </a:extLst>
                </a:gridCol>
                <a:gridCol w="806158">
                  <a:extLst>
                    <a:ext uri="{9D8B030D-6E8A-4147-A177-3AD203B41FA5}">
                      <a16:colId xmlns:a16="http://schemas.microsoft.com/office/drawing/2014/main" val="1788627206"/>
                    </a:ext>
                  </a:extLst>
                </a:gridCol>
                <a:gridCol w="806158">
                  <a:extLst>
                    <a:ext uri="{9D8B030D-6E8A-4147-A177-3AD203B41FA5}">
                      <a16:colId xmlns:a16="http://schemas.microsoft.com/office/drawing/2014/main" val="2271902894"/>
                    </a:ext>
                  </a:extLst>
                </a:gridCol>
                <a:gridCol w="806158">
                  <a:extLst>
                    <a:ext uri="{9D8B030D-6E8A-4147-A177-3AD203B41FA5}">
                      <a16:colId xmlns:a16="http://schemas.microsoft.com/office/drawing/2014/main" val="1019298611"/>
                    </a:ext>
                  </a:extLst>
                </a:gridCol>
              </a:tblGrid>
              <a:tr h="220366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641679"/>
                  </a:ext>
                </a:extLst>
              </a:tr>
              <a:tr h="220366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50255"/>
                  </a:ext>
                </a:extLst>
              </a:tr>
              <a:tr h="220366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370556"/>
                  </a:ext>
                </a:extLst>
              </a:tr>
              <a:tr h="244661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49209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055397"/>
              </p:ext>
            </p:extLst>
          </p:nvPr>
        </p:nvGraphicFramePr>
        <p:xfrm>
          <a:off x="1613226" y="2529761"/>
          <a:ext cx="9673899" cy="9057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06158">
                  <a:extLst>
                    <a:ext uri="{9D8B030D-6E8A-4147-A177-3AD203B41FA5}">
                      <a16:colId xmlns:a16="http://schemas.microsoft.com/office/drawing/2014/main" val="2286927830"/>
                    </a:ext>
                  </a:extLst>
                </a:gridCol>
                <a:gridCol w="806158">
                  <a:extLst>
                    <a:ext uri="{9D8B030D-6E8A-4147-A177-3AD203B41FA5}">
                      <a16:colId xmlns:a16="http://schemas.microsoft.com/office/drawing/2014/main" val="1402838645"/>
                    </a:ext>
                  </a:extLst>
                </a:gridCol>
                <a:gridCol w="806158">
                  <a:extLst>
                    <a:ext uri="{9D8B030D-6E8A-4147-A177-3AD203B41FA5}">
                      <a16:colId xmlns:a16="http://schemas.microsoft.com/office/drawing/2014/main" val="611870102"/>
                    </a:ext>
                  </a:extLst>
                </a:gridCol>
                <a:gridCol w="806158">
                  <a:extLst>
                    <a:ext uri="{9D8B030D-6E8A-4147-A177-3AD203B41FA5}">
                      <a16:colId xmlns:a16="http://schemas.microsoft.com/office/drawing/2014/main" val="2913790501"/>
                    </a:ext>
                  </a:extLst>
                </a:gridCol>
                <a:gridCol w="806158">
                  <a:extLst>
                    <a:ext uri="{9D8B030D-6E8A-4147-A177-3AD203B41FA5}">
                      <a16:colId xmlns:a16="http://schemas.microsoft.com/office/drawing/2014/main" val="2112383938"/>
                    </a:ext>
                  </a:extLst>
                </a:gridCol>
                <a:gridCol w="806158">
                  <a:extLst>
                    <a:ext uri="{9D8B030D-6E8A-4147-A177-3AD203B41FA5}">
                      <a16:colId xmlns:a16="http://schemas.microsoft.com/office/drawing/2014/main" val="2596779116"/>
                    </a:ext>
                  </a:extLst>
                </a:gridCol>
                <a:gridCol w="806158">
                  <a:extLst>
                    <a:ext uri="{9D8B030D-6E8A-4147-A177-3AD203B41FA5}">
                      <a16:colId xmlns:a16="http://schemas.microsoft.com/office/drawing/2014/main" val="2109400071"/>
                    </a:ext>
                  </a:extLst>
                </a:gridCol>
                <a:gridCol w="839752">
                  <a:extLst>
                    <a:ext uri="{9D8B030D-6E8A-4147-A177-3AD203B41FA5}">
                      <a16:colId xmlns:a16="http://schemas.microsoft.com/office/drawing/2014/main" val="2803052759"/>
                    </a:ext>
                  </a:extLst>
                </a:gridCol>
                <a:gridCol w="772567">
                  <a:extLst>
                    <a:ext uri="{9D8B030D-6E8A-4147-A177-3AD203B41FA5}">
                      <a16:colId xmlns:a16="http://schemas.microsoft.com/office/drawing/2014/main" val="3574858044"/>
                    </a:ext>
                  </a:extLst>
                </a:gridCol>
                <a:gridCol w="806158">
                  <a:extLst>
                    <a:ext uri="{9D8B030D-6E8A-4147-A177-3AD203B41FA5}">
                      <a16:colId xmlns:a16="http://schemas.microsoft.com/office/drawing/2014/main" val="1788627206"/>
                    </a:ext>
                  </a:extLst>
                </a:gridCol>
                <a:gridCol w="806158">
                  <a:extLst>
                    <a:ext uri="{9D8B030D-6E8A-4147-A177-3AD203B41FA5}">
                      <a16:colId xmlns:a16="http://schemas.microsoft.com/office/drawing/2014/main" val="2271902894"/>
                    </a:ext>
                  </a:extLst>
                </a:gridCol>
                <a:gridCol w="806158">
                  <a:extLst>
                    <a:ext uri="{9D8B030D-6E8A-4147-A177-3AD203B41FA5}">
                      <a16:colId xmlns:a16="http://schemas.microsoft.com/office/drawing/2014/main" val="1019298611"/>
                    </a:ext>
                  </a:extLst>
                </a:gridCol>
              </a:tblGrid>
              <a:tr h="220366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641679"/>
                  </a:ext>
                </a:extLst>
              </a:tr>
              <a:tr h="220366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50255"/>
                  </a:ext>
                </a:extLst>
              </a:tr>
              <a:tr h="220366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370556"/>
                  </a:ext>
                </a:extLst>
              </a:tr>
              <a:tr h="244661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49209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253" y="1894851"/>
            <a:ext cx="10398256" cy="125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0298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5" grpId="0"/>
      <p:bldP spid="16" grpId="0" uiExpand="1"/>
      <p:bldP spid="17" grpId="0" uiExpan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068307" y="207010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</a:t>
            </a:r>
            <a:r>
              <a:rPr 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222691" y="5085293"/>
            <a:ext cx="6292195" cy="41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Khoảng cách giữa các chữ là bao nhiêu?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221797" y="5560753"/>
            <a:ext cx="92846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Khoảng cách giữa các chữ ghi tiếng là một chữ o.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238656" y="3510601"/>
            <a:ext cx="72007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Các dấu thanh đặt ở những vị trí nào?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2222691" y="4255013"/>
            <a:ext cx="99693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Các dấu thanh đặt ở trên/ dưới âm chính của tiếng.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3910" b="24946"/>
          <a:stretch/>
        </p:blipFill>
        <p:spPr>
          <a:xfrm>
            <a:off x="1394425" y="1406622"/>
            <a:ext cx="9661502" cy="140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0441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082375" y="160368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</a:t>
            </a:r>
            <a:r>
              <a:rPr 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42592"/>
            <a:ext cx="5448300" cy="381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0" y="3429000"/>
            <a:ext cx="597217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400" b="1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 U Minh</a:t>
            </a:r>
            <a:r>
              <a:rPr lang="vi-VN" sz="240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có diện tích khoảng 2.000 km², nằm sát Vịnh Thái Lan, thuộc hai tỉnh Kiên Giang và tỉnh Cà Mau. Rừng U Minh là kiểu rừng rất đặc thù, được xếp hạng độc đáo và quý hiếm trên thế giới, gồm phần trên là Vườn quốc gia U Minh Thượng, phần dưới là Vườn quốc gia U Minh Hạ.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r="3910" b="24946"/>
          <a:stretch/>
        </p:blipFill>
        <p:spPr>
          <a:xfrm>
            <a:off x="1394425" y="1406622"/>
            <a:ext cx="9661502" cy="140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42249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641835" y="420811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FF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Tư thế ngồi viết</a:t>
            </a:r>
            <a:endParaRPr lang="en-US" sz="4800" dirty="0">
              <a:solidFill>
                <a:srgbClr val="FFFF0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57" y="1741246"/>
            <a:ext cx="9644743" cy="440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6244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7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" t="11111"/>
          <a:stretch/>
        </p:blipFill>
        <p:spPr>
          <a:xfrm>
            <a:off x="2147454" y="1027906"/>
            <a:ext cx="8326581" cy="426453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2221" r="4445" b="17776"/>
          <a:stretch>
            <a:fillRect/>
          </a:stretch>
        </p:blipFill>
        <p:spPr bwMode="auto">
          <a:xfrm>
            <a:off x="4527460" y="4613565"/>
            <a:ext cx="3209745" cy="242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2"/>
          <a:stretch>
            <a:fillRect/>
          </a:stretch>
        </p:blipFill>
        <p:spPr bwMode="auto">
          <a:xfrm>
            <a:off x="6208636" y="5015685"/>
            <a:ext cx="1387466" cy="147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249157" y="1816498"/>
            <a:ext cx="369368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000" b="0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6000" b="0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9673" y="173976"/>
            <a:ext cx="4465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63467" y="3160800"/>
            <a:ext cx="513773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Chữ hoa </a:t>
            </a:r>
            <a:r>
              <a:rPr lang="en-US" sz="6000" b="0" cap="none" spc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U, Ư</a:t>
            </a:r>
            <a:endParaRPr lang="en-US" sz="6000" b="0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8015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63236"/>
            <a:ext cx="12191999" cy="6608618"/>
            <a:chOff x="0" y="263236"/>
            <a:chExt cx="12191999" cy="6608618"/>
          </a:xfrm>
        </p:grpSpPr>
        <p:sp>
          <p:nvSpPr>
            <p:cNvPr id="6" name="Rectangle 5"/>
            <p:cNvSpPr/>
            <p:nvPr/>
          </p:nvSpPr>
          <p:spPr>
            <a:xfrm>
              <a:off x="0" y="4304500"/>
              <a:ext cx="12191999" cy="2567354"/>
            </a:xfrm>
            <a:custGeom>
              <a:avLst/>
              <a:gdLst>
                <a:gd name="connsiteX0" fmla="*/ 0 w 12191999"/>
                <a:gd name="connsiteY0" fmla="*/ 0 h 2202873"/>
                <a:gd name="connsiteX1" fmla="*/ 12191999 w 12191999"/>
                <a:gd name="connsiteY1" fmla="*/ 0 h 2202873"/>
                <a:gd name="connsiteX2" fmla="*/ 12191999 w 12191999"/>
                <a:gd name="connsiteY2" fmla="*/ 2202873 h 2202873"/>
                <a:gd name="connsiteX3" fmla="*/ 0 w 12191999"/>
                <a:gd name="connsiteY3" fmla="*/ 2202873 h 2202873"/>
                <a:gd name="connsiteX4" fmla="*/ 0 w 12191999"/>
                <a:gd name="connsiteY4" fmla="*/ 0 h 2202873"/>
                <a:gd name="connsiteX0" fmla="*/ 0 w 12191999"/>
                <a:gd name="connsiteY0" fmla="*/ 30373 h 2233246"/>
                <a:gd name="connsiteX1" fmla="*/ 4026877 w 12191999"/>
                <a:gd name="connsiteY1" fmla="*/ 0 h 2233246"/>
                <a:gd name="connsiteX2" fmla="*/ 12191999 w 12191999"/>
                <a:gd name="connsiteY2" fmla="*/ 30373 h 2233246"/>
                <a:gd name="connsiteX3" fmla="*/ 12191999 w 12191999"/>
                <a:gd name="connsiteY3" fmla="*/ 2233246 h 2233246"/>
                <a:gd name="connsiteX4" fmla="*/ 0 w 12191999"/>
                <a:gd name="connsiteY4" fmla="*/ 2233246 h 2233246"/>
                <a:gd name="connsiteX5" fmla="*/ 0 w 12191999"/>
                <a:gd name="connsiteY5" fmla="*/ 30373 h 2233246"/>
                <a:gd name="connsiteX0" fmla="*/ 0 w 12191999"/>
                <a:gd name="connsiteY0" fmla="*/ 364481 h 2567354"/>
                <a:gd name="connsiteX1" fmla="*/ 4079631 w 12191999"/>
                <a:gd name="connsiteY1" fmla="*/ 0 h 2567354"/>
                <a:gd name="connsiteX2" fmla="*/ 12191999 w 12191999"/>
                <a:gd name="connsiteY2" fmla="*/ 364481 h 2567354"/>
                <a:gd name="connsiteX3" fmla="*/ 12191999 w 12191999"/>
                <a:gd name="connsiteY3" fmla="*/ 2567354 h 2567354"/>
                <a:gd name="connsiteX4" fmla="*/ 0 w 12191999"/>
                <a:gd name="connsiteY4" fmla="*/ 2567354 h 2567354"/>
                <a:gd name="connsiteX5" fmla="*/ 0 w 12191999"/>
                <a:gd name="connsiteY5" fmla="*/ 364481 h 256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2567354">
                  <a:moveTo>
                    <a:pt x="0" y="364481"/>
                  </a:moveTo>
                  <a:lnTo>
                    <a:pt x="4079631" y="0"/>
                  </a:lnTo>
                  <a:lnTo>
                    <a:pt x="12191999" y="364481"/>
                  </a:lnTo>
                  <a:lnTo>
                    <a:pt x="12191999" y="2567354"/>
                  </a:lnTo>
                  <a:lnTo>
                    <a:pt x="0" y="2567354"/>
                  </a:lnTo>
                  <a:lnTo>
                    <a:pt x="0" y="364481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0" t="2232" r="3650" b="4665"/>
            <a:stretch>
              <a:fillRect/>
            </a:stretch>
          </p:blipFill>
          <p:spPr bwMode="auto">
            <a:xfrm>
              <a:off x="0" y="263236"/>
              <a:ext cx="4200450" cy="5727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4278923" y="1596746"/>
            <a:ext cx="5903626" cy="21190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33404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91953282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E5CD76"/>
            </a:gs>
            <a:gs pos="50000">
              <a:srgbClr val="FFC000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900332" y="163261"/>
            <a:ext cx="10479724" cy="4001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Em luyện viết câu ứng dụng vào vở tập viết ( tập 2) và hoàn thành trang </a:t>
            </a:r>
            <a:r>
              <a:rPr lang="en-US" altLang="en-US" sz="2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10, 11 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</a:rPr>
              <a:t>(theo mẫu) nhé.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65" y="810771"/>
            <a:ext cx="11046640" cy="581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2688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60618" y="0"/>
            <a:ext cx="4806986" cy="21190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33404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Vận</a:t>
            </a:r>
            <a:r>
              <a:rPr lang="en-US" sz="5400" b="1" cap="none" spc="0" dirty="0">
                <a:ln/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cap="none" spc="0" dirty="0" err="1">
                <a:ln/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dụng</a:t>
            </a:r>
            <a:endParaRPr lang="en-US" sz="5400" b="1" cap="none" spc="0" dirty="0">
              <a:ln/>
              <a:solidFill>
                <a:schemeClr val="accent4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9640" y="3678382"/>
            <a:ext cx="940894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Em hãy luyện viết chữ hoa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U, Ư đẹp và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đúng mẫu nhé.</a:t>
            </a:r>
          </a:p>
        </p:txBody>
      </p:sp>
    </p:spTree>
    <p:extLst>
      <p:ext uri="{BB962C8B-B14F-4D97-AF65-F5344CB8AC3E}">
        <p14:creationId xmlns:p14="http://schemas.microsoft.com/office/powerpoint/2010/main" val="21953688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2E4E8-B5E7-4677-A96C-56C7E9EF7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DB786E-AACD-47A3-BA91-9A4A8DC7A014}"/>
              </a:ext>
            </a:extLst>
          </p:cNvPr>
          <p:cNvSpPr/>
          <p:nvPr/>
        </p:nvSpPr>
        <p:spPr>
          <a:xfrm>
            <a:off x="2444158" y="1771311"/>
            <a:ext cx="7616508" cy="2045708"/>
          </a:xfrm>
          <a:prstGeom prst="rect">
            <a:avLst/>
          </a:prstGeom>
          <a:noFill/>
        </p:spPr>
        <p:txBody>
          <a:bodyPr wrap="none" lIns="68580" tIns="34291" rIns="68580" bIns="34291" numCol="1">
            <a:prstTxWarp prst="textTriangle">
              <a:avLst>
                <a:gd name="adj" fmla="val 30003"/>
              </a:avLst>
            </a:prstTxWarp>
            <a:spAutoFit/>
          </a:bodyPr>
          <a:lstStyle/>
          <a:p>
            <a:pPr algn="ctr" defTabSz="685783"/>
            <a:r>
              <a:rPr lang="vi-VN" sz="495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CHÚC CÁC CON </a:t>
            </a:r>
          </a:p>
          <a:p>
            <a:pPr algn="ctr" defTabSz="685783"/>
            <a:r>
              <a:rPr lang="vi-VN" sz="495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CHĂM NGOAN HỌC GIỎI</a:t>
            </a:r>
            <a:endParaRPr lang="en-US" sz="495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804541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561149" y="4801198"/>
            <a:ext cx="9528069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en-US" sz="360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Rèn</a:t>
            </a:r>
            <a:r>
              <a:rPr lang="en-US" altLang="en-US" sz="360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tính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kiên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trì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cẩn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thận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69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766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766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262" y="271796"/>
            <a:ext cx="5773412" cy="12741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7123" y="1726650"/>
            <a:ext cx="9564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HP001 5H" panose="020B0603050302020204" pitchFamily="34" charset="0"/>
                <a:cs typeface="HP001 5H" panose="020B0603050302020204" pitchFamily="34" charset="0"/>
              </a:rPr>
              <a:t>- </a:t>
            </a: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đúng mẫu chữ hoa </a:t>
            </a:r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 Ư </a:t>
            </a: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 vừa và cỡ nhỏ.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91813" y="2973699"/>
            <a:ext cx="9564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đúng mẫu câu ứng dụng</a:t>
            </a:r>
            <a:r>
              <a:rPr lang="en-US" sz="3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0346" y="3961747"/>
            <a:ext cx="7729243" cy="88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3615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5027" y="1969477"/>
            <a:ext cx="5588389" cy="24795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</a:bodyPr>
          <a:lstStyle/>
          <a:p>
            <a:pPr algn="ctr"/>
            <a:r>
              <a:rPr lang="en-US" sz="7200" b="1" cap="none" spc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06059344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D1403-B7AB-4440-A9B5-3E7173786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728" y="2595344"/>
            <a:ext cx="7572375" cy="1667311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9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33649" y="0"/>
            <a:ext cx="1458351" cy="1659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9813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67712" y="4508163"/>
            <a:ext cx="996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 Ư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li, rộng mấy ô li?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467712" y="5463363"/>
            <a:ext cx="8107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ô li, rộng 5,5 ô li.</a:t>
            </a:r>
            <a:endParaRPr lang="en-US" sz="36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15" y="657161"/>
            <a:ext cx="3237257" cy="3218967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/>
          <a:srcRect l="4280" t="2977" r="4146" b="6430"/>
          <a:stretch/>
        </p:blipFill>
        <p:spPr>
          <a:xfrm>
            <a:off x="6265560" y="657161"/>
            <a:ext cx="3193366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0292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8745" y="1104422"/>
            <a:ext cx="724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36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 gồm mấy nét?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7178" y="2154838"/>
            <a:ext cx="724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360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6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 gồm 2 nét:</a:t>
            </a:r>
            <a:endParaRPr lang="en-US" sz="36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7686" y="3094971"/>
            <a:ext cx="724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1: Nét móc hai đầu</a:t>
            </a:r>
            <a:endParaRPr lang="en-US" sz="36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7178" y="3942379"/>
            <a:ext cx="724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2: Nét móc ngược phải</a:t>
            </a:r>
            <a:endParaRPr lang="en-US" sz="36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9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2553" y="1369743"/>
            <a:ext cx="3237257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8816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3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88745" y="1104422"/>
            <a:ext cx="724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 gồm mấy nét?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7178" y="2154838"/>
            <a:ext cx="724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Ư</a:t>
            </a:r>
            <a:r>
              <a:rPr lang="en-US" sz="36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60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 gồm 3 nét:</a:t>
            </a:r>
            <a:endParaRPr lang="en-US" sz="36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77686" y="3094971"/>
            <a:ext cx="724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1 và nét 2: Giống chữ hoa U</a:t>
            </a:r>
            <a:endParaRPr lang="en-US" sz="36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7178" y="3942379"/>
            <a:ext cx="724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 3: Nét râu</a:t>
            </a:r>
            <a:endParaRPr lang="en-US" sz="3600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2"/>
          <a:srcRect l="4280" t="2977" r="4146" b="6430"/>
          <a:stretch/>
        </p:blipFill>
        <p:spPr>
          <a:xfrm>
            <a:off x="8267911" y="1361434"/>
            <a:ext cx="3193366" cy="313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82289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3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982" cy="6858000"/>
          </a:xfrm>
        </p:spPr>
      </p:pic>
      <p:sp>
        <p:nvSpPr>
          <p:cNvPr id="6" name="Cloud 5"/>
          <p:cNvSpPr/>
          <p:nvPr/>
        </p:nvSpPr>
        <p:spPr>
          <a:xfrm>
            <a:off x="124690" y="0"/>
            <a:ext cx="3893130" cy="3713019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en-US" altLang="en-US" sz="3200" i="1">
                <a:solidFill>
                  <a:schemeClr val="tx1"/>
                </a:solidFill>
                <a:latin typeface="Times New Roman" panose="02020603050405020304" pitchFamily="18" charset="0"/>
              </a:rPr>
              <a:t>Em hãy quan sát và lắng nghe hướng dẫn viết chữ hoa </a:t>
            </a:r>
            <a:r>
              <a:rPr lang="en-US" altLang="en-US" sz="3200" i="1" smtClean="0">
                <a:solidFill>
                  <a:schemeClr val="tx1"/>
                </a:solidFill>
                <a:latin typeface="Times New Roman" panose="02020603050405020304" pitchFamily="18" charset="0"/>
              </a:rPr>
              <a:t>U </a:t>
            </a:r>
            <a:r>
              <a:rPr lang="en-US" altLang="en-US" sz="3200" i="1">
                <a:solidFill>
                  <a:schemeClr val="tx1"/>
                </a:solidFill>
                <a:latin typeface="Times New Roman" panose="02020603050405020304" pitchFamily="18" charset="0"/>
              </a:rPr>
              <a:t>cỡ vừa.</a:t>
            </a:r>
          </a:p>
        </p:txBody>
      </p:sp>
      <p:pic>
        <p:nvPicPr>
          <p:cNvPr id="9" name="y2mate.com - Hướng dẫn viết chữ U hoa Tập viết Lớp 2 Tuần 24_360p.mp4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48614" y="1579733"/>
            <a:ext cx="6988419" cy="393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9239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515</Words>
  <Application>Microsoft Office PowerPoint</Application>
  <PresentationFormat>Widescreen</PresentationFormat>
  <Paragraphs>54</Paragraphs>
  <Slides>23</Slides>
  <Notes>1</Notes>
  <HiddenSlides>0</HiddenSlides>
  <MMClips>4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9" baseType="lpstr">
      <vt:lpstr>微软雅黑</vt:lpstr>
      <vt:lpstr>SimSun</vt:lpstr>
      <vt:lpstr>Arial</vt:lpstr>
      <vt:lpstr>Arial-Rounded</vt:lpstr>
      <vt:lpstr>Calibri</vt:lpstr>
      <vt:lpstr>等线</vt:lpstr>
      <vt:lpstr>等线 Light</vt:lpstr>
      <vt:lpstr>Gadugi</vt:lpstr>
      <vt:lpstr>HP001</vt:lpstr>
      <vt:lpstr>HP001 5H</vt:lpstr>
      <vt:lpstr>Times New Roman</vt:lpstr>
      <vt:lpstr>UTM Avo</vt:lpstr>
      <vt:lpstr>Wingdings</vt:lpstr>
      <vt:lpstr>字魂17号-萌趣果冻体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160</cp:revision>
  <dcterms:created xsi:type="dcterms:W3CDTF">2021-06-19T03:09:12Z</dcterms:created>
  <dcterms:modified xsi:type="dcterms:W3CDTF">2024-02-21T05:02:23Z</dcterms:modified>
</cp:coreProperties>
</file>