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8" r:id="rId1"/>
  </p:sldMasterIdLst>
  <p:notesMasterIdLst>
    <p:notesMasterId r:id="rId23"/>
  </p:notesMasterIdLst>
  <p:sldIdLst>
    <p:sldId id="257" r:id="rId2"/>
    <p:sldId id="258" r:id="rId3"/>
    <p:sldId id="285" r:id="rId4"/>
    <p:sldId id="286" r:id="rId5"/>
    <p:sldId id="287" r:id="rId6"/>
    <p:sldId id="261" r:id="rId7"/>
    <p:sldId id="262" r:id="rId8"/>
    <p:sldId id="263" r:id="rId9"/>
    <p:sldId id="278" r:id="rId10"/>
    <p:sldId id="264" r:id="rId11"/>
    <p:sldId id="279" r:id="rId12"/>
    <p:sldId id="265" r:id="rId13"/>
    <p:sldId id="266" r:id="rId14"/>
    <p:sldId id="280" r:id="rId15"/>
    <p:sldId id="281" r:id="rId16"/>
    <p:sldId id="282" r:id="rId17"/>
    <p:sldId id="283" r:id="rId18"/>
    <p:sldId id="284" r:id="rId19"/>
    <p:sldId id="273" r:id="rId20"/>
    <p:sldId id="274" r:id="rId21"/>
    <p:sldId id="276" r:id="rId22"/>
  </p:sldIdLst>
  <p:sldSz cx="12192000" cy="6858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#9Slide03 AmpleSoft Bold" panose="020B0604020202020204" charset="0"/>
      <p:regular r:id="rId25"/>
    </p:embeddedFont>
    <p:embeddedFont>
      <p:font typeface="#9Slide03 Arima Madurai ExtraBo" panose="020B0604020202020204" charset="0"/>
      <p:bold r:id="rId26"/>
    </p:embeddedFont>
    <p:embeddedFont>
      <p:font typeface="#9Slide03 IcielPanton Black" panose="020B0604020202020204" charset="0"/>
      <p:bold r:id="rId27"/>
    </p:embeddedFont>
    <p:embeddedFont>
      <p:font typeface="#9Slide03 Kaleko 105 Round Bold" panose="020B0604020202020204" charset="0"/>
      <p:bold r:id="rId28"/>
    </p:embeddedFont>
    <p:embeddedFont>
      <p:font typeface="#9Slide03 SVNEvery Movie Every " panose="02000500000000000000" charset="0"/>
      <p:regular r:id="rId29"/>
    </p:embeddedFont>
    <p:embeddedFont>
      <p:font typeface="#9Slide04 Tinos Bold" panose="020B060402020202020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Poppins ExtraBold" panose="00000900000000000000" pitchFamily="2" charset="0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91" y="-17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20A0E-75F8-4AB3-93C3-720F3D5FCA47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A0DDE-E854-4921-96AC-9EEE32506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1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9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mong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tạm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648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579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5512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16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00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3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4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66928" y="5200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947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5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3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19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1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8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863" r:id="rId15"/>
    <p:sldLayoutId id="2147483864" r:id="rId1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gif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5.gif"/><Relationship Id="rId7" Type="http://schemas.openxmlformats.org/officeDocument/2006/relationships/image" Target="../media/image4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gif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5.gif"/><Relationship Id="rId7" Type="http://schemas.openxmlformats.org/officeDocument/2006/relationships/image" Target="../media/image5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6" Type="http://schemas.microsoft.com/office/2007/relationships/hdphoto" Target="../media/hdphoto7.wdp"/><Relationship Id="rId5" Type="http://schemas.openxmlformats.org/officeDocument/2006/relationships/image" Target="../media/image50.png"/><Relationship Id="rId10" Type="http://schemas.microsoft.com/office/2007/relationships/hdphoto" Target="../media/hdphoto9.wdp"/><Relationship Id="rId4" Type="http://schemas.openxmlformats.org/officeDocument/2006/relationships/image" Target="../media/image47.gif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svg"/><Relationship Id="rId3" Type="http://schemas.openxmlformats.org/officeDocument/2006/relationships/image" Target="../media/image54.png"/><Relationship Id="rId7" Type="http://schemas.microsoft.com/office/2007/relationships/hdphoto" Target="../media/hdphoto10.wdp"/><Relationship Id="rId12" Type="http://schemas.openxmlformats.org/officeDocument/2006/relationships/image" Target="../media/image60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11" Type="http://schemas.microsoft.com/office/2007/relationships/hdphoto" Target="../media/hdphoto12.wdp"/><Relationship Id="rId5" Type="http://schemas.openxmlformats.org/officeDocument/2006/relationships/image" Target="../media/image56.jpeg"/><Relationship Id="rId10" Type="http://schemas.openxmlformats.org/officeDocument/2006/relationships/image" Target="../media/image59.png"/><Relationship Id="rId4" Type="http://schemas.openxmlformats.org/officeDocument/2006/relationships/image" Target="../media/image55.svg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slide" Target="slide15.xml"/><Relationship Id="rId4" Type="http://schemas.openxmlformats.org/officeDocument/2006/relationships/slide" Target="slide6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png"/><Relationship Id="rId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LỊCH SỬ &amp; 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ĐỊA 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>
            <a:extLst>
              <a:ext uri="{FF2B5EF4-FFF2-40B4-BE49-F238E27FC236}">
                <a16:creationId xmlns:a16="http://schemas.microsoft.com/office/drawing/2014/main" id="{411581D9-61BC-4717-BF96-EE344A29B89A}"/>
              </a:ext>
            </a:extLst>
          </p:cNvPr>
          <p:cNvSpPr txBox="1">
            <a:spLocks/>
          </p:cNvSpPr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cs typeface="Poppins ExtraBold"/>
              <a:sym typeface="Poppins Extra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4CE54F-F35E-4D7B-8463-749276A7DEE3}"/>
              </a:ext>
            </a:extLst>
          </p:cNvPr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TIẾT 3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Rockwell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sp>
        <p:nvSpPr>
          <p:cNvPr id="20" name="Freeform 9">
            <a:extLst>
              <a:ext uri="{FF2B5EF4-FFF2-40B4-BE49-F238E27FC236}">
                <a16:creationId xmlns:a16="http://schemas.microsoft.com/office/drawing/2014/main" id="{E40DE492-4228-43A0-8087-0E8B8752BDE0}"/>
              </a:ext>
            </a:extLst>
          </p:cNvPr>
          <p:cNvSpPr/>
          <p:nvPr/>
        </p:nvSpPr>
        <p:spPr>
          <a:xfrm>
            <a:off x="394637" y="394637"/>
            <a:ext cx="11466344" cy="6252488"/>
          </a:xfrm>
          <a:custGeom>
            <a:avLst/>
            <a:gdLst/>
            <a:ahLst/>
            <a:cxnLst/>
            <a:rect l="l" t="t" r="r" b="b"/>
            <a:pathLst>
              <a:path w="5059528" h="3582822">
                <a:moveTo>
                  <a:pt x="5059528" y="3582822"/>
                </a:moveTo>
                <a:lnTo>
                  <a:pt x="0" y="3575202"/>
                </a:lnTo>
                <a:lnTo>
                  <a:pt x="0" y="1255843"/>
                </a:lnTo>
                <a:lnTo>
                  <a:pt x="17780" y="19050"/>
                </a:lnTo>
                <a:lnTo>
                  <a:pt x="2520981" y="0"/>
                </a:lnTo>
                <a:lnTo>
                  <a:pt x="5040478" y="508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10781854" y="5556472"/>
            <a:ext cx="902157" cy="84966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23178"/>
              </p:ext>
            </p:extLst>
          </p:nvPr>
        </p:nvGraphicFramePr>
        <p:xfrm>
          <a:off x="2063809" y="769255"/>
          <a:ext cx="8128000" cy="565309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7380666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87566963"/>
                    </a:ext>
                  </a:extLst>
                </a:gridCol>
              </a:tblGrid>
              <a:tr h="48349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THUẬN</a:t>
                      </a:r>
                      <a:r>
                        <a:rPr lang="vi-VN" sz="4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LỢI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</a:t>
                      </a:r>
                      <a:r>
                        <a:rPr lang="vi-VN" sz="4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KHĂN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491890"/>
                  </a:ext>
                </a:extLst>
              </a:tr>
              <a:tr h="4952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529911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328287" y="1445730"/>
            <a:ext cx="458162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địa lí thuận lợi cho giao lưu, trao đổi hàng hóa với các vùng khác.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5639" y="3339278"/>
            <a:ext cx="49634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Địa hình thuận lợi cho giao thông sinh hoạt và sản xuất.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8288" y="4641894"/>
            <a:ext cx="48013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+Hệ thống sông cung cấp nước cho sinh hoạt sản xuất giúp phát triển giao thông đường thủy.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322991" y="1456808"/>
            <a:ext cx="45666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Nhiệt độ xuống thấp vào mùa đông ảnh hưởng đến sự sinh trưởng của cây trồng, vật nuôi và sức khỏe của con người.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4254" y="4652740"/>
            <a:ext cx="5282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Mùa hạ nước sông dâng cao có thể gây ngập lụt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87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45573" y="1188185"/>
            <a:ext cx="11223993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TÌM HIỂU VỀ BẢO VỆ THIÊN NHIÊN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3039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19384C9-F255-4733-A8DC-31A70694FB96}"/>
              </a:ext>
            </a:extLst>
          </p:cNvPr>
          <p:cNvGrpSpPr/>
          <p:nvPr/>
        </p:nvGrpSpPr>
        <p:grpSpPr>
          <a:xfrm>
            <a:off x="831936" y="1381539"/>
            <a:ext cx="4648088" cy="4923752"/>
            <a:chOff x="6434169" y="362123"/>
            <a:chExt cx="4648088" cy="329146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40DE492-4228-43A0-8087-0E8B8752BDE0}"/>
                </a:ext>
              </a:extLst>
            </p:cNvPr>
            <p:cNvSpPr/>
            <p:nvPr/>
          </p:nvSpPr>
          <p:spPr>
            <a:xfrm>
              <a:off x="6434169" y="362123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4112C26-2B54-4BE3-9B28-C7C9AAA4A1A6}"/>
                </a:ext>
              </a:extLst>
            </p:cNvPr>
            <p:cNvSpPr/>
            <p:nvPr/>
          </p:nvSpPr>
          <p:spPr>
            <a:xfrm>
              <a:off x="6610081" y="474939"/>
              <a:ext cx="4359875" cy="2942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6,7, em hãy cho biết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một số biện pháp để bảo vệ thiên nhiên ở vùng Đồng bằng Bắc Bộ.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12274" y="1476179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43901" t="27069" r="20780" b="20733"/>
          <a:stretch/>
        </p:blipFill>
        <p:spPr>
          <a:xfrm>
            <a:off x="7687961" y="3098614"/>
            <a:ext cx="4328655" cy="359852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7093" t="27069" r="57375" b="20733"/>
          <a:stretch/>
        </p:blipFill>
        <p:spPr>
          <a:xfrm>
            <a:off x="5956562" y="373599"/>
            <a:ext cx="4256644" cy="3517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3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id="{B2B98448-973F-4743-A065-43CAAC433314}"/>
              </a:ext>
            </a:extLst>
          </p:cNvPr>
          <p:cNvGrpSpPr/>
          <p:nvPr/>
        </p:nvGrpSpPr>
        <p:grpSpPr>
          <a:xfrm>
            <a:off x="5404757" y="2761292"/>
            <a:ext cx="3015397" cy="1665300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206" y="2855278"/>
            <a:ext cx="273650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vi-VN" altLang="en-US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PHÁP BẢO VỆ THIÊN NHIÊN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589429" y="308008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PHÂN BÓN HỮU CƠN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618791" y="1251774"/>
            <a:ext cx="3095494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 LÍ NƯỚC THẢI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629308" y="3713746"/>
            <a:ext cx="3084977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LOẠI RÁC VÀ BỎ RÁC ĐÚNG NƠI QUY ĐỊNH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660615" y="4724399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CÂY XANH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133706" y="1333062"/>
            <a:ext cx="3273287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 DỤC VÀ TUYÊN TRUYỀN BẢO VỆ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299883" y="3978073"/>
            <a:ext cx="2964964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" grpId="0" build="p" animBg="1"/>
      <p:bldP spid="48" grpId="0" build="p" animBg="1"/>
      <p:bldP spid="49" grpId="0" build="p" animBg="1"/>
      <p:bldP spid="50" grpId="0" build="p" animBg="1"/>
      <p:bldP spid="51" grpId="0" build="p" animBg="1"/>
      <p:bldP spid="5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ains GIFs - Get the best gif on GIFER">
            <a:extLst>
              <a:ext uri="{FF2B5EF4-FFF2-40B4-BE49-F238E27FC236}">
                <a16:creationId xmlns:a16="http://schemas.microsoft.com/office/drawing/2014/main" id="{54813589-D0E9-43BB-87F7-96902F02E1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133350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6CD133C-523F-4F72-8D7D-5026298B5FE8}"/>
              </a:ext>
            </a:extLst>
          </p:cNvPr>
          <p:cNvGrpSpPr/>
          <p:nvPr/>
        </p:nvGrpSpPr>
        <p:grpSpPr>
          <a:xfrm>
            <a:off x="285751" y="95652"/>
            <a:ext cx="11772899" cy="2076048"/>
            <a:chOff x="285751" y="95652"/>
            <a:chExt cx="11772899" cy="2076048"/>
          </a:xfrm>
        </p:grpSpPr>
        <p:pic>
          <p:nvPicPr>
            <p:cNvPr id="6" name="Picture 4" descr="Rains GIFs - Get the best gif on GIFER">
              <a:extLst>
                <a:ext uri="{FF2B5EF4-FFF2-40B4-BE49-F238E27FC236}">
                  <a16:creationId xmlns:a16="http://schemas.microsoft.com/office/drawing/2014/main" id="{0DE73FA6-93F7-471B-A26B-A95C1B9D9D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Rains GIFs - Get the best gif on GIFER">
              <a:extLst>
                <a:ext uri="{FF2B5EF4-FFF2-40B4-BE49-F238E27FC236}">
                  <a16:creationId xmlns:a16="http://schemas.microsoft.com/office/drawing/2014/main" id="{8A244122-007A-474E-A68E-D755D32E59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Rains GIFs - Get the best gif on GIFER">
              <a:extLst>
                <a:ext uri="{FF2B5EF4-FFF2-40B4-BE49-F238E27FC236}">
                  <a16:creationId xmlns:a16="http://schemas.microsoft.com/office/drawing/2014/main" id="{471004A2-D95C-4143-A990-BE962017C1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92FE8-78F8-4BE8-BBFA-FC81FADA9562}"/>
              </a:ext>
            </a:extLst>
          </p:cNvPr>
          <p:cNvSpPr/>
          <p:nvPr/>
        </p:nvSpPr>
        <p:spPr>
          <a:xfrm>
            <a:off x="2964580" y="862415"/>
            <a:ext cx="3619099" cy="12001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1F85AD-FD6A-4DFF-8D06-A51900DB78F7}"/>
              </a:ext>
            </a:extLst>
          </p:cNvPr>
          <p:cNvSpPr/>
          <p:nvPr/>
        </p:nvSpPr>
        <p:spPr>
          <a:xfrm>
            <a:off x="1433512" y="1027495"/>
            <a:ext cx="6715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>
                <a:solidFill>
                  <a:prstClr val="black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 CÓ BIẾT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6D9CD1-C208-4F8F-9593-751A1B36BE32}"/>
              </a:ext>
            </a:extLst>
          </p:cNvPr>
          <p:cNvGrpSpPr/>
          <p:nvPr/>
        </p:nvGrpSpPr>
        <p:grpSpPr>
          <a:xfrm>
            <a:off x="285751" y="4600977"/>
            <a:ext cx="11772899" cy="2076048"/>
            <a:chOff x="285751" y="95652"/>
            <a:chExt cx="11772899" cy="2076048"/>
          </a:xfrm>
        </p:grpSpPr>
        <p:pic>
          <p:nvPicPr>
            <p:cNvPr id="11" name="Picture 4" descr="Rains GIFs - Get the best gif on GIFER">
              <a:extLst>
                <a:ext uri="{FF2B5EF4-FFF2-40B4-BE49-F238E27FC236}">
                  <a16:creationId xmlns:a16="http://schemas.microsoft.com/office/drawing/2014/main" id="{53B5EA4E-7F03-40A9-AC3C-F71055BEE74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Rains GIFs - Get the best gif on GIFER">
              <a:extLst>
                <a:ext uri="{FF2B5EF4-FFF2-40B4-BE49-F238E27FC236}">
                  <a16:creationId xmlns:a16="http://schemas.microsoft.com/office/drawing/2014/main" id="{F5BE0AC5-8B2E-4A33-8D68-859BC1A649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Rains GIFs - Get the best gif on GIFER">
              <a:extLst>
                <a:ext uri="{FF2B5EF4-FFF2-40B4-BE49-F238E27FC236}">
                  <a16:creationId xmlns:a16="http://schemas.microsoft.com/office/drawing/2014/main" id="{3D99D6C2-841B-4E00-B1B3-E7CB18C22F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E58832-52CC-4048-8914-B3126ACF0EFA}"/>
              </a:ext>
            </a:extLst>
          </p:cNvPr>
          <p:cNvGrpSpPr/>
          <p:nvPr/>
        </p:nvGrpSpPr>
        <p:grpSpPr>
          <a:xfrm>
            <a:off x="419101" y="2310415"/>
            <a:ext cx="11772899" cy="2076048"/>
            <a:chOff x="285751" y="95652"/>
            <a:chExt cx="11772899" cy="2076048"/>
          </a:xfrm>
        </p:grpSpPr>
        <p:pic>
          <p:nvPicPr>
            <p:cNvPr id="15" name="Picture 4" descr="Rains GIFs - Get the best gif on GIFER">
              <a:extLst>
                <a:ext uri="{FF2B5EF4-FFF2-40B4-BE49-F238E27FC236}">
                  <a16:creationId xmlns:a16="http://schemas.microsoft.com/office/drawing/2014/main" id="{D582B552-EF36-47BE-B3D3-52147FC5E9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Rains GIFs - Get the best gif on GIFER">
              <a:extLst>
                <a:ext uri="{FF2B5EF4-FFF2-40B4-BE49-F238E27FC236}">
                  <a16:creationId xmlns:a16="http://schemas.microsoft.com/office/drawing/2014/main" id="{A55490EA-515A-4986-9D14-05A60A158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Rains GIFs - Get the best gif on GIFER">
              <a:extLst>
                <a:ext uri="{FF2B5EF4-FFF2-40B4-BE49-F238E27FC236}">
                  <a16:creationId xmlns:a16="http://schemas.microsoft.com/office/drawing/2014/main" id="{094D64C5-71BF-4822-BDA9-1B2B11156BA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 descr="Rainy Day Rain Sticker">
            <a:extLst>
              <a:ext uri="{FF2B5EF4-FFF2-40B4-BE49-F238E27FC236}">
                <a16:creationId xmlns:a16="http://schemas.microsoft.com/office/drawing/2014/main" id="{1F725028-79D9-4950-9519-DBB2C78B8D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" y="-280585"/>
            <a:ext cx="1905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F493B8-F166-4E0D-AA95-9422B1BC8311}"/>
              </a:ext>
            </a:extLst>
          </p:cNvPr>
          <p:cNvSpPr/>
          <p:nvPr/>
        </p:nvSpPr>
        <p:spPr>
          <a:xfrm>
            <a:off x="285751" y="2296084"/>
            <a:ext cx="10871887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Nước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sông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5132" name="Picture 12" descr="Flooding rooftops dangereux GIF - Find on GIFER">
            <a:extLst>
              <a:ext uri="{FF2B5EF4-FFF2-40B4-BE49-F238E27FC236}">
                <a16:creationId xmlns:a16="http://schemas.microsoft.com/office/drawing/2014/main" id="{FD1024D4-2A8A-4B50-8299-0EFEEF1310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834" y="4305300"/>
            <a:ext cx="3537360" cy="2362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bout flooding - Northamptonshire County Council - Flood Resilience  Pathfinder Project Toolkit">
            <a:extLst>
              <a:ext uri="{FF2B5EF4-FFF2-40B4-BE49-F238E27FC236}">
                <a16:creationId xmlns:a16="http://schemas.microsoft.com/office/drawing/2014/main" id="{960DADFF-4D3F-4590-9F9E-16D59573D8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6" y="3347682"/>
            <a:ext cx="4448174" cy="3317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Lũ trên hệ thống sông Hồng sẽ dưới mức báo động 1">
            <a:extLst>
              <a:ext uri="{FF2B5EF4-FFF2-40B4-BE49-F238E27FC236}">
                <a16:creationId xmlns:a16="http://schemas.microsoft.com/office/drawing/2014/main" id="{1109879E-5648-4618-9EFD-5FA6027BA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" y="3871260"/>
            <a:ext cx="3626645" cy="2777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âng cao hiệu quả công tác xã hội khi thiên tai, biến đổi khí hậu xẩy ra |  Tạp chí Tuyên giáo">
            <a:extLst>
              <a:ext uri="{FF2B5EF4-FFF2-40B4-BE49-F238E27FC236}">
                <a16:creationId xmlns:a16="http://schemas.microsoft.com/office/drawing/2014/main" id="{AA55705E-5068-4D86-A0FC-E84174615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04" y="3820712"/>
            <a:ext cx="4266919" cy="2615012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guy cơ xuất hiện lũ lớn ở Bắc Bộ những tháng cuối năm 2020 - Báo Nhân Dân">
            <a:extLst>
              <a:ext uri="{FF2B5EF4-FFF2-40B4-BE49-F238E27FC236}">
                <a16:creationId xmlns:a16="http://schemas.microsoft.com/office/drawing/2014/main" id="{9734EFCF-E8E5-452D-99FC-C9A28B7EE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3" y="194117"/>
            <a:ext cx="5217098" cy="3534584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ủ tướng chỉ đạo ứng phó lũ ở Bắc Bộ và Đồng bằng sông Cửu Long">
            <a:extLst>
              <a:ext uri="{FF2B5EF4-FFF2-40B4-BE49-F238E27FC236}">
                <a16:creationId xmlns:a16="http://schemas.microsoft.com/office/drawing/2014/main" id="{AB61F849-B3FE-4E75-B4E4-1DAF44D89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89" y="3179604"/>
            <a:ext cx="4127996" cy="2754147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ũ lịch sử năm 1996, nguy cơ vỡ đê sông Hồng">
            <a:extLst>
              <a:ext uri="{FF2B5EF4-FFF2-40B4-BE49-F238E27FC236}">
                <a16:creationId xmlns:a16="http://schemas.microsoft.com/office/drawing/2014/main" id="{5AD79A73-CDF4-460D-A905-D66EFF72C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76" y="322664"/>
            <a:ext cx="4266919" cy="2615011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53833F19-321E-4866-8BF5-CAC9E6CEF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83707" y="6027653"/>
            <a:ext cx="4988888" cy="743549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DCE7AE55-3543-43D2-8422-1EB9EAEDE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052" y="6168594"/>
            <a:ext cx="5019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6156" name="Picture 12" descr="scared sticker by mushroommovie | Stickers, Anime funny, Aesthetic gif">
            <a:extLst>
              <a:ext uri="{FF2B5EF4-FFF2-40B4-BE49-F238E27FC236}">
                <a16:creationId xmlns:a16="http://schemas.microsoft.com/office/drawing/2014/main" id="{55296239-0C3D-4B92-9E77-F40421846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040" y="3392277"/>
            <a:ext cx="21526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CDDA4942-0D4F-4273-8B05-9B8A7F8FF3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27040" y="158408"/>
            <a:ext cx="354974" cy="328512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id="{7FD87C2D-42B7-4366-9B58-5AB293F59D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900807" y="3820712"/>
            <a:ext cx="293624" cy="271736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57AA5B5F-B10A-4D73-B65D-3FF694A8C5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5462" y="0"/>
            <a:ext cx="336181" cy="436963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554B6F8C-989B-41AD-8A79-AD39B4F8B2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41026" y="3015348"/>
            <a:ext cx="354974" cy="3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300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>
            <a:extLst>
              <a:ext uri="{FF2B5EF4-FFF2-40B4-BE49-F238E27FC236}">
                <a16:creationId xmlns:a16="http://schemas.microsoft.com/office/drawing/2014/main" id="{875F7B38-4077-459F-9A60-0AD81F8880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2BB849-2481-4146-962E-B4AE63B7BE60}"/>
              </a:ext>
            </a:extLst>
          </p:cNvPr>
          <p:cNvSpPr/>
          <p:nvPr/>
        </p:nvSpPr>
        <p:spPr>
          <a:xfrm>
            <a:off x="2743199" y="359570"/>
            <a:ext cx="8229600" cy="1571625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</a:p>
        </p:txBody>
      </p:sp>
      <p:pic>
        <p:nvPicPr>
          <p:cNvPr id="8198" name="Picture 6" descr="Cận cảnh đê bê tông &amp;quot;khổng lồ&amp;quot; ngăn lụt cho Hà Nội sắp hoàn thành">
            <a:extLst>
              <a:ext uri="{FF2B5EF4-FFF2-40B4-BE49-F238E27FC236}">
                <a16:creationId xmlns:a16="http://schemas.microsoft.com/office/drawing/2014/main" id="{17F76B90-D84F-4805-B24B-04FB7B5F7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2100858"/>
            <a:ext cx="4048126" cy="2472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armer Animated Gif - ClipArt Best">
            <a:extLst>
              <a:ext uri="{FF2B5EF4-FFF2-40B4-BE49-F238E27FC236}">
                <a16:creationId xmlns:a16="http://schemas.microsoft.com/office/drawing/2014/main" id="{6F20BCE1-FFBC-4BD6-996E-33839608A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4" y="4743450"/>
            <a:ext cx="178468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68090-E218-424C-8FAE-0AD73D6F241A}"/>
              </a:ext>
            </a:extLst>
          </p:cNvPr>
          <p:cNvSpPr/>
          <p:nvPr/>
        </p:nvSpPr>
        <p:spPr>
          <a:xfrm>
            <a:off x="5132784" y="2302670"/>
            <a:ext cx="2431255" cy="10215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Đắp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9" name="Picture 7" descr="2008112393850_Huy%20641%20-%20Bai%20Phuong%20ky%202%20-%20DSC02779">
            <a:extLst>
              <a:ext uri="{FF2B5EF4-FFF2-40B4-BE49-F238E27FC236}">
                <a16:creationId xmlns:a16="http://schemas.microsoft.com/office/drawing/2014/main" id="{96CA841E-DB23-47F7-A5A3-5176AEDB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707009"/>
            <a:ext cx="4429124" cy="2791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ảnh báo nguy cơ ngập úng vụ Mùa tại Trung du và Đồng bằng Bắc Bộ">
            <a:extLst>
              <a:ext uri="{FF2B5EF4-FFF2-40B4-BE49-F238E27FC236}">
                <a16:creationId xmlns:a16="http://schemas.microsoft.com/office/drawing/2014/main" id="{70742A17-586B-45A2-BD7D-F3194383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2" y="2506861"/>
            <a:ext cx="4018457" cy="304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5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>
            <a:extLst>
              <a:ext uri="{FF2B5EF4-FFF2-40B4-BE49-F238E27FC236}">
                <a16:creationId xmlns:a16="http://schemas.microsoft.com/office/drawing/2014/main" id="{875F7B38-4077-459F-9A60-0AD81F8880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2BB849-2481-4146-962E-B4AE63B7BE60}"/>
              </a:ext>
            </a:extLst>
          </p:cNvPr>
          <p:cNvSpPr/>
          <p:nvPr/>
        </p:nvSpPr>
        <p:spPr>
          <a:xfrm>
            <a:off x="2870033" y="227441"/>
            <a:ext cx="8229600" cy="15716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</a:p>
        </p:txBody>
      </p:sp>
      <p:pic>
        <p:nvPicPr>
          <p:cNvPr id="8200" name="Picture 8" descr="Farmer Animated Gif - ClipArt Best">
            <a:extLst>
              <a:ext uri="{FF2B5EF4-FFF2-40B4-BE49-F238E27FC236}">
                <a16:creationId xmlns:a16="http://schemas.microsoft.com/office/drawing/2014/main" id="{6F20BCE1-FFBC-4BD6-996E-33839608A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29" y="4383879"/>
            <a:ext cx="2713121" cy="23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3F68090-E218-424C-8FAE-0AD73D6F241A}"/>
              </a:ext>
            </a:extLst>
          </p:cNvPr>
          <p:cNvSpPr/>
          <p:nvPr/>
        </p:nvSpPr>
        <p:spPr>
          <a:xfrm>
            <a:off x="715714" y="2078885"/>
            <a:ext cx="6343840" cy="16004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chắc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nghìn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km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1266" name="Picture 2" descr="Hà Nội tính toán xây đê kết hợp với đường hai bờ sông Hồng - Báo điện tử  VnMedia - Tin nóng Việt Nam và thế giới">
            <a:extLst>
              <a:ext uri="{FF2B5EF4-FFF2-40B4-BE49-F238E27FC236}">
                <a16:creationId xmlns:a16="http://schemas.microsoft.com/office/drawing/2014/main" id="{85E9290A-335C-4441-AAC9-0F115BBC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58" y="2016540"/>
            <a:ext cx="4054642" cy="2219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è sông chưa nghiệm thu đã hư hỏng nặng sau bão số 5 | Kênh Thời Tiết">
            <a:extLst>
              <a:ext uri="{FF2B5EF4-FFF2-40B4-BE49-F238E27FC236}">
                <a16:creationId xmlns:a16="http://schemas.microsoft.com/office/drawing/2014/main" id="{4346C305-BB83-4EB9-9454-6748E80A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1" y="3991211"/>
            <a:ext cx="3681051" cy="2746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hiều bình yên ven đê sông Lam | Vô xứ Nghệ | Báo Nghệ An điện tử">
            <a:extLst>
              <a:ext uri="{FF2B5EF4-FFF2-40B4-BE49-F238E27FC236}">
                <a16:creationId xmlns:a16="http://schemas.microsoft.com/office/drawing/2014/main" id="{377D4104-3EF6-45F6-B0C7-D289B037A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14" y="3978896"/>
            <a:ext cx="3681051" cy="2759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5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A142D74D-9378-48BC-B23B-984C6D53D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48" y="200494"/>
            <a:ext cx="7515225" cy="43108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0E5CE0-5CD5-4394-A501-EBDF71213263}"/>
              </a:ext>
            </a:extLst>
          </p:cNvPr>
          <p:cNvSpPr/>
          <p:nvPr/>
        </p:nvSpPr>
        <p:spPr>
          <a:xfrm>
            <a:off x="851020" y="540045"/>
            <a:ext cx="6765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phần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diện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tích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thêm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trũng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F52F53-7735-421D-8C1F-42C28B2C49DB}"/>
              </a:ext>
            </a:extLst>
          </p:cNvPr>
          <p:cNvSpPr/>
          <p:nvPr/>
        </p:nvSpPr>
        <p:spPr>
          <a:xfrm>
            <a:off x="851020" y="2341638"/>
            <a:ext cx="6860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còn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12298" name="Picture 10" descr="Gia hạn dự án giao thông vận tải khu vực đồng bằng Bắc Bộ">
            <a:extLst>
              <a:ext uri="{FF2B5EF4-FFF2-40B4-BE49-F238E27FC236}">
                <a16:creationId xmlns:a16="http://schemas.microsoft.com/office/drawing/2014/main" id="{4E6A72B2-DC6A-4FB9-9C98-FA80310AF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33" y="3520219"/>
            <a:ext cx="4019550" cy="3137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hi tiết tin">
            <a:extLst>
              <a:ext uri="{FF2B5EF4-FFF2-40B4-BE49-F238E27FC236}">
                <a16:creationId xmlns:a16="http://schemas.microsoft.com/office/drawing/2014/main" id="{F6A60237-A649-4187-ABB2-F98DFE7E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98" y="3756994"/>
            <a:ext cx="4933761" cy="2900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ản in bài viết | Thêm 500 triệu m3 nước giải hạn cho nông nghiệp">
            <a:extLst>
              <a:ext uri="{FF2B5EF4-FFF2-40B4-BE49-F238E27FC236}">
                <a16:creationId xmlns:a16="http://schemas.microsoft.com/office/drawing/2014/main" id="{1F7D6A21-F180-4E99-B11F-6E1E7836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701" y="200494"/>
            <a:ext cx="4393058" cy="3235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CD999-4C80-40DD-80F4-35A998332E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36" b="84022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42"/>
          <a:stretch/>
        </p:blipFill>
        <p:spPr>
          <a:xfrm flipH="1">
            <a:off x="-309145" y="3314930"/>
            <a:ext cx="3366857" cy="198270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A307A9-8213-4216-92D8-6BBAB2ED2EE9}"/>
              </a:ext>
            </a:extLst>
          </p:cNvPr>
          <p:cNvSpPr/>
          <p:nvPr/>
        </p:nvSpPr>
        <p:spPr>
          <a:xfrm>
            <a:off x="61782" y="5538910"/>
            <a:ext cx="2541836" cy="57888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Kênh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m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ơng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17F56173-3A1E-4D81-A8F2-82F672E489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39557" y="33745"/>
            <a:ext cx="3051067" cy="4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3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33" y="2295783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sp>
        <p:nvSpPr>
          <p:cNvPr id="21" name="Text Box 3">
            <a:extLst>
              <a:ext uri="{FF2B5EF4-FFF2-40B4-BE49-F238E27FC236}">
                <a16:creationId xmlns:a16="http://schemas.microsoft.com/office/drawing/2014/main" id="{2192F28E-4FE6-4E16-8050-1D730E3C9B50}"/>
              </a:ext>
            </a:extLst>
          </p:cNvPr>
          <p:cNvSpPr txBox="1"/>
          <p:nvPr/>
        </p:nvSpPr>
        <p:spPr>
          <a:xfrm>
            <a:off x="534125" y="1353561"/>
            <a:ext cx="8890683" cy="261609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6875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Hãy tìm</a:t>
            </a:r>
            <a:r>
              <a:rPr kumimoji="0" lang="vi-VN" alt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hiểu và giới thiệu về một con sông ở vùng </a:t>
            </a: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Đồng bằng Bắc Bộ.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chitecture" pitchFamily="34" charset="0"/>
              <a:ea typeface="Architecture" pitchFamily="34" charset="0"/>
              <a:cs typeface="Architecture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0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2415" y="1316547"/>
            <a:ext cx="876061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None/>
              <a:tabLst/>
              <a:defRPr/>
            </a:pPr>
            <a:r>
              <a:rPr kumimoji="0" lang="vi-VN" sz="13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3 IcielPanton Black" panose="00000A00000000000000" pitchFamily="2" charset="0"/>
                <a:ea typeface="微软雅黑"/>
                <a:cs typeface="#9Slide03 Cousine Bold" panose="02070709020205020404" pitchFamily="49" charset="0"/>
                <a:sym typeface="Poppins ExtraBold"/>
              </a:rPr>
              <a:t>HẸN GẶP LẠI!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ea typeface="微软雅黑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3561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420" y="556911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178817" y="-1489624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5E5E3AEF-836B-F792-D3FB-28455450F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911" y="825948"/>
            <a:ext cx="10160880" cy="2584928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0" y="2312650"/>
            <a:ext cx="4010753" cy="4010753"/>
          </a:xfrm>
          <a:prstGeom prst="rect">
            <a:avLst/>
          </a:prstGeom>
        </p:spPr>
      </p:pic>
      <p:pic>
        <p:nvPicPr>
          <p:cNvPr id="37" name="Picture 2" descr="Hộp Quà Tặng Bưu Kiện Ruy-Băng Cây - Miễn Phí vector hình ảnh trên Pixabay">
            <a:hlinkClick r:id="rId8" action="ppaction://hlinksldjump"/>
            <a:extLst>
              <a:ext uri="{FF2B5EF4-FFF2-40B4-BE49-F238E27FC236}">
                <a16:creationId xmlns:a16="http://schemas.microsoft.com/office/drawing/2014/main" id="{926E6179-1DA3-A5CB-CDDC-DA80D10A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50" y="2568351"/>
            <a:ext cx="3107468" cy="31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4" descr="1">
            <a:hlinkClick r:id="rId10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4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1029950" y="1624855"/>
            <a:ext cx="115057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 Đồng bằng Bắc Bộ có khí hậu thế nào?</a:t>
            </a:r>
            <a:endParaRPr kumimoji="0" lang="vi-VN" sz="4267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456422" y="2909018"/>
            <a:ext cx="78954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1" i="0" u="none" strike="noStrike" kern="0" cap="none" spc="0" normalizeH="0" baseline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Khí</a:t>
            </a:r>
            <a:r>
              <a:rPr kumimoji="0" lang="vi-VN" sz="5333" b="1" i="0" u="none" strike="noStrike" kern="0" cap="none" spc="0" normalizeH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hậu nhiệt đới gió mùa, có mùa đông lạnh</a:t>
            </a:r>
            <a:endParaRPr kumimoji="0" lang="vi-VN" sz="5333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390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4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765426" y="1041815"/>
            <a:ext cx="10646789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kumimoji="0" lang="vi-VN" sz="4267" b="1" i="0" u="none" strike="noStrike" kern="0" cap="none" spc="0" normalizeH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nêu đặc điểm sông ngòi của vùng Đồng bằng Bắc Bộ.</a:t>
            </a:r>
            <a:endParaRPr kumimoji="0" lang="vi-VN" sz="4267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492623" y="2959962"/>
            <a:ext cx="78954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1" i="0" u="none" strike="noStrike" kern="0" cap="none" spc="0" normalizeH="0" baseline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Hệ</a:t>
            </a:r>
            <a:r>
              <a:rPr kumimoji="0" lang="vi-VN" sz="5333" b="1" i="0" u="none" strike="noStrike" kern="0" cap="none" spc="0" normalizeH="0" noProof="0" dirty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thống sông ngòi dày đặc, tỏa khắp vùng.</a:t>
            </a:r>
            <a:endParaRPr kumimoji="0" lang="vi-VN" sz="5333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4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F74C1-3BAC-4C77-AD96-6A3E2CEE0F3E}"/>
              </a:ext>
            </a:extLst>
          </p:cNvPr>
          <p:cNvSpPr/>
          <p:nvPr/>
        </p:nvSpPr>
        <p:spPr>
          <a:xfrm>
            <a:off x="393700" y="812800"/>
            <a:ext cx="10769600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Một số thuận lợi và khó khăn của vùng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3803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5668"/>
            <a:ext cx="11268916" cy="1025922"/>
            <a:chOff x="0" y="-242677"/>
            <a:chExt cx="13764824" cy="20518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588562" y="-242677"/>
              <a:ext cx="12176262" cy="2051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THẢO</a:t>
              </a:r>
              <a:r>
                <a:rPr kumimoji="0" lang="vi-VN" sz="6600" b="0" i="0" u="none" strike="noStrike" kern="1200" cap="none" spc="0" normalizeH="0" noProof="0" dirty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LUẬN NHÓM 4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946406">
            <a:off x="6512499" y="5554161"/>
            <a:ext cx="902157" cy="849668"/>
          </a:xfrm>
          <a:prstGeom prst="rect">
            <a:avLst/>
          </a:prstGeom>
        </p:spPr>
      </p:pic>
      <p:sp>
        <p:nvSpPr>
          <p:cNvPr id="21" name="Google Shape;1424;p41">
            <a:extLst>
              <a:ext uri="{FF2B5EF4-FFF2-40B4-BE49-F238E27FC236}">
                <a16:creationId xmlns:a16="http://schemas.microsoft.com/office/drawing/2014/main" id="{8D446202-09D7-42A9-9B65-1B0B6B8156E9}"/>
              </a:ext>
            </a:extLst>
          </p:cNvPr>
          <p:cNvSpPr txBox="1">
            <a:spLocks/>
          </p:cNvSpPr>
          <p:nvPr/>
        </p:nvSpPr>
        <p:spPr>
          <a:xfrm>
            <a:off x="1351743" y="1399030"/>
            <a:ext cx="6229906" cy="488928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lgDashDot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Poppins ExtraBold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1770" y="1551970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86094" y="2474351"/>
            <a:ext cx="59644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một số thuận lợi và khó khăn của vùng Đồng bằng Bắc Bộ vào phiếu học tập.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62">
            <a:off x="7493654" y="2210632"/>
            <a:ext cx="4433539" cy="37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479</Words>
  <Application>Microsoft Office PowerPoint</Application>
  <PresentationFormat>Widescreen</PresentationFormat>
  <Paragraphs>47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#9Slide03 Kaleko 105 Round Bold</vt:lpstr>
      <vt:lpstr>Times New Roman</vt:lpstr>
      <vt:lpstr>#9Slide03 IcielPanton Black</vt:lpstr>
      <vt:lpstr>Poppins ExtraBold</vt:lpstr>
      <vt:lpstr>#9Slide03 AmpleSoft Bold</vt:lpstr>
      <vt:lpstr>Architecture</vt:lpstr>
      <vt:lpstr>#9Slide03 Arima Madurai ExtraBo</vt:lpstr>
      <vt:lpstr>#9Slide03 SVNEvery Movie Every </vt:lpstr>
      <vt:lpstr>等线</vt:lpstr>
      <vt:lpstr>#9Slide04 Tinos Bold</vt:lpstr>
      <vt:lpstr>Calibri</vt:lpstr>
      <vt:lpstr>Cambria</vt:lpstr>
      <vt:lpstr>UTM Rockwell</vt:lpstr>
      <vt:lpstr>Arial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Thành Đạt</cp:lastModifiedBy>
  <cp:revision>11</cp:revision>
  <dcterms:created xsi:type="dcterms:W3CDTF">2023-09-25T11:59:14Z</dcterms:created>
  <dcterms:modified xsi:type="dcterms:W3CDTF">2023-10-10T14:08:20Z</dcterms:modified>
</cp:coreProperties>
</file>