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1"/>
  </p:notesMasterIdLst>
  <p:sldIdLst>
    <p:sldId id="256" r:id="rId7"/>
    <p:sldId id="258" r:id="rId8"/>
    <p:sldId id="284" r:id="rId9"/>
    <p:sldId id="285" r:id="rId10"/>
    <p:sldId id="290" r:id="rId11"/>
    <p:sldId id="291" r:id="rId12"/>
    <p:sldId id="292" r:id="rId13"/>
    <p:sldId id="288" r:id="rId14"/>
    <p:sldId id="276" r:id="rId15"/>
    <p:sldId id="257" r:id="rId16"/>
    <p:sldId id="277" r:id="rId17"/>
    <p:sldId id="279" r:id="rId18"/>
    <p:sldId id="278" r:id="rId19"/>
    <p:sldId id="280" r:id="rId20"/>
    <p:sldId id="260" r:id="rId21"/>
    <p:sldId id="281" r:id="rId22"/>
    <p:sldId id="282" r:id="rId23"/>
    <p:sldId id="293" r:id="rId24"/>
    <p:sldId id="294" r:id="rId25"/>
    <p:sldId id="295" r:id="rId26"/>
    <p:sldId id="297" r:id="rId27"/>
    <p:sldId id="296" r:id="rId28"/>
    <p:sldId id="298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C"/>
    <a:srgbClr val="EBFBFF"/>
    <a:srgbClr val="FEABAB"/>
    <a:srgbClr val="E15E66"/>
    <a:srgbClr val="F8CBAD"/>
    <a:srgbClr val="65472B"/>
    <a:srgbClr val="DA575F"/>
    <a:srgbClr val="C03674"/>
    <a:srgbClr val="CFA24A"/>
    <a:srgbClr val="EA6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557" autoAdjust="0"/>
  </p:normalViewPr>
  <p:slideViewPr>
    <p:cSldViewPr snapToGrid="0">
      <p:cViewPr>
        <p:scale>
          <a:sx n="33" d="100"/>
          <a:sy n="33" d="100"/>
        </p:scale>
        <p:origin x="2178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3FDA-36D7-4E6F-B2B8-F3A019C87155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EA109-1BE5-4200-A7EC-654A9B458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5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một</a:t>
            </a:r>
            <a:r>
              <a:rPr lang="en-US" b="1" baseline="0" dirty="0"/>
              <a:t> </a:t>
            </a:r>
            <a:r>
              <a:rPr lang="en-US" b="1" baseline="0" dirty="0" err="1"/>
              <a:t>và</a:t>
            </a:r>
            <a:r>
              <a:rPr lang="en-US" b="1" baseline="0" dirty="0"/>
              <a:t>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0" baseline="0" dirty="0"/>
              <a:t> </a:t>
            </a:r>
            <a:r>
              <a:rPr lang="en-US" b="0" baseline="0" dirty="0" err="1"/>
              <a:t>để</a:t>
            </a:r>
            <a:r>
              <a:rPr lang="en-US" b="0" baseline="0" dirty="0"/>
              <a:t> </a:t>
            </a:r>
            <a:r>
              <a:rPr lang="en-US" b="0" baseline="0" dirty="0" err="1"/>
              <a:t>đến</a:t>
            </a:r>
            <a:r>
              <a:rPr lang="en-US" b="0" baseline="0" dirty="0"/>
              <a:t> </a:t>
            </a:r>
            <a:r>
              <a:rPr lang="en-US" b="0" baseline="0" dirty="0" err="1"/>
              <a:t>hoạt</a:t>
            </a:r>
            <a:r>
              <a:rPr lang="en-US" b="0" baseline="0" dirty="0"/>
              <a:t> </a:t>
            </a:r>
            <a:r>
              <a:rPr lang="en-US" b="0" baseline="0" dirty="0" err="1"/>
              <a:t>động</a:t>
            </a:r>
            <a:r>
              <a:rPr lang="en-US" b="0" baseline="0" dirty="0"/>
              <a:t> </a:t>
            </a:r>
            <a:r>
              <a:rPr lang="en-US" b="0" baseline="0" dirty="0" err="1"/>
              <a:t>tiếp</a:t>
            </a:r>
            <a:r>
              <a:rPr lang="en-US" b="0" baseline="0" dirty="0"/>
              <a:t> </a:t>
            </a:r>
            <a:r>
              <a:rPr lang="en-US" b="0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EA109-1BE5-4200-A7EC-654A9B458B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7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5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60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2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3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5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0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18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9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4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0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9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1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9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93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6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74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6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6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9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6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2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18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98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56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18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9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3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2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2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55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57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20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23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69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29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6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43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4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0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69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349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81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6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3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9C77B4D-427E-4E05-B713-EF78298BA0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1D1F-ECED-42DE-970C-6C747E56ABD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94ADD9-3976-4644-99D8-A29E92EDCE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FB42D72B-0C22-4144-95E3-0D6DD49211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0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18E82F98-9A00-4E5F-8D18-930EA9CE20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1CBDEC2-E996-47D1-9243-E2F0CED500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76679169-DB10-4654-921D-A1AE68EF0E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4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3" Type="http://schemas.microsoft.com/office/2007/relationships/hdphoto" Target="../media/hdphoto11.wdp"/><Relationship Id="rId21" Type="http://schemas.openxmlformats.org/officeDocument/2006/relationships/image" Target="../media/image75.png"/><Relationship Id="rId7" Type="http://schemas.openxmlformats.org/officeDocument/2006/relationships/image" Target="../media/image67.png"/><Relationship Id="rId12" Type="http://schemas.microsoft.com/office/2007/relationships/hdphoto" Target="../media/hdphoto15.wdp"/><Relationship Id="rId17" Type="http://schemas.microsoft.com/office/2007/relationships/hdphoto" Target="../media/hdphoto17.wdp"/><Relationship Id="rId25" Type="http://schemas.microsoft.com/office/2007/relationships/hdphoto" Target="../media/hdphoto19.wdp"/><Relationship Id="rId2" Type="http://schemas.openxmlformats.org/officeDocument/2006/relationships/image" Target="../media/image64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12.wdp"/><Relationship Id="rId11" Type="http://schemas.openxmlformats.org/officeDocument/2006/relationships/image" Target="../media/image69.png"/><Relationship Id="rId24" Type="http://schemas.openxmlformats.org/officeDocument/2006/relationships/image" Target="../media/image77.png"/><Relationship Id="rId5" Type="http://schemas.openxmlformats.org/officeDocument/2006/relationships/image" Target="../media/image66.png"/><Relationship Id="rId15" Type="http://schemas.microsoft.com/office/2007/relationships/hdphoto" Target="../media/hdphoto16.wdp"/><Relationship Id="rId23" Type="http://schemas.openxmlformats.org/officeDocument/2006/relationships/image" Target="../media/image54.png"/><Relationship Id="rId10" Type="http://schemas.microsoft.com/office/2007/relationships/hdphoto" Target="../media/hdphoto14.wdp"/><Relationship Id="rId19" Type="http://schemas.microsoft.com/office/2007/relationships/hdphoto" Target="../media/hdphoto18.wdp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26" Type="http://schemas.microsoft.com/office/2007/relationships/hdphoto" Target="../media/hdphoto19.wdp"/><Relationship Id="rId21" Type="http://schemas.microsoft.com/office/2007/relationships/hdphoto" Target="../media/hdphoto18.wdp"/><Relationship Id="rId34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microsoft.com/office/2007/relationships/hdphoto" Target="../media/hdphoto14.wdp"/><Relationship Id="rId17" Type="http://schemas.microsoft.com/office/2007/relationships/hdphoto" Target="../media/hdphoto16.wdp"/><Relationship Id="rId25" Type="http://schemas.openxmlformats.org/officeDocument/2006/relationships/image" Target="../media/image77.png"/><Relationship Id="rId33" Type="http://schemas.openxmlformats.org/officeDocument/2006/relationships/image" Target="../media/image43.png"/><Relationship Id="rId2" Type="http://schemas.openxmlformats.org/officeDocument/2006/relationships/audio" Target="../media/audio3.wav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29" Type="http://schemas.microsoft.com/office/2007/relationships/hdphoto" Target="../media/hdphoto20.wdp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24" Type="http://schemas.openxmlformats.org/officeDocument/2006/relationships/image" Target="../media/image76.png"/><Relationship Id="rId32" Type="http://schemas.openxmlformats.org/officeDocument/2006/relationships/image" Target="../media/image42.png"/><Relationship Id="rId37" Type="http://schemas.openxmlformats.org/officeDocument/2006/relationships/image" Target="../media/image54.png"/><Relationship Id="rId5" Type="http://schemas.microsoft.com/office/2007/relationships/hdphoto" Target="../media/hdphoto11.wdp"/><Relationship Id="rId15" Type="http://schemas.openxmlformats.org/officeDocument/2006/relationships/image" Target="../media/image70.png"/><Relationship Id="rId23" Type="http://schemas.openxmlformats.org/officeDocument/2006/relationships/image" Target="../media/image75.png"/><Relationship Id="rId28" Type="http://schemas.openxmlformats.org/officeDocument/2006/relationships/image" Target="../media/image79.png"/><Relationship Id="rId36" Type="http://schemas.openxmlformats.org/officeDocument/2006/relationships/image" Target="../media/image81.png"/><Relationship Id="rId10" Type="http://schemas.microsoft.com/office/2007/relationships/hdphoto" Target="../media/hdphoto13.wdp"/><Relationship Id="rId19" Type="http://schemas.microsoft.com/office/2007/relationships/hdphoto" Target="../media/hdphoto17.wdp"/><Relationship Id="rId31" Type="http://schemas.microsoft.com/office/2007/relationships/hdphoto" Target="../media/hdphoto4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microsoft.com/office/2007/relationships/hdphoto" Target="../media/hdphoto15.wdp"/><Relationship Id="rId22" Type="http://schemas.openxmlformats.org/officeDocument/2006/relationships/image" Target="../media/image74.png"/><Relationship Id="rId27" Type="http://schemas.openxmlformats.org/officeDocument/2006/relationships/image" Target="../media/image78.png"/><Relationship Id="rId30" Type="http://schemas.openxmlformats.org/officeDocument/2006/relationships/image" Target="../media/image41.png"/><Relationship Id="rId35" Type="http://schemas.microsoft.com/office/2007/relationships/hdphoto" Target="../media/hdphoto21.wdp"/><Relationship Id="rId8" Type="http://schemas.microsoft.com/office/2007/relationships/hdphoto" Target="../media/hdphoto12.wdp"/><Relationship Id="rId3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slide" Target="slide4.xml"/><Relationship Id="rId18" Type="http://schemas.openxmlformats.org/officeDocument/2006/relationships/slide" Target="slide6.xml"/><Relationship Id="rId3" Type="http://schemas.openxmlformats.org/officeDocument/2006/relationships/image" Target="../media/image21.jpeg"/><Relationship Id="rId21" Type="http://schemas.openxmlformats.org/officeDocument/2006/relationships/slide" Target="slide7.xml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35.png"/><Relationship Id="rId5" Type="http://schemas.openxmlformats.org/officeDocument/2006/relationships/image" Target="../media/image23.png"/><Relationship Id="rId15" Type="http://schemas.openxmlformats.org/officeDocument/2006/relationships/slide" Target="slide5.xml"/><Relationship Id="rId23" Type="http://schemas.openxmlformats.org/officeDocument/2006/relationships/slide" Target="slide8.xml"/><Relationship Id="rId10" Type="http://schemas.openxmlformats.org/officeDocument/2006/relationships/image" Target="../media/image28.svg"/><Relationship Id="rId19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sv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microsoft.com/office/2007/relationships/hdphoto" Target="../media/hdphoto6.wdp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sv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microsoft.com/office/2007/relationships/hdphoto" Target="../media/hdphoto7.wdp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sv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8.wdp"/><Relationship Id="rId11" Type="http://schemas.openxmlformats.org/officeDocument/2006/relationships/image" Target="../media/image42.png"/><Relationship Id="rId5" Type="http://schemas.openxmlformats.org/officeDocument/2006/relationships/image" Target="../media/image50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37" y="757035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8421480" y="394137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5354975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7525" y="434904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776072" y="1143567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281388" y="383542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3023205" y="1373590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1518" y="2468920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1621148" y="3692509"/>
            <a:ext cx="503903" cy="3344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74831F-2252-4607-9780-59EA53AAADB4}"/>
              </a:ext>
            </a:extLst>
          </p:cNvPr>
          <p:cNvSpPr txBox="1"/>
          <p:nvPr/>
        </p:nvSpPr>
        <p:spPr>
          <a:xfrm>
            <a:off x="9957981" y="3826903"/>
            <a:ext cx="196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Tiết</a:t>
            </a:r>
            <a:r>
              <a:rPr kumimoji="0" lang="en-US" altLang="zh-CN" sz="6600" b="0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 3</a:t>
            </a:r>
            <a:endParaRPr kumimoji="0" lang="zh-CN" altLang="en-US" sz="66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#9Slide07 SVNCinnamoncake" panose="02000000000000000000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91" y="1738746"/>
            <a:ext cx="11274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ÔN TẬP CÁC PHÉP TÍNH </a:t>
            </a:r>
          </a:p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TRONG PHẠM VI 100 000</a:t>
            </a:r>
            <a:endParaRPr lang="en-US" sz="6600" dirty="0">
              <a:ln w="57150">
                <a:solidFill>
                  <a:schemeClr val="bg1"/>
                </a:solidFill>
              </a:ln>
              <a:solidFill>
                <a:srgbClr val="E15E66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51" y="-30728"/>
            <a:ext cx="1632438" cy="163243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6403" y="949991"/>
            <a:ext cx="1818807" cy="798012"/>
            <a:chOff x="6015180" y="757035"/>
            <a:chExt cx="1818807" cy="798012"/>
          </a:xfrm>
        </p:grpSpPr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15180" y="757035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41510" y="785606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6807" y="39791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Toán</a:t>
            </a:r>
            <a:r>
              <a:rPr lang="en-US" sz="4800" b="1" dirty="0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47266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073229" y="11825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9417D-2C88-4943-AD8D-0208F213406C}"/>
              </a:ext>
            </a:extLst>
          </p:cNvPr>
          <p:cNvSpPr txBox="1"/>
          <p:nvPr/>
        </p:nvSpPr>
        <p:spPr>
          <a:xfrm>
            <a:off x="787392" y="1530035"/>
            <a:ext cx="10145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Thực hiện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phép cộng, trừ, nhân, chia đã học trong phạm vi 100 000.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Tính giá trị biểu thức có liên quan đến phép cộng, trừ, nhân, chia.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Giải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bài toán thực tế liên quan đến các phép cộng, trừ, nhân, chia.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D870E3-7284-4B16-989E-795B41AC100E}"/>
              </a:ext>
            </a:extLst>
          </p:cNvPr>
          <p:cNvSpPr/>
          <p:nvPr/>
        </p:nvSpPr>
        <p:spPr>
          <a:xfrm>
            <a:off x="0" y="6499274"/>
            <a:ext cx="1547446" cy="358726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75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>
          <a:xfrm>
            <a:off x="10706100" y="1557172"/>
            <a:ext cx="1487170" cy="803275"/>
          </a:xfrm>
          <a:prstGeom prst="roundRect">
            <a:avLst>
              <a:gd name="adj" fmla="val 11509"/>
            </a:avLst>
          </a:prstGeom>
          <a:solidFill>
            <a:srgbClr val="F8CBAD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5"/>
          <p:cNvSpPr/>
          <p:nvPr/>
        </p:nvSpPr>
        <p:spPr>
          <a:xfrm rot="16200000">
            <a:off x="11746230" y="1912772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2" name="文本框 18"/>
          <p:cNvSpPr txBox="1"/>
          <p:nvPr/>
        </p:nvSpPr>
        <p:spPr>
          <a:xfrm>
            <a:off x="10868890" y="176529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95485" y="1554237"/>
            <a:ext cx="2596516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362595" y="1503194"/>
            <a:ext cx="8151495" cy="4018915"/>
          </a:xfrm>
          <a:prstGeom prst="roundRect">
            <a:avLst>
              <a:gd name="adj" fmla="val 54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11779" y="176388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53 640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8 290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61 830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61 930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51 930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60 930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5" name="图片 36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807" y="3918100"/>
            <a:ext cx="1643633" cy="29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9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2" grpId="1"/>
      <p:bldP spid="2" grpId="2"/>
      <p:bldP spid="3" grpId="1" animBg="1"/>
      <p:bldP spid="3" grpId="2" animBg="1"/>
      <p:bldP spid="8" grpId="1" animBg="1"/>
      <p:bldP spid="8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7" grpId="1"/>
      <p:bldP spid="17" grpId="2"/>
      <p:bldP spid="18" grpId="1"/>
      <p:bldP spid="18" grpId="2"/>
      <p:bldP spid="19" grpId="1"/>
      <p:bldP spid="19" grpId="2"/>
      <p:bldP spid="20" grpId="1"/>
      <p:bldP spid="20" grpId="2"/>
      <p:bldP spid="21" grpId="1"/>
      <p:bldP spid="21" grpId="2"/>
      <p:bldP spid="27" grpId="1" animBg="1"/>
      <p:bldP spid="27" grpId="2" animBg="1"/>
      <p:bldP spid="28" grpId="1" animBg="1"/>
      <p:bldP spid="28" grpId="2" animBg="1"/>
      <p:bldP spid="28" grpId="3" animBg="1"/>
      <p:bldP spid="29" grpId="1" animBg="1"/>
      <p:bldP spid="29" grpId="2" animBg="1"/>
      <p:bldP spid="30" grpId="1" animBg="1"/>
      <p:bldP spid="3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64710" y="2626117"/>
            <a:ext cx="2428559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68 497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35 829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5090" y="2830836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31 668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32 568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32 678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32 668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-100756" y="3591979"/>
            <a:ext cx="1930696" cy="3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animBg="1"/>
      <p:bldP spid="8" grpId="1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19" grpId="1"/>
      <p:bldP spid="19" grpId="2"/>
      <p:bldP spid="20" grpId="1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0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767744" y="3697997"/>
            <a:ext cx="2426796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29 073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44709" y="388529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67 219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87 019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87 219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87 291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6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-114562" y="3906123"/>
            <a:ext cx="1913210" cy="2966568"/>
          </a:xfrm>
          <a:prstGeom prst="rect">
            <a:avLst/>
          </a:prstGeom>
        </p:spPr>
      </p:pic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49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5" grpId="0"/>
      <p:bldP spid="2" grpId="1"/>
      <p:bldP spid="3" grpId="1" animBg="1"/>
      <p:bldP spid="8" grpId="1" animBg="1"/>
      <p:bldP spid="4" grpId="1" animBg="1"/>
      <p:bldP spid="4" grpId="2" animBg="1"/>
      <p:bldP spid="11" grpId="1" animBg="1"/>
      <p:bldP spid="11" grpId="2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20" grpId="1"/>
      <p:bldP spid="20" grpId="2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29" grpId="3" animBg="1"/>
      <p:bldP spid="30" grpId="1" animBg="1"/>
      <p:bldP spid="30" grpId="2" animBg="1"/>
      <p:bldP spid="32" grpId="1" animBg="1"/>
      <p:bldP spid="33" grpId="1" animBg="1"/>
      <p:bldP spid="3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6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0559" y="1554237"/>
            <a:ext cx="9011921" cy="4562083"/>
          </a:xfrm>
          <a:prstGeom prst="roundRect">
            <a:avLst>
              <a:gd name="adj" fmla="val 19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767744" y="4769877"/>
            <a:ext cx="2428066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3893" y="1669054"/>
            <a:ext cx="872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54 658 : 9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03880" y="498006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058046" y="2491756"/>
            <a:ext cx="829939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1054000" y="3383799"/>
            <a:ext cx="830335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1053999" y="4261027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1053998" y="5130126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FAF95D-29AC-4AC5-9A64-0BFAEF355959}"/>
              </a:ext>
            </a:extLst>
          </p:cNvPr>
          <p:cNvSpPr/>
          <p:nvPr/>
        </p:nvSpPr>
        <p:spPr>
          <a:xfrm>
            <a:off x="0" y="6465622"/>
            <a:ext cx="1463040" cy="381960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6" grpId="0"/>
      <p:bldP spid="2" grpId="1"/>
      <p:bldP spid="3" grpId="1" animBg="1"/>
      <p:bldP spid="8" grpId="1" animBg="1"/>
      <p:bldP spid="4" grpId="1" animBg="1"/>
      <p:bldP spid="4" grpId="2" animBg="1"/>
      <p:bldP spid="14" grpId="1" animBg="1"/>
      <p:bldP spid="14" grpId="2" animBg="1"/>
      <p:bldP spid="15" grpId="1" animBg="1"/>
      <p:bldP spid="17" grpId="1"/>
      <p:bldP spid="18" grpId="1"/>
      <p:bldP spid="18" grpId="2"/>
      <p:bldP spid="21" grpId="1"/>
      <p:bldP spid="21" grpId="2"/>
      <p:bldP spid="27" grpId="1" animBg="1"/>
      <p:bldP spid="27" grpId="2" animBg="1"/>
      <p:bldP spid="27" grpId="3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2" grpId="1" animBg="1"/>
      <p:bldP spid="33" grpId="1" animBg="1"/>
      <p:bldP spid="34" grpId="1"/>
      <p:bldP spid="25" grpId="1" animBg="1"/>
      <p:bldP spid="31" grpId="1" animBg="1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89979" l="9950" r="94472">
                        <a14:foregroundMark x1="26734" y1="18163" x2="26734" y2="18163"/>
                        <a14:foregroundMark x1="28342" y1="23382" x2="28342" y2="23382"/>
                        <a14:foregroundMark x1="25930" y1="20668" x2="24422" y2="26096"/>
                        <a14:foregroundMark x1="86231" y1="70564" x2="92764" y2="67015"/>
                        <a14:foregroundMark x1="86231" y1="78079" x2="92764" y2="79123"/>
                        <a14:foregroundMark x1="39497" y1="69311" x2="48040" y2="71190"/>
                        <a14:foregroundMark x1="46533" y1="68894" x2="48543" y2="71816"/>
                        <a14:foregroundMark x1="36583" y1="31315" x2="46432" y2="32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31" y="4977113"/>
            <a:ext cx="4566679" cy="2198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03449" y="2905570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1809" y="3551901"/>
            <a:ext cx="58501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20410" y="2905570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3521948"/>
            <a:ext cx="6217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12 960 : 2 = 6 480 (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6 480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6235225"/>
            <a:ext cx="706834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23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  <p:bldP spid="36" grpId="0"/>
      <p:bldP spid="37" grpId="0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7240" y="463156"/>
            <a:ext cx="7520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3: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Tính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giá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trị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biểu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thức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92D05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321" y="1501340"/>
            <a:ext cx="530352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(54 000 – 6 000) 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321" y="4062055"/>
            <a:ext cx="530352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43 680 – 7 120 x 5</a:t>
            </a:r>
          </a:p>
        </p:txBody>
      </p:sp>
      <p:sp>
        <p:nvSpPr>
          <p:cNvPr id="11" name="文本框 1"/>
          <p:cNvSpPr txBox="1"/>
          <p:nvPr/>
        </p:nvSpPr>
        <p:spPr>
          <a:xfrm>
            <a:off x="7568227" y="2336440"/>
            <a:ext cx="439999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kumimoji="0" lang="zh-CN" altLang="en-US" sz="2800" b="1" i="1" u="none" strike="noStrike" kern="1200" cap="none" spc="0" normalizeH="0" baseline="0" noProof="0" dirty="0">
              <a:ln w="19050">
                <a:noFill/>
              </a:ln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71" y="3507128"/>
            <a:ext cx="3874129" cy="3882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2462110"/>
            <a:ext cx="5303520" cy="120032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48 000   :    8</a:t>
            </a:r>
          </a:p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6 000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406" y="4911121"/>
            <a:ext cx="5303520" cy="120032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43 680 -  35 600</a:t>
            </a:r>
          </a:p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8 080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F9DA8D-9ABB-4B25-9D39-CF1964A946E8}"/>
              </a:ext>
            </a:extLst>
          </p:cNvPr>
          <p:cNvSpPr/>
          <p:nvPr/>
        </p:nvSpPr>
        <p:spPr>
          <a:xfrm>
            <a:off x="0" y="6419215"/>
            <a:ext cx="1448972" cy="438785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92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8" grpId="0" animBg="1"/>
      <p:bldP spid="9" grpId="0" animBg="1"/>
      <p:bldP spid="11" grpId="1" animBg="1"/>
      <p:bldP spid="11" grpId="2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4890" y="307369"/>
            <a:ext cx="176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4: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4890" y="501570"/>
            <a:ext cx="11793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latin typeface="Cambria" panose="02040503050406030204" pitchFamily="18" charset="0"/>
                <a:ea typeface="Cambria" panose="02040503050406030204" pitchFamily="18" charset="0"/>
              </a:rPr>
              <a:t>	        Để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050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17847" y="2779384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6207" y="3401760"/>
            <a:ext cx="4402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4 050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: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STK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4375" y="2558957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78" y="3222274"/>
            <a:ext cx="63161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x 5 = 20 250 (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+ 20 250 = 24 300 (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24 </a:t>
            </a:r>
            <a:r>
              <a:rPr lang="en-US" sz="25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quyển</a:t>
            </a:r>
            <a:endParaRPr lang="en-US" sz="25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37410" y="2851345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53920" y="5187834"/>
            <a:ext cx="4527778" cy="477054"/>
          </a:xfrm>
          <a:prstGeom prst="rect">
            <a:avLst/>
          </a:prstGeom>
          <a:solidFill>
            <a:srgbClr val="FEABAB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500"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56B4581-7949-4FBC-B2CF-F4526B8C82F0}"/>
              </a:ext>
            </a:extLst>
          </p:cNvPr>
          <p:cNvSpPr/>
          <p:nvPr/>
        </p:nvSpPr>
        <p:spPr>
          <a:xfrm>
            <a:off x="0" y="6419215"/>
            <a:ext cx="1448972" cy="438785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4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2" grpId="0"/>
      <p:bldP spid="12" grpId="0"/>
      <p:bldP spid="14" grpId="0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64763" y="954499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03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3063" y="1934363"/>
            <a:ext cx="76658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Vận</a:t>
            </a:r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 </a:t>
            </a:r>
            <a:r>
              <a:rPr lang="en-US" sz="11500" b="1" dirty="0" err="1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dụng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00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2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grpSp>
        <p:nvGrpSpPr>
          <p:cNvPr id="4103" name="Group 4102"/>
          <p:cNvGrpSpPr/>
          <p:nvPr/>
        </p:nvGrpSpPr>
        <p:grpSpPr>
          <a:xfrm>
            <a:off x="2025976" y="1375952"/>
            <a:ext cx="8826054" cy="4131506"/>
            <a:chOff x="2275035" y="975593"/>
            <a:chExt cx="8826054" cy="4131506"/>
          </a:xfrm>
        </p:grpSpPr>
        <p:pic>
          <p:nvPicPr>
            <p:cNvPr id="4101" name="Picture 410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035" y="975593"/>
              <a:ext cx="8826054" cy="4131506"/>
            </a:xfrm>
            <a:prstGeom prst="rect">
              <a:avLst/>
            </a:prstGeom>
          </p:spPr>
        </p:pic>
        <p:sp>
          <p:nvSpPr>
            <p:cNvPr id="4099" name="TextBox 4098"/>
            <p:cNvSpPr txBox="1"/>
            <p:nvPr/>
          </p:nvSpPr>
          <p:spPr>
            <a:xfrm>
              <a:off x="3199598" y="2163736"/>
              <a:ext cx="6540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Hi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qua 3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711" y="994664"/>
            <a:ext cx="3987944" cy="39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538F83-6C1F-45B0-A632-A4B220FE4F16}"/>
              </a:ext>
            </a:extLst>
          </p:cNvPr>
          <p:cNvSpPr/>
          <p:nvPr/>
        </p:nvSpPr>
        <p:spPr>
          <a:xfrm>
            <a:off x="0" y="6417170"/>
            <a:ext cx="1532517" cy="408492"/>
          </a:xfrm>
          <a:prstGeom prst="roundRect">
            <a:avLst/>
          </a:prstGeom>
          <a:solidFill>
            <a:srgbClr val="FFE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4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8795" y="954499"/>
            <a:ext cx="1240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01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6060" y="1934363"/>
            <a:ext cx="9159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KHỞI ĐỘNG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28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4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6" y="784839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26" y="2643474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7" y="303265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05" y="2224088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15405" y="-9845"/>
            <a:ext cx="10058400" cy="5884192"/>
            <a:chOff x="1379093" y="-17177"/>
            <a:chExt cx="10058400" cy="588419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17177"/>
              <a:ext cx="10058400" cy="58841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colorTemperature colorTemp="112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4986" y="666711"/>
              <a:ext cx="3438442" cy="128636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574017" y="1866961"/>
            <a:ext cx="5665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48 796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97937" y="312678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97 592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00438" y="4470804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86 592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99516" y="317632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96 786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99516" y="4463829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88 792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33364" y="2703620"/>
            <a:ext cx="1735978" cy="12298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49747" y="4055194"/>
            <a:ext cx="1735978" cy="12298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56186" y="2947158"/>
            <a:ext cx="1011682" cy="1139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037" y="4026454"/>
            <a:ext cx="899238" cy="124978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15405" y="19952"/>
            <a:ext cx="10058400" cy="5884192"/>
            <a:chOff x="1379093" y="-29508"/>
            <a:chExt cx="10058400" cy="5884192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29508"/>
              <a:ext cx="10058400" cy="588419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127684" y="780953"/>
              <a:ext cx="3163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Chặng</a:t>
              </a:r>
              <a:r>
                <a:rPr lang="en-US" sz="4800" dirty="0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 2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265557" y="1690315"/>
            <a:ext cx="5988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(78 000 : 2 ) + 11 000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37420" y="3464740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938297" y="4728054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68866" y="354334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45 000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536462" y="472267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16316" y="3066640"/>
            <a:ext cx="1735978" cy="122981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31765" y="4308563"/>
            <a:ext cx="1735978" cy="122981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39138" y="3310178"/>
            <a:ext cx="1011682" cy="113919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055" y="4279823"/>
            <a:ext cx="899238" cy="12497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9281" y="0"/>
            <a:ext cx="10058400" cy="5884192"/>
            <a:chOff x="-9273287" y="7037339"/>
            <a:chExt cx="10058400" cy="58841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73287" y="7037339"/>
              <a:ext cx="10058400" cy="58841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5775111" y="7720943"/>
              <a:ext cx="3444539" cy="1286367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1131549" y="1651793"/>
            <a:ext cx="965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880442" y="341105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924535" y="472780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27 000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538129" y="3432186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19 000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523613" y="4737000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</a:t>
            </a: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488329" y="3001987"/>
            <a:ext cx="1735978" cy="122981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04712" y="4353561"/>
            <a:ext cx="1735978" cy="122981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11151" y="3245525"/>
            <a:ext cx="1011682" cy="113919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002" y="4324821"/>
            <a:ext cx="899238" cy="12497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37BFF8-76F1-4135-888D-88E5243226F1}"/>
              </a:ext>
            </a:extLst>
          </p:cNvPr>
          <p:cNvGrpSpPr/>
          <p:nvPr/>
        </p:nvGrpSpPr>
        <p:grpSpPr>
          <a:xfrm>
            <a:off x="2230265" y="1680432"/>
            <a:ext cx="7499976" cy="2771727"/>
            <a:chOff x="2660879" y="2077732"/>
            <a:chExt cx="7499976" cy="27717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79" y="2077732"/>
              <a:ext cx="7499976" cy="2771727"/>
            </a:xfrm>
            <a:prstGeom prst="rect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3646180" y="3019202"/>
              <a:ext cx="54272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3C8B6AB-2D62-42C1-9026-4864A7D472D7}"/>
              </a:ext>
            </a:extLst>
          </p:cNvPr>
          <p:cNvSpPr/>
          <p:nvPr/>
        </p:nvSpPr>
        <p:spPr>
          <a:xfrm>
            <a:off x="0" y="6417170"/>
            <a:ext cx="1532517" cy="408492"/>
          </a:xfrm>
          <a:prstGeom prst="roundRect">
            <a:avLst/>
          </a:prstGeom>
          <a:solidFill>
            <a:srgbClr val="FFE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62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2.96296E-6 L -0.06002 0.09421 L -0.06133 0.20301 L -0.00755 0.2557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0183 0.11621 L 0.13842 0.16759 L 0.17683 -1.85185E-6 L 0.2 -0.24629 L 0.20378 -0.29398 L 0.25196 -0.30764 " pathEditMode="relative" rAng="0" ptsTypes="AAAAAAA">
                                      <p:cBhvr>
                                        <p:cTn id="10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6146 -0.00324 L 0.28646 0.0206 L 0.35768 0.14028 L 0.26719 0.26342 " pathEditMode="relative" rAng="0" ptsTypes="AAAAA">
                                      <p:cBhvr>
                                        <p:cTn id="19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11914 0.1537 L -0.13451 0.25625 L -0.09037 0.32824 L 0.08463 0.3213 " pathEditMode="relative" rAng="0" ptsTypes="AAAAA">
                                      <p:cBhvr>
                                        <p:cTn id="28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" grpId="0"/>
      <p:bldP spid="7" grpId="1"/>
      <p:bldP spid="66" grpId="0" animBg="1"/>
      <p:bldP spid="66" grpId="1" animBg="1"/>
      <p:bldP spid="66" grpId="2" animBg="1"/>
      <p:bldP spid="67" grpId="0" animBg="1"/>
      <p:bldP spid="67" grpId="1" animBg="1"/>
      <p:bldP spid="68" grpId="0" animBg="1"/>
      <p:bldP spid="68" grpId="1" animBg="1"/>
      <p:bldP spid="72" grpId="0" animBg="1"/>
      <p:bldP spid="72" grpId="1" animBg="1"/>
      <p:bldP spid="100" grpId="0"/>
      <p:bldP spid="100" grpId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4" grpId="2" animBg="1"/>
      <p:bldP spid="114" grpId="0"/>
      <p:bldP spid="114" grpId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073229" y="11825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9417D-2C88-4943-AD8D-0208F213406C}"/>
              </a:ext>
            </a:extLst>
          </p:cNvPr>
          <p:cNvSpPr txBox="1"/>
          <p:nvPr/>
        </p:nvSpPr>
        <p:spPr>
          <a:xfrm>
            <a:off x="787392" y="1530035"/>
            <a:ext cx="10145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Thực hiện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phép cộng, trừ, nhân, chia đã học trong phạm vi 100 000.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Tính giá trị biểu thức có liên quan đến phép cộng, trừ, nhân, chia.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Giải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bài toán thực tế liên quan đến các phép cộng, trừ, nhân, chia.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D870E3-7284-4B16-989E-795B41AC100E}"/>
              </a:ext>
            </a:extLst>
          </p:cNvPr>
          <p:cNvSpPr/>
          <p:nvPr/>
        </p:nvSpPr>
        <p:spPr>
          <a:xfrm>
            <a:off x="0" y="6499274"/>
            <a:ext cx="1547446" cy="358726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29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4F2A30-5348-487C-A97F-EE1D0FEB19EB}"/>
              </a:ext>
            </a:extLst>
          </p:cNvPr>
          <p:cNvSpPr txBox="1"/>
          <p:nvPr/>
        </p:nvSpPr>
        <p:spPr>
          <a:xfrm>
            <a:off x="3090934" y="613108"/>
            <a:ext cx="6325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CỦNG CỐ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C45996-36EF-4BF4-B347-0F76D94AA30A}"/>
              </a:ext>
            </a:extLst>
          </p:cNvPr>
          <p:cNvSpPr txBox="1"/>
          <p:nvPr/>
        </p:nvSpPr>
        <p:spPr>
          <a:xfrm>
            <a:off x="1309798" y="1747354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026A4-DD85-4B6F-8F2E-981096697E2B}"/>
              </a:ext>
            </a:extLst>
          </p:cNvPr>
          <p:cNvSpPr txBox="1"/>
          <p:nvPr/>
        </p:nvSpPr>
        <p:spPr>
          <a:xfrm>
            <a:off x="1309798" y="2376003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2812766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67" t="32972" r="2038" b="34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2"/>
          <p:cNvSpPr/>
          <p:nvPr/>
        </p:nvSpPr>
        <p:spPr>
          <a:xfrm>
            <a:off x="8449818" y="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3" y="1175657"/>
            <a:ext cx="7701225" cy="35432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98226" y="2339113"/>
            <a:ext cx="5177103" cy="121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7"/>
              </a:lnSpc>
            </a:pPr>
            <a:r>
              <a:rPr lang="en-US" sz="4000" i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các bài tập và chuẩn bị bài sau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0" y="4015272"/>
            <a:ext cx="6706077" cy="284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E557D-94EF-4660-95AF-2A64245FC7C1}"/>
              </a:ext>
            </a:extLst>
          </p:cNvPr>
          <p:cNvSpPr txBox="1"/>
          <p:nvPr/>
        </p:nvSpPr>
        <p:spPr>
          <a:xfrm>
            <a:off x="2441626" y="277471"/>
            <a:ext cx="474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Định h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32738917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424438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583540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770442"/>
            <a:ext cx="503903" cy="3344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6482" y="1998186"/>
            <a:ext cx="106692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TẠM </a:t>
            </a:r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BIỆT </a:t>
            </a:r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00B050"/>
                </a:solidFill>
                <a:latin typeface="#9Slide07 SVNZiclets" panose="02000603000000000000" pitchFamily="2" charset="0"/>
              </a:rPr>
              <a:t>NHÉ!</a:t>
            </a:r>
            <a:endParaRPr lang="en-US" sz="11500" dirty="0">
              <a:ln w="57150">
                <a:solidFill>
                  <a:schemeClr val="bg1"/>
                </a:solidFill>
              </a:ln>
              <a:solidFill>
                <a:srgbClr val="00B050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9473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013" t="32160" r="106" b="370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7140" y="2234525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47342" y="276446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2" y="0"/>
                </a:lnTo>
                <a:lnTo>
                  <a:pt x="4087612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541" y="234085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51469" y="5344112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44998" y="5874023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7486" y="5425218"/>
            <a:ext cx="2725076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0962" y="5600829"/>
            <a:ext cx="199689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Táo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35644" y="60808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Mít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39313" y="55340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Dâu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8" name="Freeform 9"/>
          <p:cNvSpPr/>
          <p:nvPr/>
        </p:nvSpPr>
        <p:spPr>
          <a:xfrm>
            <a:off x="9395069" y="2838896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/>
          <p:cNvSpPr/>
          <p:nvPr/>
        </p:nvSpPr>
        <p:spPr>
          <a:xfrm>
            <a:off x="9405452" y="5803741"/>
            <a:ext cx="2804127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9809067" y="6098417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Ổi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21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22147" y="2506431"/>
            <a:ext cx="1534527" cy="2744746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947531" y="3056063"/>
            <a:ext cx="1608694" cy="2841612"/>
          </a:xfrm>
          <a:prstGeom prst="rect">
            <a:avLst/>
          </a:prstGeom>
        </p:spPr>
      </p:pic>
      <p:pic>
        <p:nvPicPr>
          <p:cNvPr id="23" name="dau" descr="桌子上放了不同类型的玩具熊&#10;&#10;低可信度描述已自动生成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6959125" y="2606574"/>
            <a:ext cx="1689905" cy="2532610"/>
          </a:xfrm>
          <a:prstGeom prst="rect">
            <a:avLst/>
          </a:prstGeom>
        </p:spPr>
      </p:pic>
      <p:pic>
        <p:nvPicPr>
          <p:cNvPr id="24" name="图片 10" descr="桌子上放了不同类型的玩具熊&#10;&#10;低可信度描述已自动生成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9932691" y="3166751"/>
            <a:ext cx="1628592" cy="2525325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30027" y="-448795"/>
            <a:ext cx="713293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4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0068" y="102075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8468" y="139236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Táo</a:t>
            </a:r>
            <a:endParaRPr lang="en-US" sz="4364" dirty="0">
              <a:solidFill>
                <a:srgbClr val="92D05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1026" name="Picture 2" descr="Eco apple vector icon | Free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25" y="-252433"/>
            <a:ext cx="1661650" cy="16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 : 8 </a:t>
            </a:r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16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58" b="100000" l="75600" r="100000">
                        <a14:backgroundMark x1="78417" y1="73975" x2="78417" y2="73975"/>
                        <a14:backgroundMark x1="77698" y1="96322" x2="77698" y2="96322"/>
                        <a14:backgroundMark x1="77158" y1="80764" x2="77158" y2="8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382409" y="2784358"/>
            <a:ext cx="2291341" cy="4098428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3408" y="2784358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9216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3322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Mít</a:t>
            </a:r>
            <a:endParaRPr lang="en-US" sz="4364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6 789 x 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63 589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61 101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62 781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2050" name="Picture 2" descr="Mít Dễ Thương Bộ Vector Trái Cây Nhiệt Đới Hình minh họa Sẵn có - Tải xuống  Hình ảnh Ngay bây giờ - Mít, Dễ thương, Biểu cảm khuôn mặt - i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48693" l="4739" r="42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" r="56651" b="50653"/>
          <a:stretch/>
        </p:blipFill>
        <p:spPr bwMode="auto">
          <a:xfrm>
            <a:off x="86118" y="-203849"/>
            <a:ext cx="1327899" cy="15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82110" y="2715905"/>
            <a:ext cx="2479888" cy="4380497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740" y="2365647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155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06406" y="13128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Dâu</a:t>
            </a:r>
            <a:endParaRPr lang="en-US" sz="4364" b="1" dirty="0">
              <a:solidFill>
                <a:srgbClr val="DA575F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45 950 :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9 190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9 010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8 190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3074" name="Picture 2" descr="Trái Cây Dâu Tây Vườn Hoặc Biểu Tượng Vector Màu Phẳng Dâu Tây Cho Các Ứng  Dụng Và Trang Web Thực Phẩm Hình minh họa Sẵn có - Tải xuống Hình ả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804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332" cy="130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327141" y="3341082"/>
            <a:ext cx="2346609" cy="3516793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625" y="2812648"/>
            <a:ext cx="5546750" cy="8728028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3460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94353BD1-242B-4BB8-A0DD-02AF46B0568D}"/>
              </a:ext>
            </a:extLst>
          </p:cNvPr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2305" y="4125340"/>
            <a:ext cx="2301509" cy="2327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7148" y="4247599"/>
            <a:ext cx="2301509" cy="232796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lum bright="70000" contrast="-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75900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Ổi</a:t>
            </a:r>
            <a:endParaRPr lang="en-US" sz="4364" b="1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8101" y="1018633"/>
            <a:ext cx="10972800" cy="1526839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6 500 kg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kg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93266" y="2782552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130 </a:t>
            </a:r>
            <a:r>
              <a:rPr lang="en-US" sz="44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60830" y="4073765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65943" y="5411581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</a:t>
            </a:r>
            <a:r>
              <a:rPr lang="en-US" sz="4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38627" y="2654927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889098" y="3936809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32996" y="5454668"/>
            <a:ext cx="1011682" cy="11391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8" b="89848" l="9926" r="975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37" y="0"/>
            <a:ext cx="1356472" cy="1326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5883" y="4674293"/>
            <a:ext cx="2301509" cy="2327963"/>
          </a:xfrm>
          <a:prstGeom prst="rect">
            <a:avLst/>
          </a:prstGeom>
        </p:spPr>
      </p:pic>
      <p:pic>
        <p:nvPicPr>
          <p:cNvPr id="19" name="图片 10" descr="桌子上放了不同类型的玩具熊&#10;&#10;低可信度描述已自动生成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441370" y="3429000"/>
            <a:ext cx="2198367" cy="3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44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67" t="32972" r="2038" b="34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2"/>
          <p:cNvSpPr/>
          <p:nvPr/>
        </p:nvSpPr>
        <p:spPr>
          <a:xfrm>
            <a:off x="8449818" y="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3" y="75251"/>
            <a:ext cx="7701225" cy="46436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02466" y="1543869"/>
            <a:ext cx="5177103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7"/>
              </a:lnSpc>
            </a:pP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 defTabSz="609630">
              <a:lnSpc>
                <a:spcPts val="4947"/>
              </a:lnSpc>
            </a:pP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0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0" y="4015272"/>
            <a:ext cx="6706077" cy="28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117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47130" y="954499"/>
            <a:ext cx="1463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02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1719" y="1934363"/>
            <a:ext cx="7868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LUYỆN TẬP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549</TotalTime>
  <Words>942</Words>
  <Application>Microsoft Office PowerPoint</Application>
  <PresentationFormat>Widescreen</PresentationFormat>
  <Paragraphs>162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等线</vt:lpstr>
      <vt:lpstr>#9Slide03 AmpleSoft</vt:lpstr>
      <vt:lpstr>#9Slide05 Angelline</vt:lpstr>
      <vt:lpstr>#9Slide05 Dancing Script</vt:lpstr>
      <vt:lpstr>#9Slide05 SVNFlamingo Script</vt:lpstr>
      <vt:lpstr>#9Slide05 SVNVanilla Daisy Pro</vt:lpstr>
      <vt:lpstr>#9Slide06 SVNBonjour</vt:lpstr>
      <vt:lpstr>#9Slide07 IcielCadena</vt:lpstr>
      <vt:lpstr>#9Slide07 IcielStormtrooper</vt:lpstr>
      <vt:lpstr>#9Slide07 SFU Rhythm</vt:lpstr>
      <vt:lpstr>#9Slide07 SVNCinnamoncake</vt:lpstr>
      <vt:lpstr>#9Slide07 SVNZiclets</vt:lpstr>
      <vt:lpstr>Arial</vt:lpstr>
      <vt:lpstr>Calibri</vt:lpstr>
      <vt:lpstr>Calibri Light</vt:lpstr>
      <vt:lpstr>Cambria</vt:lpstr>
      <vt:lpstr>Times New Roman</vt:lpstr>
      <vt:lpstr>思源宋体 CN Light</vt:lpstr>
      <vt:lpstr>Office Theme</vt:lpstr>
      <vt:lpstr>Office 主题​​</vt:lpstr>
      <vt:lpstr>1_Office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Hà Lê</cp:lastModifiedBy>
  <cp:revision>17</cp:revision>
  <dcterms:created xsi:type="dcterms:W3CDTF">2023-06-15T02:17:36Z</dcterms:created>
  <dcterms:modified xsi:type="dcterms:W3CDTF">2023-08-23T16:14:35Z</dcterms:modified>
  <cp:category>9Slide.vn</cp:category>
  <cp:version>MT50</cp:version>
</cp:coreProperties>
</file>