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4"/>
  </p:notesMasterIdLst>
  <p:sldIdLst>
    <p:sldId id="305" r:id="rId2"/>
    <p:sldId id="315" r:id="rId3"/>
    <p:sldId id="329" r:id="rId4"/>
    <p:sldId id="330" r:id="rId5"/>
    <p:sldId id="317" r:id="rId6"/>
    <p:sldId id="331" r:id="rId7"/>
    <p:sldId id="332" r:id="rId8"/>
    <p:sldId id="333" r:id="rId9"/>
    <p:sldId id="334" r:id="rId10"/>
    <p:sldId id="335" r:id="rId11"/>
    <p:sldId id="336" r:id="rId12"/>
    <p:sldId id="306" r:id="rId13"/>
  </p:sldIdLst>
  <p:sldSz cx="9147175" cy="5145088"/>
  <p:notesSz cx="6858000" cy="9144000"/>
  <p:embeddedFontLst>
    <p:embeddedFont>
      <p:font typeface="Lato" panose="020B060402020202020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F7AFF7"/>
    <a:srgbClr val="FCE1AA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98" d="100"/>
          <a:sy n="98" d="100"/>
        </p:scale>
        <p:origin x="498" y="84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9FDA-D799-4948-957D-D952A27991AC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928B-EDE7-4E8B-A482-4CB5FE7E4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24/02/2022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0.wdp"/><Relationship Id="rId7" Type="http://schemas.microsoft.com/office/2007/relationships/hdphoto" Target="../media/hdphoto1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740602" y="849770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600" dirty="0">
                <a:solidFill>
                  <a:srgbClr val="3B6B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GB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836" y="2030862"/>
            <a:ext cx="2657774" cy="2640290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497885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+ 33)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79692" y="4677437"/>
            <a:ext cx="1393373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4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4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400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400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7175" cy="729465"/>
          </a:xfrm>
          <a:prstGeom prst="rect">
            <a:avLst/>
          </a:prstGeom>
          <a:solidFill>
            <a:srgbClr val="FCE1AA"/>
          </a:solidFill>
          <a:ln w="28575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GB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VÀ ĐO ĐỘ DÀI</a:t>
            </a:r>
          </a:p>
        </p:txBody>
      </p:sp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3275" y="62296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74" y="1293400"/>
            <a:ext cx="3184289" cy="374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22570" y="243598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i="1"/>
              <a:t>“Gang tay” là đơn vị quy ước của mỗi em nên số đo độ dài của đồ vật có thể khác nhau đối với mỗi em trong lớp.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FD3200-D70B-4714-B37F-D73B6D673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27" y="4119599"/>
            <a:ext cx="928127" cy="8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0608" y="41918"/>
            <a:ext cx="427383" cy="4254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4052" y="4191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Số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299" y="1161826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a) Chiếc hộp bút dài ….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299" y="3227294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b) Bức tranh dài …. </a:t>
            </a:r>
          </a:p>
        </p:txBody>
      </p:sp>
      <p:pic>
        <p:nvPicPr>
          <p:cNvPr id="1026" name="Picture 2" descr="E:\QUYNH\BAI GIANG DIEN TU\bài giảng điện tử học kì II\cắt\tra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32" y="2153571"/>
            <a:ext cx="4101681" cy="23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QUYNH\BAI GIANG DIEN TU\bài giảng điện tử học kì II\cắt\hộp bú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44" y="637657"/>
            <a:ext cx="1677766" cy="6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257742" y="4375549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332934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010666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692154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369886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042210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729649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8364351" y="4487953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398661" y="1207855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137928" y="1233378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325751" y="1154307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1" name="Straight Connector 100"/>
          <p:cNvCxnSpPr/>
          <p:nvPr/>
        </p:nvCxnSpPr>
        <p:spPr>
          <a:xfrm>
            <a:off x="6897940" y="1101024"/>
            <a:ext cx="0" cy="39412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681460" y="1020145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181938" y="3073356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Rounded Rectangle 109"/>
          <p:cNvSpPr/>
          <p:nvPr/>
        </p:nvSpPr>
        <p:spPr>
          <a:xfrm>
            <a:off x="3276596" y="1075548"/>
            <a:ext cx="560850" cy="551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2787867" y="3128759"/>
            <a:ext cx="560850" cy="551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9457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5919" y="0"/>
            <a:ext cx="9262917" cy="5145088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-57871" y="2169650"/>
            <a:ext cx="9262916" cy="167453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1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2701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1619245" y="1"/>
            <a:ext cx="6155730" cy="12076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1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36111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401" cy="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07225" y="1317393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12635" y="4335178"/>
            <a:ext cx="739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vi-VN" dirty="0"/>
              <a:t>hực hành đo thước kẻ và bút </a:t>
            </a:r>
            <a:r>
              <a:rPr lang="vi-VN" dirty="0" smtClean="0"/>
              <a:t>ch</a:t>
            </a:r>
            <a:r>
              <a:rPr lang="en-US" dirty="0" smtClean="0"/>
              <a:t>ì </a:t>
            </a:r>
            <a:r>
              <a:rPr lang="vi-VN" dirty="0" smtClean="0"/>
              <a:t>của </a:t>
            </a:r>
            <a:r>
              <a:rPr lang="vi-VN" dirty="0"/>
              <a:t>mình bằng bao nhiêu gang </a:t>
            </a:r>
            <a:r>
              <a:rPr lang="vi-VN" dirty="0" smtClean="0"/>
              <a:t>tay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8312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635" y="2666172"/>
            <a:ext cx="2243380" cy="4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2182" r="89818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75" y="1590312"/>
            <a:ext cx="1640490" cy="34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65" y="3245413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8304" y="4014952"/>
            <a:ext cx="74847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14155" y="1317392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795" y="3245412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1888320" y="1317393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960" y="3245413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/>
          <p:cNvCxnSpPr/>
          <p:nvPr/>
        </p:nvCxnSpPr>
        <p:spPr>
          <a:xfrm flipH="1">
            <a:off x="2587692" y="1317393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32" y="3245413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H="1">
            <a:off x="3274309" y="1317393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949" y="3245413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H="1">
            <a:off x="3948474" y="1317394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114" y="3245414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H="1">
            <a:off x="4647846" y="1317394"/>
            <a:ext cx="13238" cy="269755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8312" l="0" r="10000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7685" y="2786075"/>
            <a:ext cx="2243380" cy="4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474" l="2182" r="89818"/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725" y="1710215"/>
            <a:ext cx="1640490" cy="34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589864" y="1484351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589864" y="2666171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540" y="1484351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5636" y="2511070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7599113" y="1498294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599113" y="2666171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972" y="4118728"/>
            <a:ext cx="818723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400" i="1" dirty="0"/>
              <a:t>Mỗi “gang tay” là một đơn vị “quy ước” (thường dùng để ước lượng độ dài).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9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8" grpId="0" animBg="1"/>
      <p:bldP spid="41" grpId="0" animBg="1"/>
      <p:bldP spid="4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024" y="1019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" b="98468" l="2110" r="94937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778" y="691268"/>
            <a:ext cx="1633459" cy="314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9" b="96226" l="3784" r="8973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2205" y="2133389"/>
            <a:ext cx="1275063" cy="18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68" b="98708" l="6173" r="89712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219" y="1296541"/>
            <a:ext cx="1597694" cy="25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669236" y="2949298"/>
            <a:ext cx="948928" cy="8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930082" y="4051282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758" y="4051282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029061" y="3992451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737" y="3992451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5692608" y="3937796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284" y="3937796"/>
            <a:ext cx="853055" cy="7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630569" y="3735659"/>
            <a:ext cx="80947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614132" y="2212114"/>
            <a:ext cx="948928" cy="8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 flipH="1">
            <a:off x="682291" y="2997478"/>
            <a:ext cx="80947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622914" y="1471245"/>
            <a:ext cx="948928" cy="8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682291" y="2266142"/>
            <a:ext cx="80947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02" b="89922" l="9790" r="98601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614132" y="746923"/>
            <a:ext cx="948928" cy="8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>
            <a:off x="726358" y="1515600"/>
            <a:ext cx="80947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81443" y="788133"/>
            <a:ext cx="809479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930082" y="4051282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29061" y="3996258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92608" y="3937796"/>
            <a:ext cx="560850" cy="551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469564" y="54141"/>
            <a:ext cx="8718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đếm số gang tay đo chiều cao của mỗi lọ hoa, rồi nêu số đo mỗi lọ hoa (bằng gang tay)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657" y="978291"/>
            <a:ext cx="7837423" cy="262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024" y="1019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3874" y="3912451"/>
            <a:ext cx="6248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Trong hình trên, đồ vật nào dài nhất ?</a:t>
            </a:r>
          </a:p>
        </p:txBody>
      </p:sp>
      <p:sp>
        <p:nvSpPr>
          <p:cNvPr id="4" name="Rectangle 3"/>
          <p:cNvSpPr/>
          <p:nvPr/>
        </p:nvSpPr>
        <p:spPr>
          <a:xfrm>
            <a:off x="873974" y="3812854"/>
            <a:ext cx="725444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L</a:t>
            </a:r>
            <a:r>
              <a:rPr lang="vi-VN" sz="2000" dirty="0" err="1"/>
              <a:t>ấy</a:t>
            </a:r>
            <a:r>
              <a:rPr lang="vi-VN" sz="2000" dirty="0"/>
              <a:t> ra </a:t>
            </a:r>
            <a:r>
              <a:rPr lang="vi-VN" sz="2000" dirty="0" err="1"/>
              <a:t>một</a:t>
            </a:r>
            <a:r>
              <a:rPr lang="vi-VN" sz="2000" dirty="0"/>
              <a:t> </a:t>
            </a:r>
            <a:r>
              <a:rPr lang="vi-VN" sz="2000" dirty="0" err="1"/>
              <a:t>số</a:t>
            </a:r>
            <a:r>
              <a:rPr lang="vi-VN" sz="2000" dirty="0"/>
              <a:t> </a:t>
            </a:r>
            <a:r>
              <a:rPr lang="vi-VN" sz="2000" dirty="0" err="1"/>
              <a:t>vật</a:t>
            </a:r>
            <a:r>
              <a:rPr lang="vi-VN" sz="2000" dirty="0"/>
              <a:t> </a:t>
            </a:r>
            <a:r>
              <a:rPr lang="vi-VN" sz="2000" dirty="0" err="1"/>
              <a:t>thật</a:t>
            </a:r>
            <a:r>
              <a:rPr lang="vi-VN" sz="2000" dirty="0"/>
              <a:t>, </a:t>
            </a:r>
            <a:r>
              <a:rPr lang="vi-VN" sz="2000" dirty="0" err="1"/>
              <a:t>thực</a:t>
            </a:r>
            <a:r>
              <a:rPr lang="vi-VN" sz="2000" dirty="0"/>
              <a:t> </a:t>
            </a:r>
            <a:r>
              <a:rPr lang="vi-VN" sz="2000" dirty="0" err="1"/>
              <a:t>hành</a:t>
            </a:r>
            <a:r>
              <a:rPr lang="vi-VN" sz="2000" dirty="0"/>
              <a:t> đo </a:t>
            </a:r>
            <a:r>
              <a:rPr lang="vi-VN" sz="2000" dirty="0" err="1"/>
              <a:t>rồi</a:t>
            </a:r>
            <a:r>
              <a:rPr lang="vi-VN" sz="2000" dirty="0"/>
              <a:t> nêu </a:t>
            </a:r>
            <a:r>
              <a:rPr lang="vi-VN" sz="2000" dirty="0" err="1"/>
              <a:t>sỗ</a:t>
            </a:r>
            <a:r>
              <a:rPr lang="vi-VN" sz="2000" dirty="0"/>
              <a:t> đo </a:t>
            </a:r>
            <a:r>
              <a:rPr lang="vi-VN" sz="2000" dirty="0" err="1"/>
              <a:t>của</a:t>
            </a:r>
            <a:r>
              <a:rPr lang="vi-VN" sz="2000" dirty="0"/>
              <a:t> </a:t>
            </a:r>
            <a:r>
              <a:rPr lang="vi-VN" sz="2000" dirty="0" err="1"/>
              <a:t>mỗi</a:t>
            </a:r>
            <a:r>
              <a:rPr lang="vi-VN" sz="2000" dirty="0"/>
              <a:t> </a:t>
            </a:r>
            <a:r>
              <a:rPr lang="vi-VN" sz="2000" dirty="0" err="1"/>
              <a:t>vật</a:t>
            </a:r>
            <a:r>
              <a:rPr lang="vi-VN" sz="2000" dirty="0"/>
              <a:t> (</a:t>
            </a:r>
            <a:r>
              <a:rPr lang="vi-VN" sz="2000" dirty="0" err="1"/>
              <a:t>bằng</a:t>
            </a:r>
            <a:r>
              <a:rPr lang="vi-VN" sz="2000" dirty="0"/>
              <a:t> gang tay)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92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2640" y="102760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học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>
                <a:latin typeface="Arial" pitchFamily="34" charset="0"/>
                <a:cs typeface="Arial" pitchFamily="34" charset="0"/>
              </a:rPr>
              <a:t>Em hãy ước lượng độ dài các đồ vật trong lớp học bằng gang tay.</a:t>
            </a:r>
          </a:p>
          <a:p>
            <a:r>
              <a:rPr lang="en-US" sz="2200">
                <a:latin typeface="Arial" pitchFamily="34" charset="0"/>
                <a:cs typeface="Arial" pitchFamily="34" charset="0"/>
              </a:rPr>
              <a:t>Đo độ dài thực tế của chúng bằng gang tay.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173" y="1293401"/>
            <a:ext cx="3184289" cy="374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ACB12D-E4DA-4203-BBB6-F8FCD33C65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651" y="4205932"/>
            <a:ext cx="914164" cy="7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9091" y="566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3324" y="1531558"/>
            <a:ext cx="8541734" cy="31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7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9091" y="566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040" y="1444009"/>
            <a:ext cx="8541734" cy="31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580" y="2323649"/>
            <a:ext cx="8589204" cy="220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05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151220" y="23789"/>
            <a:ext cx="427383" cy="425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091" y="5661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040" y="1444009"/>
            <a:ext cx="8541734" cy="31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282" y="2333993"/>
            <a:ext cx="8612776" cy="206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2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9883" cy="52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9091" y="5661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Khám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phá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757" y="523961"/>
            <a:ext cx="866230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lượng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Đo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tế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gang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tay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040" y="1444009"/>
            <a:ext cx="8541734" cy="31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194"/>
          <a:stretch/>
        </p:blipFill>
        <p:spPr bwMode="auto">
          <a:xfrm>
            <a:off x="4250724" y="2357166"/>
            <a:ext cx="4633221" cy="209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4ADF9DA-56F3-4388-ADB2-F2F494B69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091" y="2262639"/>
            <a:ext cx="1730141" cy="22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8382</TotalTime>
  <Words>368</Words>
  <Application>Microsoft Office PowerPoint</Application>
  <PresentationFormat>Custom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Lato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user</cp:lastModifiedBy>
  <cp:revision>359</cp:revision>
  <dcterms:created xsi:type="dcterms:W3CDTF">2020-02-21T03:04:01Z</dcterms:created>
  <dcterms:modified xsi:type="dcterms:W3CDTF">2022-02-24T11:38:53Z</dcterms:modified>
</cp:coreProperties>
</file>