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91" r:id="rId2"/>
    <p:sldId id="292" r:id="rId3"/>
    <p:sldId id="293" r:id="rId4"/>
    <p:sldId id="302" r:id="rId5"/>
    <p:sldId id="304" r:id="rId6"/>
    <p:sldId id="305" r:id="rId7"/>
    <p:sldId id="295" r:id="rId8"/>
    <p:sldId id="303" r:id="rId9"/>
    <p:sldId id="29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66" y="11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6A8F8D-1507-43B4-90FF-0A2AD8781E0C}" type="datetimeFigureOut">
              <a:rPr lang="en-US" smtClean="0"/>
              <a:t>2/10/2021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65E39-4103-4D9C-9FE7-4015B83C3174}" type="slidenum">
              <a:rPr lang="en-US" smtClean="0"/>
              <a:t>‹#›</a:t>
            </a:fld>
            <a:endParaRPr lang="en-US"/>
          </a:p>
        </p:txBody>
      </p:sp>
    </p:spTree>
    <p:extLst>
      <p:ext uri="{BB962C8B-B14F-4D97-AF65-F5344CB8AC3E}">
        <p14:creationId xmlns:p14="http://schemas.microsoft.com/office/powerpoint/2010/main" val="143321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9</a:t>
            </a:fld>
            <a:endParaRPr lang="zh-CN" altLang="en-US"/>
          </a:p>
        </p:txBody>
      </p:sp>
    </p:spTree>
    <p:extLst>
      <p:ext uri="{BB962C8B-B14F-4D97-AF65-F5344CB8AC3E}">
        <p14:creationId xmlns:p14="http://schemas.microsoft.com/office/powerpoint/2010/main" val="352984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257578" y="211820"/>
            <a:ext cx="11690680" cy="6413884"/>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09820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7.png"/><Relationship Id="rId21" Type="http://schemas.openxmlformats.org/officeDocument/2006/relationships/image" Target="../media/image23.png"/><Relationship Id="rId7" Type="http://schemas.microsoft.com/office/2007/relationships/hdphoto" Target="../media/hdphoto2.wdp"/><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0.png"/><Relationship Id="rId11" Type="http://schemas.microsoft.com/office/2007/relationships/hdphoto" Target="../media/hdphoto3.wdp"/><Relationship Id="rId24" Type="http://schemas.openxmlformats.org/officeDocument/2006/relationships/image" Target="../media/image26.png"/><Relationship Id="rId5" Type="http://schemas.openxmlformats.org/officeDocument/2006/relationships/image" Target="../media/image9.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25144" y="2715383"/>
            <a:ext cx="6941712" cy="1446550"/>
          </a:xfrm>
          <a:prstGeom prst="rect">
            <a:avLst/>
          </a:prstGeom>
          <a:noFill/>
        </p:spPr>
        <p:txBody>
          <a:bodyPr spcFirstLastPara="1">
            <a:prstTxWarp prst="textArchUp">
              <a:avLst/>
            </a:prstTxWarp>
            <a:spAutoFit/>
            <a:scene3d>
              <a:camera prst="orthographicFront"/>
              <a:lightRig rig="soft" dir="t">
                <a:rot lat="0" lon="0" rev="15600000"/>
              </a:lightRig>
            </a:scene3d>
            <a:sp3d extrusionH="57150" prstMaterial="softEdge">
              <a:bevelT w="25400" h="38100"/>
            </a:sp3d>
          </a:bodyPr>
          <a:lstStyle/>
          <a:p>
            <a:pPr algn="ctr" fontAlgn="auto">
              <a:spcBef>
                <a:spcPts val="0"/>
              </a:spcBef>
              <a:spcAft>
                <a:spcPts val="0"/>
              </a:spcAft>
              <a:defRPr/>
            </a:pPr>
            <a:r>
              <a:rPr lang="vi-VN" sz="5400" b="1" dirty="0">
                <a:ln/>
                <a:solidFill>
                  <a:srgbClr val="00B050"/>
                </a:solidFill>
                <a:latin typeface="UTM Avo" panose="02040603050506020204" pitchFamily="18" charset="0"/>
                <a:cs typeface="+mn-cs"/>
              </a:rPr>
              <a:t>CHÀO MỪNG CÁC CON</a:t>
            </a:r>
          </a:p>
          <a:p>
            <a:pPr algn="ctr" fontAlgn="auto">
              <a:spcBef>
                <a:spcPts val="0"/>
              </a:spcBef>
              <a:spcAft>
                <a:spcPts val="0"/>
              </a:spcAft>
              <a:defRPr/>
            </a:pPr>
            <a:r>
              <a:rPr lang="vi-VN" sz="5400" b="1" dirty="0">
                <a:ln/>
                <a:solidFill>
                  <a:srgbClr val="00B050"/>
                </a:solidFill>
                <a:latin typeface="UTM Avo" panose="02040603050506020204" pitchFamily="18" charset="0"/>
                <a:cs typeface="+mn-cs"/>
              </a:rPr>
              <a:t>ĐẾN V</a:t>
            </a:r>
            <a:r>
              <a:rPr lang="en-US" sz="5400" b="1" dirty="0">
                <a:ln/>
                <a:solidFill>
                  <a:srgbClr val="00B050"/>
                </a:solidFill>
                <a:latin typeface="UTM Avo" panose="02040603050506020204" pitchFamily="18" charset="0"/>
              </a:rPr>
              <a:t>ỚI TIẾT ĐẠO ĐỨC LỚP 2</a:t>
            </a:r>
            <a:endParaRPr lang="en-US" sz="5400" b="1" dirty="0">
              <a:ln/>
              <a:solidFill>
                <a:srgbClr val="00B050"/>
              </a:solidFill>
              <a:latin typeface="UTM Avo" panose="02040603050506020204" pitchFamily="18" charset="0"/>
              <a:cs typeface="+mn-cs"/>
            </a:endParaRPr>
          </a:p>
        </p:txBody>
      </p:sp>
    </p:spTree>
    <p:extLst>
      <p:ext uri="{BB962C8B-B14F-4D97-AF65-F5344CB8AC3E}">
        <p14:creationId xmlns:p14="http://schemas.microsoft.com/office/powerpoint/2010/main" val="3212645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025334-9B63-44D3-957B-00AB8843D486}"/>
              </a:ext>
            </a:extLst>
          </p:cNvPr>
          <p:cNvSpPr txBox="1"/>
          <p:nvPr/>
        </p:nvSpPr>
        <p:spPr>
          <a:xfrm>
            <a:off x="1164563" y="2555722"/>
            <a:ext cx="9996545" cy="3046988"/>
          </a:xfrm>
          <a:prstGeom prst="rect">
            <a:avLst/>
          </a:prstGeom>
          <a:noFill/>
        </p:spPr>
        <p:txBody>
          <a:bodyPr wrap="square" rtlCol="0">
            <a:spAutoFit/>
          </a:bodyPr>
          <a:lstStyle/>
          <a:p>
            <a:pPr algn="just">
              <a:lnSpc>
                <a:spcPct val="150000"/>
              </a:lnSpc>
            </a:pPr>
            <a:r>
              <a:rPr lang="en-US" sz="3200" dirty="0">
                <a:solidFill>
                  <a:srgbClr val="FFFF00"/>
                </a:solidFill>
                <a:latin typeface="Times New Roman" pitchFamily="18" charset="0"/>
                <a:cs typeface="Times New Roman" pitchFamily="18" charset="0"/>
              </a:rPr>
              <a:t>	Ở </a:t>
            </a:r>
            <a:r>
              <a:rPr lang="en-US" sz="3200" dirty="0" err="1">
                <a:solidFill>
                  <a:srgbClr val="FFFF00"/>
                </a:solidFill>
                <a:latin typeface="Times New Roman" pitchFamily="18" charset="0"/>
                <a:cs typeface="Times New Roman" pitchFamily="18" charset="0"/>
              </a:rPr>
              <a:t>các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tiết</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học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trước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các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em</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đã</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được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tìm</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hiểu</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những</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việc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làm</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để</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thể</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hiện</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tình</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yêu</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đối</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với</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quê</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hương</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Trong</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tiết</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học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hôm</a:t>
            </a:r>
            <a:r>
              <a:rPr lang="en-US" sz="3200" dirty="0">
                <a:solidFill>
                  <a:srgbClr val="FFFF00"/>
                </a:solidFill>
                <a:latin typeface="Times New Roman" pitchFamily="18" charset="0"/>
                <a:cs typeface="Times New Roman" pitchFamily="18" charset="0"/>
              </a:rPr>
              <a:t> nay </a:t>
            </a:r>
            <a:r>
              <a:rPr lang="en-US" sz="3200" dirty="0" err="1">
                <a:solidFill>
                  <a:srgbClr val="FFFF00"/>
                </a:solidFill>
                <a:latin typeface="Times New Roman" pitchFamily="18" charset="0"/>
                <a:cs typeface="Times New Roman" pitchFamily="18" charset="0"/>
              </a:rPr>
              <a:t>các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em</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sẽ</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tiếp</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tục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củng</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cố</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khắc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sâu</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kiến</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thức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đã</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học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và</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thực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hành</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xử</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lý</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tình</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huống</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cụ</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thể</a:t>
            </a:r>
            <a:r>
              <a:rPr lang="en-US" sz="3200" dirty="0">
                <a:solidFill>
                  <a:srgbClr val="FFFF00"/>
                </a:solidFill>
                <a:latin typeface="Times New Roman" pitchFamily="18" charset="0"/>
                <a:cs typeface="Times New Roman" pitchFamily="18" charset="0"/>
              </a:rPr>
              <a:t>.</a:t>
            </a:r>
          </a:p>
        </p:txBody>
      </p:sp>
      <p:sp>
        <p:nvSpPr>
          <p:cNvPr id="4" name="TextBox 3">
            <a:extLst>
              <a:ext uri="{FF2B5EF4-FFF2-40B4-BE49-F238E27FC236}">
                <a16:creationId xmlns:a16="http://schemas.microsoft.com/office/drawing/2014/main" id="{BC025334-9B63-44D3-957B-00AB8843D486}"/>
              </a:ext>
            </a:extLst>
          </p:cNvPr>
          <p:cNvSpPr txBox="1"/>
          <p:nvPr/>
        </p:nvSpPr>
        <p:spPr>
          <a:xfrm>
            <a:off x="258792" y="582742"/>
            <a:ext cx="11706045" cy="742511"/>
          </a:xfrm>
          <a:prstGeom prst="rect">
            <a:avLst/>
          </a:prstGeom>
          <a:noFill/>
        </p:spPr>
        <p:txBody>
          <a:bodyPr wrap="square" rtlCol="0">
            <a:spAutoFit/>
          </a:bodyPr>
          <a:lstStyle/>
          <a:p>
            <a:pPr algn="ctr">
              <a:lnSpc>
                <a:spcPct val="150000"/>
              </a:lnSpc>
            </a:pP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Giờ</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học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Đạo</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đức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tuần</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trước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các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em</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học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bài</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gì</a:t>
            </a:r>
            <a:r>
              <a:rPr lang="en-US" sz="3200" dirty="0">
                <a:solidFill>
                  <a:srgbClr val="FFFF00"/>
                </a:solidFill>
                <a:latin typeface="Times New Roman" pitchFamily="18" charset="0"/>
                <a:cs typeface="Times New Roman" pitchFamily="18" charset="0"/>
              </a:rPr>
              <a:t>? </a:t>
            </a:r>
          </a:p>
        </p:txBody>
      </p:sp>
      <p:sp>
        <p:nvSpPr>
          <p:cNvPr id="5" name="TextBox 4">
            <a:extLst>
              <a:ext uri="{FF2B5EF4-FFF2-40B4-BE49-F238E27FC236}">
                <a16:creationId xmlns:a16="http://schemas.microsoft.com/office/drawing/2014/main" id="{BC025334-9B63-44D3-957B-00AB8843D486}"/>
              </a:ext>
            </a:extLst>
          </p:cNvPr>
          <p:cNvSpPr txBox="1"/>
          <p:nvPr/>
        </p:nvSpPr>
        <p:spPr>
          <a:xfrm>
            <a:off x="258793" y="1425222"/>
            <a:ext cx="11706044" cy="830997"/>
          </a:xfrm>
          <a:prstGeom prst="rect">
            <a:avLst/>
          </a:prstGeom>
          <a:noFill/>
        </p:spPr>
        <p:txBody>
          <a:bodyPr wrap="square" rtlCol="0">
            <a:spAutoFit/>
          </a:bodyPr>
          <a:lstStyle/>
          <a:p>
            <a:pPr algn="ctr">
              <a:lnSpc>
                <a:spcPct val="150000"/>
              </a:lnSpc>
            </a:pP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Giờ</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học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Đạo</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đức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tuần</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trước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em</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học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bài</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Em</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yêu</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quê</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hương</a:t>
            </a:r>
            <a:r>
              <a:rPr lang="en-US" sz="3200" dirty="0">
                <a:solidFill>
                  <a:srgbClr val="FFFF00"/>
                </a:solidFill>
                <a:latin typeface="Times New Roman" pitchFamily="18" charset="0"/>
                <a:cs typeface="Times New Roman" pitchFamily="18" charset="0"/>
              </a:rPr>
              <a:t> (T2)</a:t>
            </a:r>
          </a:p>
        </p:txBody>
      </p:sp>
    </p:spTree>
    <p:extLst>
      <p:ext uri="{BB962C8B-B14F-4D97-AF65-F5344CB8AC3E}">
        <p14:creationId xmlns:p14="http://schemas.microsoft.com/office/powerpoint/2010/main" val="299460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53718"/>
            <a:ext cx="11671785" cy="523220"/>
          </a:xfrm>
          <a:prstGeom prst="rect">
            <a:avLst/>
          </a:prstGeom>
          <a:noFill/>
        </p:spPr>
        <p:txBody>
          <a:bodyPr wrap="none" rtlCol="0">
            <a:spAutoFit/>
          </a:bodyPr>
          <a:lstStyle/>
          <a:p>
            <a:r>
              <a:rPr lang="en-US" sz="2800" b="1" dirty="0" err="1">
                <a:solidFill>
                  <a:srgbClr val="FFFF00"/>
                </a:solidFill>
                <a:latin typeface="Times New Roman" pitchFamily="18" charset="0"/>
                <a:cs typeface="Times New Roman" pitchFamily="18" charset="0"/>
              </a:rPr>
              <a:t>Các</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em</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hãy</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viết</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bài</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vào</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vở</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Ghi</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đầu</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bài</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theo</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mẫu</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sau</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của</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cô</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trên</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màn</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hình</a:t>
            </a:r>
            <a:endParaRPr lang="en-US" sz="2800" b="1" dirty="0">
              <a:solidFill>
                <a:srgbClr val="FFFF00"/>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43013"/>
            <a:ext cx="105156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286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4337-98DC-4AD5-8C06-17AF61636F7D}"/>
              </a:ext>
            </a:extLst>
          </p:cNvPr>
          <p:cNvSpPr>
            <a:spLocks noGrp="1"/>
          </p:cNvSpPr>
          <p:nvPr>
            <p:ph type="title"/>
          </p:nvPr>
        </p:nvSpPr>
        <p:spPr>
          <a:xfrm>
            <a:off x="76200" y="0"/>
            <a:ext cx="1981200" cy="533400"/>
          </a:xfrm>
          <a:solidFill>
            <a:srgbClr val="FFFF00"/>
          </a:solidFill>
        </p:spPr>
        <p:txBody>
          <a:bodyPr>
            <a:normAutofit fontScale="90000"/>
          </a:bodyPr>
          <a:lstStyle/>
          <a:p>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Luyện</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tập</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071A5784-456E-4F4A-8B20-DEB77DA5B938}"/>
              </a:ext>
            </a:extLst>
          </p:cNvPr>
          <p:cNvSpPr txBox="1"/>
          <p:nvPr/>
        </p:nvSpPr>
        <p:spPr>
          <a:xfrm>
            <a:off x="3657600" y="119390"/>
            <a:ext cx="3657600" cy="523220"/>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khuyên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4" name="Picture 3">
            <a:extLst>
              <a:ext uri="{FF2B5EF4-FFF2-40B4-BE49-F238E27FC236}">
                <a16:creationId xmlns:a16="http://schemas.microsoft.com/office/drawing/2014/main" id="{B2F067FE-0AA6-454F-8112-C82ABD46454B}"/>
              </a:ext>
            </a:extLst>
          </p:cNvPr>
          <p:cNvPicPr>
            <a:picLocks noChangeAspect="1"/>
          </p:cNvPicPr>
          <p:nvPr/>
        </p:nvPicPr>
        <p:blipFill>
          <a:blip r:embed="rId2"/>
          <a:stretch>
            <a:fillRect/>
          </a:stretch>
        </p:blipFill>
        <p:spPr>
          <a:xfrm>
            <a:off x="156029" y="2185354"/>
            <a:ext cx="5858591" cy="4291646"/>
          </a:xfrm>
          <a:prstGeom prst="rect">
            <a:avLst/>
          </a:prstGeom>
        </p:spPr>
      </p:pic>
      <p:pic>
        <p:nvPicPr>
          <p:cNvPr id="7" name="Picture 6">
            <a:extLst>
              <a:ext uri="{FF2B5EF4-FFF2-40B4-BE49-F238E27FC236}">
                <a16:creationId xmlns:a16="http://schemas.microsoft.com/office/drawing/2014/main" id="{93D23619-591C-4474-B8E2-AD221AB6F08C}"/>
              </a:ext>
            </a:extLst>
          </p:cNvPr>
          <p:cNvPicPr>
            <a:picLocks noChangeAspect="1"/>
          </p:cNvPicPr>
          <p:nvPr/>
        </p:nvPicPr>
        <p:blipFill>
          <a:blip r:embed="rId3"/>
          <a:stretch>
            <a:fillRect/>
          </a:stretch>
        </p:blipFill>
        <p:spPr>
          <a:xfrm>
            <a:off x="6477000" y="1998845"/>
            <a:ext cx="5257800" cy="4478155"/>
          </a:xfrm>
          <a:prstGeom prst="rect">
            <a:avLst/>
          </a:prstGeom>
        </p:spPr>
      </p:pic>
      <p:sp>
        <p:nvSpPr>
          <p:cNvPr id="6" name="TextBox 5">
            <a:extLst>
              <a:ext uri="{FF2B5EF4-FFF2-40B4-BE49-F238E27FC236}">
                <a16:creationId xmlns:a16="http://schemas.microsoft.com/office/drawing/2014/main" id="{BC025334-9B63-44D3-957B-00AB8843D486}"/>
              </a:ext>
            </a:extLst>
          </p:cNvPr>
          <p:cNvSpPr txBox="1"/>
          <p:nvPr/>
        </p:nvSpPr>
        <p:spPr>
          <a:xfrm>
            <a:off x="239672" y="914400"/>
            <a:ext cx="11701850" cy="954107"/>
          </a:xfrm>
          <a:prstGeom prst="rect">
            <a:avLst/>
          </a:prstGeom>
          <a:noFill/>
        </p:spPr>
        <p:txBody>
          <a:bodyPr wrap="square" rtlCol="0">
            <a:spAutoFit/>
          </a:bodyPr>
          <a:lstStyle/>
          <a:p>
            <a:r>
              <a:rPr lang="en-US" sz="2800" b="1" dirty="0" err="1">
                <a:solidFill>
                  <a:srgbClr val="00B050"/>
                </a:solidFill>
                <a:latin typeface="Times New Roman" pitchFamily="18" charset="0"/>
                <a:cs typeface="Times New Roman" pitchFamily="18" charset="0"/>
              </a:rPr>
              <a:t>Các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em</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hãy</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quan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sát</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tranh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em</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sẽ</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khuyên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bạn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điều</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gì</a:t>
            </a:r>
            <a:r>
              <a:rPr lang="en-US" sz="2800" b="1" dirty="0">
                <a:solidFill>
                  <a:srgbClr val="00B050"/>
                </a:solidFill>
                <a:latin typeface="Times New Roman" pitchFamily="18" charset="0"/>
                <a:cs typeface="Times New Roman" pitchFamily="18" charset="0"/>
              </a:rPr>
              <a:t> ở </a:t>
            </a:r>
            <a:r>
              <a:rPr lang="en-US" sz="2800" b="1" dirty="0" err="1">
                <a:solidFill>
                  <a:srgbClr val="00B050"/>
                </a:solidFill>
                <a:latin typeface="Times New Roman" pitchFamily="18" charset="0"/>
                <a:cs typeface="Times New Roman" pitchFamily="18" charset="0"/>
              </a:rPr>
              <a:t>mỗi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tình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huống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này</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Sau</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đó</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hãy</a:t>
            </a:r>
            <a:r>
              <a:rPr lang="en-US" sz="2800" b="1" dirty="0">
                <a:solidFill>
                  <a:srgbClr val="00B050"/>
                </a:solidFill>
                <a:latin typeface="Times New Roman" pitchFamily="18" charset="0"/>
                <a:cs typeface="Times New Roman" pitchFamily="18" charset="0"/>
              </a:rPr>
              <a:t> chia </a:t>
            </a:r>
            <a:r>
              <a:rPr lang="en-US" sz="2800" b="1" dirty="0" err="1">
                <a:solidFill>
                  <a:srgbClr val="00B050"/>
                </a:solidFill>
                <a:latin typeface="Times New Roman" pitchFamily="18" charset="0"/>
                <a:cs typeface="Times New Roman" pitchFamily="18" charset="0"/>
              </a:rPr>
              <a:t>sẻ</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cho</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người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thân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hoặc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trao</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đổi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với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bạn</a:t>
            </a:r>
            <a:r>
              <a:rPr lang="en-US" sz="2800" b="1" dirty="0">
                <a:solidFill>
                  <a:srgbClr val="00B050"/>
                </a:solidFill>
                <a:latin typeface="Times New Roman" pitchFamily="18" charset="0"/>
                <a:cs typeface="Times New Roman" pitchFamily="18" charset="0"/>
              </a:rPr>
              <a:t> qua in-</a:t>
            </a:r>
            <a:r>
              <a:rPr lang="en-US" sz="2800" b="1" dirty="0" err="1">
                <a:solidFill>
                  <a:srgbClr val="00B050"/>
                </a:solidFill>
                <a:latin typeface="Times New Roman" pitchFamily="18" charset="0"/>
                <a:cs typeface="Times New Roman" pitchFamily="18" charset="0"/>
              </a:rPr>
              <a:t>tơ</a:t>
            </a:r>
            <a:r>
              <a:rPr lang="en-US" sz="2800" b="1" dirty="0">
                <a:solidFill>
                  <a:srgbClr val="00B050"/>
                </a:solidFill>
                <a:latin typeface="Times New Roman" pitchFamily="18" charset="0"/>
                <a:cs typeface="Times New Roman" pitchFamily="18" charset="0"/>
              </a:rPr>
              <a:t>-</a:t>
            </a:r>
            <a:r>
              <a:rPr lang="en-US" sz="2800" b="1" dirty="0" err="1">
                <a:solidFill>
                  <a:srgbClr val="00B050"/>
                </a:solidFill>
                <a:latin typeface="Times New Roman" pitchFamily="18" charset="0"/>
                <a:cs typeface="Times New Roman" pitchFamily="18" charset="0"/>
              </a:rPr>
              <a:t>nét</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0363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52FBEA6-91AD-4C1D-B7B1-911E3CDF5603}"/>
              </a:ext>
            </a:extLst>
          </p:cNvPr>
          <p:cNvGrpSpPr/>
          <p:nvPr/>
        </p:nvGrpSpPr>
        <p:grpSpPr>
          <a:xfrm>
            <a:off x="297230" y="856870"/>
            <a:ext cx="6283583" cy="5105400"/>
            <a:chOff x="297230" y="856870"/>
            <a:chExt cx="6283583" cy="5105400"/>
          </a:xfrm>
        </p:grpSpPr>
        <p:sp>
          <p:nvSpPr>
            <p:cNvPr id="5" name="Rectangle 4">
              <a:extLst>
                <a:ext uri="{FF2B5EF4-FFF2-40B4-BE49-F238E27FC236}">
                  <a16:creationId xmlns:a16="http://schemas.microsoft.com/office/drawing/2014/main" id="{321DCB33-620E-4AD5-A45E-B926B48E0098}"/>
                </a:ext>
              </a:extLst>
            </p:cNvPr>
            <p:cNvSpPr/>
            <p:nvPr/>
          </p:nvSpPr>
          <p:spPr>
            <a:xfrm>
              <a:off x="297230" y="856870"/>
              <a:ext cx="6283583" cy="510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E214A8-E98F-4FD0-9A4A-2D02C4FA19A9}"/>
                </a:ext>
              </a:extLst>
            </p:cNvPr>
            <p:cNvPicPr>
              <a:picLocks noChangeAspect="1"/>
            </p:cNvPicPr>
            <p:nvPr/>
          </p:nvPicPr>
          <p:blipFill>
            <a:blip r:embed="rId2"/>
            <a:stretch>
              <a:fillRect/>
            </a:stretch>
          </p:blipFill>
          <p:spPr>
            <a:xfrm>
              <a:off x="422017" y="1052682"/>
              <a:ext cx="6054983" cy="4713776"/>
            </a:xfrm>
            <a:prstGeom prst="rect">
              <a:avLst/>
            </a:prstGeom>
          </p:spPr>
        </p:pic>
      </p:grpSp>
      <p:sp>
        <p:nvSpPr>
          <p:cNvPr id="8" name="Rectangle 7">
            <a:extLst>
              <a:ext uri="{FF2B5EF4-FFF2-40B4-BE49-F238E27FC236}">
                <a16:creationId xmlns:a16="http://schemas.microsoft.com/office/drawing/2014/main" id="{64AD7FC9-5B35-423D-BDCB-9B29AF3BD4F2}"/>
              </a:ext>
            </a:extLst>
          </p:cNvPr>
          <p:cNvSpPr/>
          <p:nvPr/>
        </p:nvSpPr>
        <p:spPr>
          <a:xfrm>
            <a:off x="6830383" y="856870"/>
            <a:ext cx="5189171" cy="5105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016EC2B-CC91-49A2-AFA8-3FCADD7B012D}"/>
              </a:ext>
            </a:extLst>
          </p:cNvPr>
          <p:cNvSpPr txBox="1"/>
          <p:nvPr/>
        </p:nvSpPr>
        <p:spPr>
          <a:xfrm>
            <a:off x="6824521" y="935538"/>
            <a:ext cx="5189171" cy="4878259"/>
          </a:xfrm>
          <a:prstGeom prst="rect">
            <a:avLst/>
          </a:prstGeom>
          <a:noFill/>
        </p:spPr>
        <p:txBody>
          <a:bodyPr wrap="square" rtlCol="0">
            <a:spAutoFit/>
          </a:bodyPr>
          <a:lstStyle/>
          <a:p>
            <a:pPr algn="just"/>
            <a:r>
              <a:rPr lang="en-US" sz="3200">
                <a:latin typeface="Times New Roman" panose="02020603050405020304" pitchFamily="18" charset="0"/>
                <a:cs typeface="Times New Roman" panose="02020603050405020304" pitchFamily="18" charset="0"/>
              </a:rPr>
              <a:t>      </a:t>
            </a:r>
            <a:r>
              <a:rPr lang="en-US" sz="3100">
                <a:latin typeface="Times New Roman" panose="02020603050405020304" pitchFamily="18" charset="0"/>
                <a:cs typeface="Times New Roman" panose="02020603050405020304" pitchFamily="18" charset="0"/>
              </a:rPr>
              <a:t>Ai sinh ra cũng có nguồn cội, đó chính là quê hương - nơi ta sinh ra và lớn lên, nơi có những người thân và những truyền thống tốt đẹp. Chúng ta cần thể hiện tình yêu, sự gắn bó bằng việc thường xuyên về quê để thăm hỏi người thân hoặc có những việc làm thiết thực với quê hương. </a:t>
            </a:r>
          </a:p>
        </p:txBody>
      </p:sp>
    </p:spTree>
    <p:extLst>
      <p:ext uri="{BB962C8B-B14F-4D97-AF65-F5344CB8AC3E}">
        <p14:creationId xmlns:p14="http://schemas.microsoft.com/office/powerpoint/2010/main" val="395965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9E32A9F-EDA1-4C19-8D48-091FE95B8A68}"/>
              </a:ext>
            </a:extLst>
          </p:cNvPr>
          <p:cNvGrpSpPr/>
          <p:nvPr/>
        </p:nvGrpSpPr>
        <p:grpSpPr>
          <a:xfrm>
            <a:off x="457200" y="457200"/>
            <a:ext cx="6096000" cy="5943600"/>
            <a:chOff x="685800" y="674400"/>
            <a:chExt cx="6096000" cy="5345400"/>
          </a:xfrm>
        </p:grpSpPr>
        <p:sp>
          <p:nvSpPr>
            <p:cNvPr id="2" name="Rectangle 1">
              <a:extLst>
                <a:ext uri="{FF2B5EF4-FFF2-40B4-BE49-F238E27FC236}">
                  <a16:creationId xmlns:a16="http://schemas.microsoft.com/office/drawing/2014/main" id="{76C0DF4B-A270-4029-8182-BDAEA2494020}"/>
                </a:ext>
              </a:extLst>
            </p:cNvPr>
            <p:cNvSpPr/>
            <p:nvPr/>
          </p:nvSpPr>
          <p:spPr>
            <a:xfrm>
              <a:off x="685800" y="674400"/>
              <a:ext cx="6096000" cy="534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1962FA5-232A-4769-81EE-68FBB5F77E2A}"/>
                </a:ext>
              </a:extLst>
            </p:cNvPr>
            <p:cNvPicPr>
              <a:picLocks noChangeAspect="1"/>
            </p:cNvPicPr>
            <p:nvPr/>
          </p:nvPicPr>
          <p:blipFill>
            <a:blip r:embed="rId2"/>
            <a:stretch>
              <a:fillRect/>
            </a:stretch>
          </p:blipFill>
          <p:spPr>
            <a:xfrm>
              <a:off x="948396" y="990600"/>
              <a:ext cx="5562600" cy="4737758"/>
            </a:xfrm>
            <a:prstGeom prst="rect">
              <a:avLst/>
            </a:prstGeom>
          </p:spPr>
        </p:pic>
      </p:grpSp>
      <p:sp>
        <p:nvSpPr>
          <p:cNvPr id="9" name="Rectangle 8">
            <a:extLst>
              <a:ext uri="{FF2B5EF4-FFF2-40B4-BE49-F238E27FC236}">
                <a16:creationId xmlns:a16="http://schemas.microsoft.com/office/drawing/2014/main" id="{C6008B22-F472-4D6E-9AC7-5681840AC150}"/>
              </a:ext>
            </a:extLst>
          </p:cNvPr>
          <p:cNvSpPr/>
          <p:nvPr/>
        </p:nvSpPr>
        <p:spPr>
          <a:xfrm>
            <a:off x="6815797" y="457200"/>
            <a:ext cx="4919004" cy="5943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8C6C8E-9647-4D9E-B5ED-875329944921}"/>
              </a:ext>
            </a:extLst>
          </p:cNvPr>
          <p:cNvSpPr txBox="1"/>
          <p:nvPr/>
        </p:nvSpPr>
        <p:spPr>
          <a:xfrm>
            <a:off x="7010400" y="626608"/>
            <a:ext cx="4461804" cy="5632311"/>
          </a:xfrm>
          <a:prstGeom prst="rect">
            <a:avLst/>
          </a:prstGeom>
          <a:noFill/>
        </p:spPr>
        <p:txBody>
          <a:bodyPr wrap="square" rtlCol="0">
            <a:spAutoFit/>
          </a:bodyPr>
          <a:lstStyle/>
          <a:p>
            <a:pPr algn="just"/>
            <a:r>
              <a:rPr lang="en-US" sz="320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Mỗi người có một quê hương khác nhau, mỗi nơi lại có vẻ đẹp và những truyền thống khác nhau. Chúng ta cần yêu quý, tự hào về quê hương của mình và yêu quý, trân trọng quê hương của mọi người.</a:t>
            </a:r>
          </a:p>
        </p:txBody>
      </p:sp>
    </p:spTree>
    <p:extLst>
      <p:ext uri="{BB962C8B-B14F-4D97-AF65-F5344CB8AC3E}">
        <p14:creationId xmlns:p14="http://schemas.microsoft.com/office/powerpoint/2010/main" val="2253960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025334-9B63-44D3-957B-00AB8843D486}"/>
              </a:ext>
            </a:extLst>
          </p:cNvPr>
          <p:cNvSpPr txBox="1"/>
          <p:nvPr/>
        </p:nvSpPr>
        <p:spPr>
          <a:xfrm>
            <a:off x="762000" y="1676400"/>
            <a:ext cx="10591800" cy="2246769"/>
          </a:xfrm>
          <a:prstGeom prst="rect">
            <a:avLst/>
          </a:prstGeom>
          <a:noFill/>
        </p:spPr>
        <p:txBody>
          <a:bodyPr wrap="square" rtlCol="0">
            <a:spAutoFit/>
          </a:bodyPr>
          <a:lstStyle/>
          <a:p>
            <a:pPr algn="just"/>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Quê</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hương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là</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nơi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chúng</a:t>
            </a:r>
            <a:r>
              <a:rPr lang="en-US" sz="2800" b="1" dirty="0">
                <a:solidFill>
                  <a:schemeClr val="bg1"/>
                </a:solidFill>
                <a:latin typeface="Times New Roman" pitchFamily="18" charset="0"/>
                <a:cs typeface="Times New Roman" pitchFamily="18" charset="0"/>
              </a:rPr>
              <a:t> ta </a:t>
            </a:r>
            <a:r>
              <a:rPr lang="en-US" sz="2800" b="1" dirty="0" err="1">
                <a:solidFill>
                  <a:schemeClr val="bg1"/>
                </a:solidFill>
                <a:latin typeface="Times New Roman" pitchFamily="18" charset="0"/>
                <a:cs typeface="Times New Roman" pitchFamily="18" charset="0"/>
              </a:rPr>
              <a:t>sinh</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ra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và</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lớn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lên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để</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thể</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hiện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tình</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yêu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quê</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hương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các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em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cần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Yêu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thương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quan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tâm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chăm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sóc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thường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xuyên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về</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thăm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người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thân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gắn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bó</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giữ</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gìn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phát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huy</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truyền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thống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của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quê</a:t>
            </a:r>
            <a:r>
              <a:rPr lang="en-US" sz="2800" b="1" dirty="0">
                <a:solidFill>
                  <a:schemeClr val="bg1"/>
                </a:solidFill>
                <a:latin typeface="Times New Roman" pitchFamily="18" charset="0"/>
                <a:cs typeface="Times New Roman" pitchFamily="18" charset="0"/>
              </a:rPr>
              <a:t> </a:t>
            </a:r>
            <a:r>
              <a:rPr lang="en-US" sz="2800" b="1" err="1">
                <a:solidFill>
                  <a:schemeClr val="bg1"/>
                </a:solidFill>
                <a:latin typeface="Times New Roman" pitchFamily="18" charset="0"/>
                <a:cs typeface="Times New Roman" pitchFamily="18" charset="0"/>
              </a:rPr>
              <a:t>hương</a:t>
            </a:r>
            <a:r>
              <a:rPr lang="en-US" sz="2800" b="1">
                <a:solidFill>
                  <a:schemeClr val="bg1"/>
                </a:solidFill>
                <a:latin typeface="Times New Roman" pitchFamily="18" charset="0"/>
                <a:cs typeface="Times New Roman" pitchFamily="18" charset="0"/>
              </a:rPr>
              <a:t>;…. Đó là truyền thống “ Uống nước nhớ nguồn” tốt đẹp của nhân dân ta.</a:t>
            </a:r>
            <a:endParaRPr lang="vi-VN" sz="2800" b="1" dirty="0">
              <a:solidFill>
                <a:schemeClr val="bg1"/>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BC025334-9B63-44D3-957B-00AB8843D486}"/>
              </a:ext>
            </a:extLst>
          </p:cNvPr>
          <p:cNvSpPr txBox="1"/>
          <p:nvPr/>
        </p:nvSpPr>
        <p:spPr>
          <a:xfrm>
            <a:off x="761384" y="3886200"/>
            <a:ext cx="10592416" cy="1815882"/>
          </a:xfrm>
          <a:prstGeom prst="rect">
            <a:avLst/>
          </a:prstGeom>
          <a:noFill/>
        </p:spPr>
        <p:txBody>
          <a:bodyPr wrap="square" rtlCol="0">
            <a:spAutoFit/>
          </a:bodyPr>
          <a:lstStyle/>
          <a:p>
            <a:pPr algn="just"/>
            <a:r>
              <a:rPr lang="en-US" sz="2800" b="1">
                <a:solidFill>
                  <a:schemeClr val="bg1"/>
                </a:solidFill>
                <a:latin typeface="Times New Roman" pitchFamily="18" charset="0"/>
                <a:cs typeface="Times New Roman" pitchFamily="18" charset="0"/>
              </a:rPr>
              <a:t>	Mỗi </a:t>
            </a:r>
            <a:r>
              <a:rPr lang="en-US" sz="2800" b="1" dirty="0" err="1">
                <a:solidFill>
                  <a:schemeClr val="bg1"/>
                </a:solidFill>
                <a:latin typeface="Times New Roman" pitchFamily="18" charset="0"/>
                <a:cs typeface="Times New Roman" pitchFamily="18" charset="0"/>
              </a:rPr>
              <a:t>người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có</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quê</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hương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khác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nhau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mỗi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vùng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quê</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đều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có</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những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vẻ</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đẹp</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truyền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thống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riêng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chúng</a:t>
            </a:r>
            <a:r>
              <a:rPr lang="en-US" sz="2800" b="1" dirty="0">
                <a:solidFill>
                  <a:schemeClr val="bg1"/>
                </a:solidFill>
                <a:latin typeface="Times New Roman" pitchFamily="18" charset="0"/>
                <a:cs typeface="Times New Roman" pitchFamily="18" charset="0"/>
              </a:rPr>
              <a:t> ta </a:t>
            </a:r>
            <a:r>
              <a:rPr lang="en-US" sz="2800" b="1" dirty="0" err="1">
                <a:solidFill>
                  <a:schemeClr val="bg1"/>
                </a:solidFill>
                <a:latin typeface="Times New Roman" pitchFamily="18" charset="0"/>
                <a:cs typeface="Times New Roman" pitchFamily="18" charset="0"/>
              </a:rPr>
              <a:t>cần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tự</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hào</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trân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trọng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vẻ</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đẹp</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của</a:t>
            </a:r>
            <a:r>
              <a:rPr lang="en-US" sz="2800" b="1" dirty="0">
                <a:solidFill>
                  <a:schemeClr val="bg1"/>
                </a:solidFill>
                <a:latin typeface="Times New Roman" pitchFamily="18" charset="0"/>
                <a:cs typeface="Times New Roman" pitchFamily="18" charset="0"/>
              </a:rPr>
              <a:t> con </a:t>
            </a:r>
            <a:r>
              <a:rPr lang="en-US" sz="2800" b="1" dirty="0" err="1">
                <a:solidFill>
                  <a:schemeClr val="bg1"/>
                </a:solidFill>
                <a:latin typeface="Times New Roman" pitchFamily="18" charset="0"/>
                <a:cs typeface="Times New Roman" pitchFamily="18" charset="0"/>
              </a:rPr>
              <a:t>người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quê</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hương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mình</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cũng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như</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quê</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hương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của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mọi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người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xung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quanh</a:t>
            </a:r>
            <a:r>
              <a:rPr lang="en-US" sz="2800" b="1" dirty="0">
                <a:solidFill>
                  <a:schemeClr val="bg1"/>
                </a:solidFill>
                <a:latin typeface="Times New Roman" pitchFamily="18" charset="0"/>
                <a:cs typeface="Times New Roman" pitchFamily="18" charset="0"/>
              </a:rPr>
              <a:t>.</a:t>
            </a:r>
            <a:endParaRPr lang="vi-VN" sz="2800" b="1" dirty="0">
              <a:solidFill>
                <a:schemeClr val="bg1"/>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BC025334-9B63-44D3-957B-00AB8843D486}"/>
              </a:ext>
            </a:extLst>
          </p:cNvPr>
          <p:cNvSpPr txBox="1"/>
          <p:nvPr/>
        </p:nvSpPr>
        <p:spPr>
          <a:xfrm>
            <a:off x="304800" y="1000780"/>
            <a:ext cx="10591800" cy="523220"/>
          </a:xfrm>
          <a:prstGeom prst="rect">
            <a:avLst/>
          </a:prstGeom>
          <a:noFill/>
        </p:spPr>
        <p:txBody>
          <a:bodyPr wrap="square" rtlCol="0">
            <a:spAutoFit/>
          </a:bodyPr>
          <a:lstStyle/>
          <a:p>
            <a:pPr algn="just"/>
            <a:r>
              <a:rPr lang="en-US" sz="2800" b="1" dirty="0" err="1">
                <a:solidFill>
                  <a:schemeClr val="bg1"/>
                </a:solidFill>
                <a:latin typeface="Times New Roman" pitchFamily="18" charset="0"/>
                <a:cs typeface="Times New Roman" pitchFamily="18" charset="0"/>
              </a:rPr>
              <a:t>Các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em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cần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ghi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nhớ</a:t>
            </a:r>
            <a:r>
              <a:rPr lang="en-US" sz="2800" b="1" dirty="0">
                <a:solidFill>
                  <a:schemeClr val="bg1"/>
                </a:solidFill>
                <a:latin typeface="Times New Roman" pitchFamily="18" charset="0"/>
                <a:cs typeface="Times New Roman" pitchFamily="18" charset="0"/>
              </a:rPr>
              <a:t>:</a:t>
            </a:r>
            <a:endParaRPr lang="vi-VN"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6992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309388" y="254280"/>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mj-lt"/>
                  <a:ea typeface="+mn-ea"/>
                  <a:cs typeface="+mn-cs"/>
                </a:rPr>
                <a:t>VẬN DỤNG</a:t>
              </a:r>
            </a:p>
          </p:txBody>
        </p:sp>
      </p:grpSp>
      <p:sp>
        <p:nvSpPr>
          <p:cNvPr id="5" name="TextBox 4"/>
          <p:cNvSpPr txBox="1"/>
          <p:nvPr/>
        </p:nvSpPr>
        <p:spPr>
          <a:xfrm>
            <a:off x="2986812" y="507941"/>
            <a:ext cx="8682211" cy="2041585"/>
          </a:xfrm>
          <a:prstGeom prst="rect">
            <a:avLst/>
          </a:prstGeom>
          <a:noFill/>
        </p:spPr>
        <p:txBody>
          <a:bodyPr wrap="square" rtlCol="0">
            <a:spAutoFit/>
          </a:bodyPr>
          <a:lstStyle/>
          <a:p>
            <a:pPr marR="0" lvl="0" algn="just" defTabSz="914400" rtl="0" eaLnBrk="1" fontAlgn="auto" latinLnBrk="0" hangingPunct="1">
              <a:lnSpc>
                <a:spcPts val="3800"/>
              </a:lnSpc>
              <a:spcBef>
                <a:spcPts val="0"/>
              </a:spcBef>
              <a:spcAft>
                <a:spcPts val="0"/>
              </a:spcAft>
              <a:buClrTx/>
              <a:buSzTx/>
              <a:tabLst/>
              <a:defRPr/>
            </a:pPr>
            <a:r>
              <a:rPr kumimoji="0" lang="en-US" sz="2800" b="0" i="0" u="none" strike="noStrike" kern="1200" cap="none" spc="0" normalizeH="0" baseline="0" noProof="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a:ln>
                  <a:noFill/>
                </a:ln>
                <a:solidFill>
                  <a:schemeClr val="bg1"/>
                </a:solidFill>
                <a:effectLst/>
                <a:uLnTx/>
                <a:uFillTx/>
                <a:latin typeface="Times New Roman" pitchFamily="18" charset="0"/>
                <a:cs typeface="Times New Roman" pitchFamily="18" charset="0"/>
              </a:rPr>
              <a:t>Em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cùng</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các</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bạn</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thực</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hiện</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những</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việc</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làm</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thể</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hiện</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tình</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yêu</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đối</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với</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quê</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hương</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dọn</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vệ</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sinh</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chăm</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sóc</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cây</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giúp</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đỡ</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gia</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đình</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người</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có</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công</a:t>
            </a:r>
            <a:r>
              <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 ở </a:t>
            </a:r>
            <a:r>
              <a:rPr kumimoji="0" lang="en-US" sz="3200" b="0" i="0" u="none" strike="noStrike" kern="1200" cap="none" spc="0" normalizeH="0" baseline="0" noProof="0" err="1">
                <a:ln>
                  <a:noFill/>
                </a:ln>
                <a:solidFill>
                  <a:schemeClr val="bg1"/>
                </a:solidFill>
                <a:effectLst/>
                <a:uLnTx/>
                <a:uFillTx/>
                <a:latin typeface="Times New Roman" pitchFamily="18" charset="0"/>
                <a:cs typeface="Times New Roman" pitchFamily="18" charset="0"/>
              </a:rPr>
              <a:t>quê</a:t>
            </a:r>
            <a:r>
              <a:rPr kumimoji="0" lang="en-US" sz="3200" b="0" i="0" u="none" strike="noStrike" kern="1200" cap="none" spc="0" normalizeH="0" baseline="0" noProof="0">
                <a:ln>
                  <a:noFill/>
                </a:ln>
                <a:solidFill>
                  <a:schemeClr val="bg1"/>
                </a:solidFill>
                <a:effectLst/>
                <a:uLnTx/>
                <a:uFillTx/>
                <a:latin typeface="Times New Roman" pitchFamily="18" charset="0"/>
                <a:cs typeface="Times New Roman" pitchFamily="18" charset="0"/>
              </a:rPr>
              <a:t> hương…).</a:t>
            </a:r>
            <a:endPar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549C28E7-DC29-4982-A5FE-D4C2E84819D9}"/>
              </a:ext>
            </a:extLst>
          </p:cNvPr>
          <p:cNvSpPr txBox="1"/>
          <p:nvPr/>
        </p:nvSpPr>
        <p:spPr>
          <a:xfrm>
            <a:off x="559319" y="2362200"/>
            <a:ext cx="10654115" cy="2492990"/>
          </a:xfrm>
          <a:prstGeom prst="rect">
            <a:avLst/>
          </a:prstGeom>
          <a:noFill/>
        </p:spPr>
        <p:txBody>
          <a:bodyPr wrap="square" rtlCol="0">
            <a:spAutoFit/>
          </a:bodyPr>
          <a:lstStyle/>
          <a:p>
            <a:pPr marR="0" lvl="0" algn="just" defTabSz="914400" rtl="0" eaLnBrk="1" fontAlgn="auto" latinLnBrk="0" hangingPunct="1">
              <a:spcBef>
                <a:spcPts val="0"/>
              </a:spcBef>
              <a:spcAft>
                <a:spcPts val="0"/>
              </a:spcAft>
              <a:buClrTx/>
              <a:buSzTx/>
              <a:tabLst/>
              <a:defRPr/>
            </a:pPr>
            <a:r>
              <a:rPr lang="en-US" sz="2800" b="1" u="sng">
                <a:solidFill>
                  <a:schemeClr val="bg1"/>
                </a:solidFill>
                <a:latin typeface="Times New Roman" pitchFamily="18" charset="0"/>
                <a:cs typeface="Times New Roman" pitchFamily="18" charset="0"/>
              </a:rPr>
              <a:t>Yêu cầu:</a:t>
            </a:r>
            <a:r>
              <a:rPr lang="en-US" sz="2800">
                <a:solidFill>
                  <a:schemeClr val="bg1"/>
                </a:solidFill>
                <a:latin typeface="Times New Roman" pitchFamily="18" charset="0"/>
                <a:cs typeface="Times New Roman" pitchFamily="18" charset="0"/>
              </a:rPr>
              <a:t> </a:t>
            </a:r>
          </a:p>
          <a:p>
            <a:pPr marR="0" lvl="0" algn="just" defTabSz="914400" rtl="0" eaLnBrk="1" fontAlgn="auto" latinLnBrk="0" hangingPunct="1">
              <a:spcBef>
                <a:spcPts val="0"/>
              </a:spcBef>
              <a:spcAft>
                <a:spcPts val="0"/>
              </a:spcAft>
              <a:buClrTx/>
              <a:buSzTx/>
              <a:tabLst/>
              <a:defRPr/>
            </a:pPr>
            <a:r>
              <a:rPr lang="en-US" sz="3200">
                <a:solidFill>
                  <a:schemeClr val="bg1"/>
                </a:solidFill>
                <a:latin typeface="Times New Roman" pitchFamily="18" charset="0"/>
                <a:cs typeface="Times New Roman" pitchFamily="18" charset="0"/>
              </a:rPr>
              <a:t>- Hãy chia sẻ những việc em đã làm và sẽ làm để thể hiện tình yêu quê hương với người thân.</a:t>
            </a:r>
          </a:p>
          <a:p>
            <a:pPr marR="0" lvl="0" algn="just" defTabSz="914400" rtl="0" eaLnBrk="1" fontAlgn="auto" latinLnBrk="0" hangingPunct="1">
              <a:spcBef>
                <a:spcPts val="0"/>
              </a:spcBef>
              <a:spcAft>
                <a:spcPts val="0"/>
              </a:spcAft>
              <a:buClrTx/>
              <a:buSzTx/>
              <a:tabLst/>
              <a:defRPr/>
            </a:pPr>
            <a:r>
              <a:rPr lang="en-US" sz="3200">
                <a:solidFill>
                  <a:schemeClr val="bg1"/>
                </a:solidFill>
                <a:latin typeface="Times New Roman" pitchFamily="18" charset="0"/>
                <a:cs typeface="Times New Roman" pitchFamily="18" charset="0"/>
              </a:rPr>
              <a:t>-  Hãy ghi những việc em sẽ làm khi về quê hương và khi thực hiện những việc đó hãy chụp lại ảnh để báo cáo cô giáo nhé.</a:t>
            </a:r>
            <a:endParaRPr kumimoji="0" lang="en-US" sz="3200"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0CB18BF1-722A-4217-AD4F-C11510BE6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865827"/>
            <a:ext cx="6043246" cy="1843622"/>
          </a:xfrm>
          <a:prstGeom prst="rect">
            <a:avLst/>
          </a:prstGeom>
        </p:spPr>
      </p:pic>
      <p:sp>
        <p:nvSpPr>
          <p:cNvPr id="11" name="TextBox 10">
            <a:extLst>
              <a:ext uri="{FF2B5EF4-FFF2-40B4-BE49-F238E27FC236}">
                <a16:creationId xmlns:a16="http://schemas.microsoft.com/office/drawing/2014/main" id="{717BB077-6AAB-421C-B616-485F2F5FA88A}"/>
              </a:ext>
            </a:extLst>
          </p:cNvPr>
          <p:cNvSpPr txBox="1"/>
          <p:nvPr/>
        </p:nvSpPr>
        <p:spPr>
          <a:xfrm>
            <a:off x="762000" y="5211602"/>
            <a:ext cx="4664612" cy="954107"/>
          </a:xfrm>
          <a:prstGeom prst="rect">
            <a:avLst/>
          </a:prstGeom>
          <a:noFill/>
        </p:spPr>
        <p:txBody>
          <a:bodyPr wrap="square" rtlCol="0">
            <a:spAutoFit/>
          </a:bodyPr>
          <a:lstStyle/>
          <a:p>
            <a:pPr algn="just"/>
            <a:r>
              <a:rPr lang="en-US" sz="2800" b="1" dirty="0" err="1">
                <a:solidFill>
                  <a:schemeClr val="bg1"/>
                </a:solidFill>
                <a:latin typeface="Times New Roman" pitchFamily="18" charset="0"/>
                <a:cs typeface="Times New Roman" pitchFamily="18" charset="0"/>
              </a:rPr>
              <a:t>Các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em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đọc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thông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điệp</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bài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học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và</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cùng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ghi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nhớ</a:t>
            </a:r>
            <a:r>
              <a:rPr lang="en-US" sz="2800" b="1" dirty="0">
                <a:solidFill>
                  <a:schemeClr val="bg1"/>
                </a:solidFill>
                <a:latin typeface="Times New Roman" pitchFamily="18" charset="0"/>
                <a:cs typeface="Times New Roman" pitchFamily="18" charset="0"/>
              </a:rPr>
              <a:t>:</a:t>
            </a:r>
            <a:endParaRPr lang="vi-VN"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2261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
            <a:ext cx="12192000" cy="5905039"/>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1223" y="233065"/>
            <a:ext cx="2613867" cy="1175113"/>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9356" y="564028"/>
            <a:ext cx="2557705" cy="2008523"/>
          </a:xfrm>
          <a:prstGeom prst="rect">
            <a:avLst/>
          </a:prstGeom>
        </p:spPr>
      </p:pic>
      <p:grpSp>
        <p:nvGrpSpPr>
          <p:cNvPr id="28" name="组合 27"/>
          <p:cNvGrpSpPr/>
          <p:nvPr/>
        </p:nvGrpSpPr>
        <p:grpSpPr>
          <a:xfrm>
            <a:off x="1993934" y="357606"/>
            <a:ext cx="9308729" cy="5222405"/>
            <a:chOff x="1750343" y="560130"/>
            <a:chExt cx="6458858" cy="3623564"/>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9597" y="-12285"/>
            <a:ext cx="2400049" cy="1882392"/>
          </a:xfrm>
          <a:prstGeom prst="rect">
            <a:avLst/>
          </a:prstGeom>
        </p:spPr>
      </p:pic>
      <p:pic>
        <p:nvPicPr>
          <p:cNvPr id="23" name="图片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695360" y="3267266"/>
            <a:ext cx="1342288" cy="1475449"/>
          </a:xfrm>
          <a:prstGeom prst="rect">
            <a:avLst/>
          </a:prstGeom>
        </p:spPr>
      </p:pic>
      <p:pic>
        <p:nvPicPr>
          <p:cNvPr id="5" name="图片 4"/>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3228"/>
          <a:stretch>
            <a:fillRect/>
          </a:stretch>
        </p:blipFill>
        <p:spPr>
          <a:xfrm flipV="1">
            <a:off x="-1" y="5832389"/>
            <a:ext cx="12247311" cy="1063972"/>
          </a:xfrm>
          <a:prstGeom prst="rect">
            <a:avLst/>
          </a:prstGeom>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06337" y="3887499"/>
            <a:ext cx="3419484" cy="1927299"/>
          </a:xfrm>
          <a:prstGeom prst="rect">
            <a:avLst/>
          </a:prstGeom>
        </p:spPr>
      </p:pic>
      <p:pic>
        <p:nvPicPr>
          <p:cNvPr id="33" name="图片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9313" y="4405433"/>
            <a:ext cx="2297156" cy="1967033"/>
          </a:xfrm>
          <a:prstGeom prst="rect">
            <a:avLst/>
          </a:prstGeom>
        </p:spPr>
      </p:pic>
      <p:pic>
        <p:nvPicPr>
          <p:cNvPr id="34" name="图片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57619" y="4243561"/>
            <a:ext cx="2297156" cy="1967033"/>
          </a:xfrm>
          <a:prstGeom prst="rect">
            <a:avLst/>
          </a:prstGeom>
        </p:spPr>
      </p:pic>
      <p:pic>
        <p:nvPicPr>
          <p:cNvPr id="35" name="图片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2492" y="4829246"/>
            <a:ext cx="2348781" cy="1569268"/>
          </a:xfrm>
          <a:prstGeom prst="rect">
            <a:avLst/>
          </a:prstGeom>
        </p:spPr>
      </p:pic>
      <p:pic>
        <p:nvPicPr>
          <p:cNvPr id="36" name="图片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57230" y="3821039"/>
            <a:ext cx="1093967" cy="2747943"/>
          </a:xfrm>
          <a:prstGeom prst="rect">
            <a:avLst/>
          </a:prstGeom>
        </p:spPr>
      </p:pic>
      <p:pic>
        <p:nvPicPr>
          <p:cNvPr id="37" name="图片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01458" y="4818498"/>
            <a:ext cx="1273076" cy="1585740"/>
          </a:xfrm>
          <a:prstGeom prst="rect">
            <a:avLst/>
          </a:prstGeom>
        </p:spPr>
      </p:pic>
      <p:pic>
        <p:nvPicPr>
          <p:cNvPr id="38" name="图片 3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25874" y="5210061"/>
            <a:ext cx="477628" cy="1401664"/>
          </a:xfrm>
          <a:prstGeom prst="rect">
            <a:avLst/>
          </a:prstGeom>
        </p:spPr>
      </p:pic>
      <p:pic>
        <p:nvPicPr>
          <p:cNvPr id="39" name="图片 3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92596" y="5286142"/>
            <a:ext cx="523843" cy="1315845"/>
          </a:xfrm>
          <a:prstGeom prst="rect">
            <a:avLst/>
          </a:prstGeom>
        </p:spPr>
      </p:pic>
      <p:pic>
        <p:nvPicPr>
          <p:cNvPr id="40" name="图片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8217" y="4055311"/>
            <a:ext cx="3419484" cy="1927299"/>
          </a:xfrm>
          <a:prstGeom prst="rect">
            <a:avLst/>
          </a:prstGeom>
        </p:spPr>
      </p:pic>
      <p:pic>
        <p:nvPicPr>
          <p:cNvPr id="41" name="图片 40"/>
          <p:cNvPicPr>
            <a:picLocks noChangeAspect="1"/>
          </p:cNvPicPr>
          <p:nvPr/>
        </p:nvPicPr>
        <p:blipFill rotWithShape="1">
          <a:blip r:embed="rId19" cstate="print">
            <a:extLst>
              <a:ext uri="{28A0092B-C50C-407E-A947-70E740481C1C}">
                <a14:useLocalDpi xmlns:a14="http://schemas.microsoft.com/office/drawing/2010/main" val="0"/>
              </a:ext>
            </a:extLst>
          </a:blip>
          <a:srcRect r="18612" b="31242"/>
          <a:stretch>
            <a:fillRect/>
          </a:stretch>
        </p:blipFill>
        <p:spPr>
          <a:xfrm>
            <a:off x="8911511" y="5795191"/>
            <a:ext cx="3313443" cy="1058691"/>
          </a:xfrm>
          <a:prstGeom prst="rect">
            <a:avLst/>
          </a:prstGeom>
        </p:spPr>
      </p:pic>
      <p:pic>
        <p:nvPicPr>
          <p:cNvPr id="42" name="图片 4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73245" y="3615288"/>
            <a:ext cx="1104980" cy="3242713"/>
          </a:xfrm>
          <a:prstGeom prst="rect">
            <a:avLst/>
          </a:prstGeom>
        </p:spPr>
      </p:pic>
      <p:pic>
        <p:nvPicPr>
          <p:cNvPr id="46" name="图片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895163" y="5942360"/>
            <a:ext cx="1627115" cy="659627"/>
          </a:xfrm>
          <a:prstGeom prst="rect">
            <a:avLst/>
          </a:prstGeom>
        </p:spPr>
      </p:pic>
      <p:pic>
        <p:nvPicPr>
          <p:cNvPr id="47" name="图片 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51217" y="4830397"/>
            <a:ext cx="482227" cy="1111963"/>
          </a:xfrm>
          <a:prstGeom prst="rect">
            <a:avLst/>
          </a:prstGeom>
        </p:spPr>
      </p:pic>
      <p:pic>
        <p:nvPicPr>
          <p:cNvPr id="48" name="图片 4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46257" y="5966552"/>
            <a:ext cx="1576452" cy="842932"/>
          </a:xfrm>
          <a:prstGeom prst="rect">
            <a:avLst/>
          </a:prstGeom>
        </p:spPr>
      </p:pic>
      <p:pic>
        <p:nvPicPr>
          <p:cNvPr id="49" name="图片 48"/>
          <p:cNvPicPr>
            <a:picLocks noChangeAspect="1"/>
          </p:cNvPicPr>
          <p:nvPr/>
        </p:nvPicPr>
        <p:blipFill rotWithShape="1">
          <a:blip r:embed="rId24" cstate="print">
            <a:extLst>
              <a:ext uri="{28A0092B-C50C-407E-A947-70E740481C1C}">
                <a14:useLocalDpi xmlns:a14="http://schemas.microsoft.com/office/drawing/2010/main" val="0"/>
              </a:ext>
            </a:extLst>
          </a:blip>
          <a:srcRect r="22606" b="9742"/>
          <a:stretch>
            <a:fillRect/>
          </a:stretch>
        </p:blipFill>
        <p:spPr>
          <a:xfrm>
            <a:off x="10987692" y="5700200"/>
            <a:ext cx="1253736" cy="1186632"/>
          </a:xfrm>
          <a:prstGeom prst="rect">
            <a:avLst/>
          </a:prstGeom>
        </p:spPr>
      </p:pic>
      <p:pic>
        <p:nvPicPr>
          <p:cNvPr id="50" name="图片 4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8337525" y="5962042"/>
            <a:ext cx="976319" cy="395796"/>
          </a:xfrm>
          <a:prstGeom prst="rect">
            <a:avLst/>
          </a:prstGeom>
        </p:spPr>
      </p:pic>
      <p:pic>
        <p:nvPicPr>
          <p:cNvPr id="51" name="图片 5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72193" y="6162906"/>
            <a:ext cx="1047145" cy="398077"/>
          </a:xfrm>
          <a:prstGeom prst="rect">
            <a:avLst/>
          </a:prstGeom>
        </p:spPr>
      </p:pic>
      <p:pic>
        <p:nvPicPr>
          <p:cNvPr id="52" name="图片 5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1128" y="811811"/>
            <a:ext cx="2017472" cy="2217615"/>
          </a:xfrm>
          <a:prstGeom prst="rect">
            <a:avLst/>
          </a:prstGeom>
        </p:spPr>
      </p:pic>
      <p:pic>
        <p:nvPicPr>
          <p:cNvPr id="44" name="图片 4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flipH="1">
            <a:off x="-32952" y="1376798"/>
            <a:ext cx="3239131" cy="3239131"/>
          </a:xfrm>
          <a:prstGeom prst="rect">
            <a:avLst/>
          </a:prstGeom>
        </p:spPr>
      </p:pic>
      <p:sp>
        <p:nvSpPr>
          <p:cNvPr id="43" name="Rectangle 42"/>
          <p:cNvSpPr/>
          <p:nvPr/>
        </p:nvSpPr>
        <p:spPr>
          <a:xfrm>
            <a:off x="2715424" y="2429470"/>
            <a:ext cx="7369069"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THÂN ÁI, CHÀO CÁC CON</a:t>
            </a:r>
          </a:p>
        </p:txBody>
      </p:sp>
    </p:spTree>
    <p:extLst>
      <p:ext uri="{BB962C8B-B14F-4D97-AF65-F5344CB8AC3E}">
        <p14:creationId xmlns:p14="http://schemas.microsoft.com/office/powerpoint/2010/main" val="3436528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514</Words>
  <Application>Microsoft Office PowerPoint</Application>
  <PresentationFormat>Widescreen</PresentationFormat>
  <Paragraphs>22</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UTM Avo</vt:lpstr>
      <vt:lpstr>Office Theme</vt:lpstr>
      <vt:lpstr>PowerPoint Presentation</vt:lpstr>
      <vt:lpstr>PowerPoint Presentation</vt:lpstr>
      <vt:lpstr>PowerPoint Presentation</vt:lpstr>
      <vt:lpstr>Luyện tập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c:creator>
  <cp:lastModifiedBy>Admin</cp:lastModifiedBy>
  <cp:revision>76</cp:revision>
  <dcterms:created xsi:type="dcterms:W3CDTF">2006-08-16T00:00:00Z</dcterms:created>
  <dcterms:modified xsi:type="dcterms:W3CDTF">2021-10-02T12:01:40Z</dcterms:modified>
</cp:coreProperties>
</file>