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2" r:id="rId4"/>
    <p:sldId id="281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8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69" d="100"/>
          <a:sy n="69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5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3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90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32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92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639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48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88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82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952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21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97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015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01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98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12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0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8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5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2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7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8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68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3.mp3"/><Relationship Id="rId7" Type="http://schemas.openxmlformats.org/officeDocument/2006/relationships/image" Target="../media/image11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9580"/>
            <a:ext cx="9176645" cy="5517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" y="12576"/>
            <a:ext cx="9144000" cy="13281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46" y="1293057"/>
            <a:ext cx="5491158" cy="3864135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</a:rPr>
              <a:t>Chào mừng quý thầy cô và các bạn học sinh đến với tiết âm nhạc</a:t>
            </a:r>
            <a:endParaRPr lang="en-US" sz="2800" b="1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877272"/>
            <a:ext cx="826192" cy="826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61" y="4797152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5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620688"/>
            <a:ext cx="68407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>
                <a:solidFill>
                  <a:schemeClr val="bg1"/>
                </a:solidFill>
                <a:latin typeface="Times New Roman"/>
                <a:ea typeface="Times New Roman"/>
              </a:rPr>
              <a:t>– </a:t>
            </a:r>
            <a:r>
              <a:rPr lang="en-US" sz="2400" smtClean="0">
                <a:solidFill>
                  <a:schemeClr val="bg1"/>
                </a:solidFill>
                <a:latin typeface="Times New Roman"/>
                <a:ea typeface="Times New Roman"/>
              </a:rPr>
              <a:t>khuyến </a:t>
            </a:r>
            <a:r>
              <a:rPr lang="en-US" sz="2400">
                <a:solidFill>
                  <a:schemeClr val="bg1"/>
                </a:solidFill>
                <a:latin typeface="Times New Roman"/>
                <a:ea typeface="Times New Roman"/>
              </a:rPr>
              <a:t>khích HS thể hiện vận động theo ý tưởng </a:t>
            </a:r>
            <a:r>
              <a:rPr lang="en-US" sz="2400">
                <a:solidFill>
                  <a:schemeClr val="bg1"/>
                </a:solidFill>
                <a:latin typeface="Times New Roman"/>
                <a:ea typeface="Times New Roman"/>
              </a:rPr>
              <a:t>của </a:t>
            </a:r>
            <a:r>
              <a:rPr lang="en-US" sz="2400" smtClean="0">
                <a:solidFill>
                  <a:schemeClr val="bg1"/>
                </a:solidFill>
                <a:latin typeface="Times New Roman"/>
                <a:ea typeface="Times New Roman"/>
              </a:rPr>
              <a:t> cá nhân </a:t>
            </a:r>
          </a:p>
          <a:p>
            <a:pPr algn="just">
              <a:spcAft>
                <a:spcPts val="0"/>
              </a:spcAft>
            </a:pPr>
            <a:r>
              <a:rPr lang="en-US" sz="2400" smtClean="0">
                <a:solidFill>
                  <a:srgbClr val="FFFF00"/>
                </a:solidFill>
                <a:latin typeface="Times New Roman"/>
                <a:ea typeface="Times New Roman"/>
              </a:rPr>
              <a:t>Câu </a:t>
            </a:r>
            <a:r>
              <a:rPr lang="en-US" sz="2400">
                <a:solidFill>
                  <a:srgbClr val="FFFF00"/>
                </a:solidFill>
                <a:latin typeface="Times New Roman"/>
                <a:ea typeface="Times New Roman"/>
              </a:rPr>
              <a:t>1: </a:t>
            </a:r>
            <a:r>
              <a:rPr lang="en-US" sz="2400">
                <a:solidFill>
                  <a:schemeClr val="bg1"/>
                </a:solidFill>
                <a:latin typeface="Times New Roman"/>
                <a:ea typeface="Times New Roman"/>
              </a:rPr>
              <a:t>người đứng lên dần theo cao độ</a:t>
            </a:r>
            <a:endParaRPr lang="en-US" sz="2400">
              <a:solidFill>
                <a:schemeClr val="bg1"/>
              </a:solidFill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US" sz="2400">
                <a:solidFill>
                  <a:srgbClr val="FFFF00"/>
                </a:solidFill>
                <a:latin typeface="Times New Roman"/>
                <a:ea typeface="Times New Roman"/>
              </a:rPr>
              <a:t>Câu 2:</a:t>
            </a:r>
            <a:r>
              <a:rPr lang="en-US" sz="2400">
                <a:solidFill>
                  <a:schemeClr val="bg1"/>
                </a:solidFill>
                <a:latin typeface="Times New Roman"/>
                <a:ea typeface="Times New Roman"/>
              </a:rPr>
              <a:t> Ngồi xuống dần theo cao độ</a:t>
            </a:r>
            <a:endParaRPr lang="en-US" sz="2400">
              <a:solidFill>
                <a:schemeClr val="bg1"/>
              </a:solidFill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US" sz="2400">
                <a:solidFill>
                  <a:srgbClr val="FFFF00"/>
                </a:solidFill>
                <a:latin typeface="Times New Roman"/>
                <a:ea typeface="Times New Roman"/>
              </a:rPr>
              <a:t>Câu 3:</a:t>
            </a:r>
            <a:r>
              <a:rPr lang="en-US" sz="2400">
                <a:solidFill>
                  <a:schemeClr val="bg1"/>
                </a:solidFill>
                <a:latin typeface="Times New Roman"/>
                <a:ea typeface="Times New Roman"/>
              </a:rPr>
              <a:t> đọc đến nốt nào đưng lên luôn cùng nốt đó</a:t>
            </a:r>
            <a:r>
              <a:rPr lang="en-US" sz="2400" i="1">
                <a:solidFill>
                  <a:schemeClr val="bg1"/>
                </a:solidFill>
                <a:latin typeface="Times New Roman"/>
                <a:ea typeface="Times New Roman"/>
              </a:rPr>
              <a:t>(4 nốt tương ứng 4 lần nhổm lên dần)</a:t>
            </a:r>
            <a:endParaRPr lang="en-US" sz="2400">
              <a:solidFill>
                <a:schemeClr val="bg1"/>
              </a:solidFill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endParaRPr lang="en-US" sz="2400" smtClean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2400" smtClean="0">
                <a:solidFill>
                  <a:schemeClr val="bg1"/>
                </a:solidFill>
                <a:latin typeface="Times New Roman"/>
                <a:ea typeface="Times New Roman"/>
              </a:rPr>
              <a:t>-</a:t>
            </a:r>
            <a:r>
              <a:rPr lang="en-US" sz="2400">
                <a:solidFill>
                  <a:schemeClr val="bg1"/>
                </a:solidFill>
                <a:latin typeface="Times New Roman"/>
                <a:ea typeface="Times New Roman"/>
              </a:rPr>
              <a:t>Đàn liền cả 3 câu cùng 1 lúc cho HS nghe liền mạch</a:t>
            </a:r>
            <a:endParaRPr lang="en-US" sz="2400">
              <a:solidFill>
                <a:schemeClr val="bg1"/>
              </a:solidFill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2589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47" y="0"/>
            <a:ext cx="1266014" cy="10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3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E OI CO BIET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55976" y="4889229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708920"/>
            <a:ext cx="420054" cy="33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5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tgw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100" y="3068960"/>
            <a:ext cx="3827900" cy="331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0915" y="4509120"/>
            <a:ext cx="370069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" algn="just">
              <a:lnSpc>
                <a:spcPct val="150000"/>
              </a:lnSpc>
              <a:spcAft>
                <a:spcPts val="0"/>
              </a:spcAft>
            </a:pPr>
            <a:r>
              <a:rPr lang="en-US" sz="4400" b="1">
                <a:solidFill>
                  <a:srgbClr val="FC330E"/>
                </a:solidFill>
                <a:latin typeface="Times New Roman"/>
                <a:ea typeface="Arial"/>
              </a:rPr>
              <a:t>KHỞI ĐỘNG.</a:t>
            </a:r>
            <a:endParaRPr lang="en-US" sz="4400">
              <a:effectLst/>
              <a:latin typeface="Times New Roman"/>
              <a:ea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4803" y="3068960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smtClean="0">
                <a:solidFill>
                  <a:schemeClr val="bg1"/>
                </a:solidFill>
                <a:latin typeface="Times New Roman"/>
                <a:ea typeface="Times New Roman"/>
              </a:rPr>
              <a:t>– </a:t>
            </a:r>
            <a:r>
              <a:rPr lang="en-US" sz="2400">
                <a:solidFill>
                  <a:schemeClr val="bg1"/>
                </a:solidFill>
                <a:latin typeface="Times New Roman"/>
                <a:ea typeface="Times New Roman"/>
              </a:rPr>
              <a:t>Sau </a:t>
            </a:r>
            <a:r>
              <a:rPr lang="en-US" sz="2400">
                <a:solidFill>
                  <a:schemeClr val="bg1"/>
                </a:solidFill>
                <a:latin typeface="Times New Roman"/>
                <a:ea typeface="Times New Roman"/>
              </a:rPr>
              <a:t>đó </a:t>
            </a:r>
            <a:r>
              <a:rPr lang="en-US" sz="2400" smtClean="0">
                <a:solidFill>
                  <a:schemeClr val="bg1"/>
                </a:solidFill>
                <a:latin typeface="Times New Roman"/>
                <a:ea typeface="Times New Roman"/>
              </a:rPr>
              <a:t>ho </a:t>
            </a:r>
            <a:r>
              <a:rPr lang="en-US" sz="2400">
                <a:solidFill>
                  <a:schemeClr val="bg1"/>
                </a:solidFill>
                <a:latin typeface="Times New Roman"/>
                <a:ea typeface="Times New Roman"/>
              </a:rPr>
              <a:t>HS nghe file mp3 âm </a:t>
            </a:r>
            <a:r>
              <a:rPr lang="en-US" sz="2400">
                <a:solidFill>
                  <a:schemeClr val="bg1"/>
                </a:solidFill>
                <a:latin typeface="Times New Roman"/>
                <a:ea typeface="Times New Roman"/>
              </a:rPr>
              <a:t>thanh </a:t>
            </a:r>
            <a:r>
              <a:rPr lang="en-US" sz="2400" smtClean="0">
                <a:solidFill>
                  <a:schemeClr val="bg1"/>
                </a:solidFill>
                <a:latin typeface="Times New Roman"/>
                <a:ea typeface="Times New Roman"/>
              </a:rPr>
              <a:t>tiếng nhạc </a:t>
            </a:r>
            <a:r>
              <a:rPr lang="en-US" sz="2400">
                <a:solidFill>
                  <a:schemeClr val="bg1"/>
                </a:solidFill>
                <a:latin typeface="Times New Roman"/>
                <a:ea typeface="Times New Roman"/>
              </a:rPr>
              <a:t>cụ ma-ra-cát và dẫn dắt vào bài.</a:t>
            </a:r>
            <a:endParaRPr lang="en-US" sz="2400">
              <a:solidFill>
                <a:schemeClr val="bg1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7664" y="260648"/>
            <a:ext cx="6080447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>
                <a:solidFill>
                  <a:schemeClr val="bg1"/>
                </a:solidFill>
                <a:latin typeface="Times New Roman"/>
                <a:ea typeface="Times New Roman"/>
              </a:rPr>
              <a:t>– GV cùng HS đọc câu thơ ( 2 – 3 lần).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835696" y="1086831"/>
            <a:ext cx="48574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i="1" smtClean="0">
                <a:solidFill>
                  <a:schemeClr val="bg1"/>
                </a:solidFill>
                <a:latin typeface="Times New Roman"/>
                <a:ea typeface="Times New Roman"/>
              </a:rPr>
              <a:t>                         </a:t>
            </a:r>
            <a:r>
              <a:rPr lang="en-US" sz="2800" i="1" smtClean="0">
                <a:solidFill>
                  <a:schemeClr val="bg1"/>
                </a:solidFill>
                <a:latin typeface="Times New Roman"/>
                <a:ea typeface="Times New Roman"/>
              </a:rPr>
              <a:t>Lắng </a:t>
            </a:r>
            <a:r>
              <a:rPr lang="en-US" sz="2800" i="1">
                <a:solidFill>
                  <a:schemeClr val="bg1"/>
                </a:solidFill>
                <a:latin typeface="Times New Roman"/>
                <a:ea typeface="Times New Roman"/>
              </a:rPr>
              <a:t>nghe, lắng nghe</a:t>
            </a:r>
            <a:endParaRPr lang="en-US" sz="2800">
              <a:solidFill>
                <a:schemeClr val="bg1"/>
              </a:solidFill>
              <a:latin typeface="Times New Roman"/>
              <a:ea typeface="Calibri"/>
            </a:endParaRPr>
          </a:p>
          <a:p>
            <a:pPr lvl="0" algn="ctr"/>
            <a:r>
              <a:rPr lang="en-US" sz="2800" i="1" smtClean="0">
                <a:solidFill>
                  <a:schemeClr val="bg1"/>
                </a:solidFill>
                <a:latin typeface="Times New Roman"/>
                <a:ea typeface="Times New Roman"/>
              </a:rPr>
              <a:t>  Âm </a:t>
            </a:r>
            <a:r>
              <a:rPr lang="en-US" sz="2800" i="1">
                <a:solidFill>
                  <a:schemeClr val="bg1"/>
                </a:solidFill>
                <a:latin typeface="Times New Roman"/>
                <a:ea typeface="Times New Roman"/>
              </a:rPr>
              <a:t>thanh xúc xắc</a:t>
            </a:r>
            <a:endParaRPr lang="en-US" sz="2800">
              <a:solidFill>
                <a:schemeClr val="bg1"/>
              </a:solidFill>
              <a:latin typeface="Times New Roman"/>
              <a:ea typeface="Calibri"/>
            </a:endParaRPr>
          </a:p>
          <a:p>
            <a:pPr lvl="0" algn="ctr"/>
            <a:r>
              <a:rPr lang="en-US" sz="2800" i="1">
                <a:solidFill>
                  <a:schemeClr val="bg1"/>
                </a:solidFill>
                <a:latin typeface="Times New Roman"/>
                <a:ea typeface="Times New Roman"/>
              </a:rPr>
              <a:t>Vừa nghe vừa lắc</a:t>
            </a:r>
            <a:endParaRPr lang="en-US" sz="2800">
              <a:solidFill>
                <a:schemeClr val="bg1"/>
              </a:solidFill>
              <a:latin typeface="Times New Roman"/>
              <a:ea typeface="Calibri"/>
            </a:endParaRPr>
          </a:p>
          <a:p>
            <a:pPr lvl="0" algn="ctr"/>
            <a:r>
              <a:rPr lang="en-US" sz="2800" i="1">
                <a:solidFill>
                  <a:schemeClr val="bg1"/>
                </a:solidFill>
                <a:latin typeface="Times New Roman"/>
                <a:ea typeface="Times New Roman"/>
              </a:rPr>
              <a:t>Đố là, âm thanh gì?</a:t>
            </a:r>
            <a:endParaRPr lang="en-US" sz="2800">
              <a:solidFill>
                <a:schemeClr val="bg1"/>
              </a:solidFill>
              <a:latin typeface="Times New Roman"/>
              <a:ea typeface="Calibri"/>
            </a:endParaRPr>
          </a:p>
        </p:txBody>
      </p:sp>
      <p:pic>
        <p:nvPicPr>
          <p:cNvPr id="9" name="AM THAH MA RA C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15724" y="56171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7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27452" y="215135"/>
            <a:ext cx="19057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>
                <a:solidFill>
                  <a:srgbClr val="FF0000"/>
                </a:solidFill>
              </a:rPr>
              <a:t>Tiết </a:t>
            </a:r>
            <a:r>
              <a:rPr lang="en-US" sz="4400" b="1" smtClean="0">
                <a:solidFill>
                  <a:srgbClr val="FF0000"/>
                </a:solidFill>
              </a:rPr>
              <a:t>25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46107" y="1844824"/>
            <a:ext cx="4032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800" b="1" smtClean="0">
                <a:solidFill>
                  <a:srgbClr val="7030A0"/>
                </a:solidFill>
              </a:rPr>
              <a:t>+  Vận dụng sáng tạo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Administrator\Desktop\1 n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3564">
            <a:off x="3619142" y="5373216"/>
            <a:ext cx="485774" cy="106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esktop\1 n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857" y="4840126"/>
            <a:ext cx="485774" cy="106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6654" y="1003799"/>
            <a:ext cx="80598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>
                <a:solidFill>
                  <a:srgbClr val="7030A0"/>
                </a:solidFill>
              </a:rPr>
              <a:t>+ </a:t>
            </a:r>
            <a:r>
              <a:rPr lang="vi-VN" sz="2800" b="1">
                <a:solidFill>
                  <a:srgbClr val="7030A0"/>
                </a:solidFill>
              </a:rPr>
              <a:t>Thường thức âm nhạc: Nhạc cụ Ma – ra - cát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262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0554" y="1702549"/>
            <a:ext cx="53934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smtClean="0">
                <a:solidFill>
                  <a:schemeClr val="bg1"/>
                </a:solidFill>
                <a:latin typeface="Times New Roman"/>
                <a:ea typeface="Times New Roman"/>
              </a:rPr>
              <a:t>-HS xem hình </a:t>
            </a:r>
            <a:r>
              <a:rPr lang="en-US" sz="2400">
                <a:solidFill>
                  <a:schemeClr val="bg1"/>
                </a:solidFill>
                <a:latin typeface="Times New Roman"/>
                <a:ea typeface="Times New Roman"/>
              </a:rPr>
              <a:t>ảnh nhạc </a:t>
            </a:r>
            <a:r>
              <a:rPr lang="en-US" sz="2400">
                <a:solidFill>
                  <a:schemeClr val="bg1"/>
                </a:solidFill>
                <a:latin typeface="Times New Roman"/>
                <a:ea typeface="Times New Roman"/>
              </a:rPr>
              <a:t>cụ </a:t>
            </a:r>
            <a:r>
              <a:rPr lang="en-US" sz="2400" smtClean="0">
                <a:solidFill>
                  <a:schemeClr val="bg1"/>
                </a:solidFill>
                <a:latin typeface="Times New Roman"/>
                <a:ea typeface="Times New Roman"/>
              </a:rPr>
              <a:t>ma-ra-cát</a:t>
            </a:r>
            <a:r>
              <a:rPr lang="en-US" sz="2400">
                <a:solidFill>
                  <a:schemeClr val="bg1"/>
                </a:solidFill>
                <a:latin typeface="Times New Roman"/>
                <a:ea typeface="Times New Roman"/>
              </a:rPr>
              <a:t>.</a:t>
            </a:r>
            <a:endParaRPr lang="en-US" sz="2400">
              <a:solidFill>
                <a:schemeClr val="bg1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9941" y="281068"/>
            <a:ext cx="2762295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600" b="1">
                <a:solidFill>
                  <a:srgbClr val="FC330E"/>
                </a:solidFill>
                <a:latin typeface="Times New Roman"/>
                <a:ea typeface="Arial"/>
              </a:rPr>
              <a:t>KHÁM PHÁ</a:t>
            </a:r>
            <a:endParaRPr lang="en-US" sz="36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0554" y="1104820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156210" algn="l"/>
              </a:tabLst>
            </a:pPr>
            <a:r>
              <a:rPr lang="en-US" sz="2400" b="1">
                <a:solidFill>
                  <a:srgbClr val="FFFF00"/>
                </a:solidFill>
                <a:latin typeface="Times New Roman"/>
                <a:ea typeface="Arial"/>
              </a:rPr>
              <a:t>Thường thức âm nhạc </a:t>
            </a:r>
            <a:r>
              <a:rPr lang="en-US" sz="2400" b="1" i="1">
                <a:solidFill>
                  <a:srgbClr val="FFFF00"/>
                </a:solidFill>
                <a:latin typeface="Times New Roman"/>
                <a:ea typeface="Arial"/>
              </a:rPr>
              <a:t>Nhạc cụ ma-ra-cát (maracas)</a:t>
            </a:r>
            <a:endParaRPr lang="en-US" sz="2400">
              <a:solidFill>
                <a:srgbClr val="FFFF00"/>
              </a:solidFill>
              <a:latin typeface="Times New Roman"/>
              <a:ea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0554" y="2348880"/>
            <a:ext cx="64335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mtClean="0">
                <a:solidFill>
                  <a:schemeClr val="bg1"/>
                </a:solidFill>
                <a:latin typeface="Times New Roman"/>
                <a:ea typeface="Times New Roman"/>
              </a:rPr>
              <a:t>-</a:t>
            </a:r>
            <a:r>
              <a:rPr lang="en-US" sz="2400" smtClean="0">
                <a:solidFill>
                  <a:schemeClr val="bg1"/>
                </a:solidFill>
                <a:latin typeface="Times New Roman"/>
                <a:ea typeface="Times New Roman"/>
              </a:rPr>
              <a:t>Lắc </a:t>
            </a:r>
            <a:r>
              <a:rPr lang="en-US" sz="2400">
                <a:solidFill>
                  <a:schemeClr val="bg1"/>
                </a:solidFill>
                <a:latin typeface="Times New Roman"/>
                <a:ea typeface="Times New Roman"/>
              </a:rPr>
              <a:t>nhạc cụ tạo ra âm thanh để HS lắng nghe và giới thiệu: Ma-ra-cat là nhạc cụ gõ nươc ngoài, dùng tay lắc khi chơi, âm thanh giòn giã, sôi động.</a:t>
            </a:r>
            <a:endParaRPr lang="en-US" sz="2400">
              <a:solidFill>
                <a:schemeClr val="bg1"/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8" name="HIH VA TIEG MARACA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7584" y="4293097"/>
            <a:ext cx="6480720" cy="2564904"/>
          </a:xfrm>
          <a:prstGeom prst="rect">
            <a:avLst/>
          </a:prstGeom>
        </p:spPr>
      </p:pic>
      <p:pic>
        <p:nvPicPr>
          <p:cNvPr id="9" name="GIOI THIEU NHAC CU MA.RA.CA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38392" y="14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3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34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476672"/>
            <a:ext cx="70567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>
                <a:solidFill>
                  <a:schemeClr val="bg1"/>
                </a:solidFill>
                <a:latin typeface="Times New Roman"/>
                <a:ea typeface="Times New Roman"/>
              </a:rPr>
              <a:t>-GV hỏi các  câu hỏi: </a:t>
            </a:r>
            <a:endParaRPr lang="en-US">
              <a:solidFill>
                <a:schemeClr val="bg1"/>
              </a:solidFill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i="1">
                <a:solidFill>
                  <a:schemeClr val="bg1"/>
                </a:solidFill>
                <a:latin typeface="Times New Roman"/>
                <a:ea typeface="Times New Roman"/>
              </a:rPr>
              <a:t>+Câu 1: Âm thanh</a:t>
            </a:r>
            <a:r>
              <a:rPr lang="en-US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i="1">
                <a:solidFill>
                  <a:schemeClr val="bg1"/>
                </a:solidFill>
                <a:latin typeface="Times New Roman"/>
                <a:ea typeface="Times New Roman"/>
              </a:rPr>
              <a:t>của nhạc cụ ma-ra-cát vang lên nghe như thế nào? </a:t>
            </a:r>
            <a:endParaRPr lang="en-US">
              <a:solidFill>
                <a:schemeClr val="bg1"/>
              </a:solidFill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i="1">
                <a:solidFill>
                  <a:schemeClr val="bg1"/>
                </a:solidFill>
                <a:latin typeface="Times New Roman"/>
                <a:ea typeface="Times New Roman"/>
              </a:rPr>
              <a:t>+Câu 2: GV  lắc 2 tay cùng 1 lúc tay phải lắc mạnh hơn tay trái.Yêu cầu HS nhận biết âm thanh cao và âm thanh thấp ở hai quả ma-ra-cát khác nhau</a:t>
            </a:r>
            <a:endParaRPr lang="en-US">
              <a:solidFill>
                <a:schemeClr val="bg1"/>
              </a:solidFill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i="1">
                <a:solidFill>
                  <a:schemeClr val="bg1"/>
                </a:solidFill>
                <a:latin typeface="Times New Roman"/>
                <a:ea typeface="Times New Roman"/>
              </a:rPr>
              <a:t>+Câu 3: Hình dáng của nhạc cụ ra sao? Chất</a:t>
            </a:r>
            <a:r>
              <a:rPr lang="en-US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i="1">
                <a:solidFill>
                  <a:schemeClr val="bg1"/>
                </a:solidFill>
                <a:latin typeface="Times New Roman"/>
                <a:ea typeface="Times New Roman"/>
              </a:rPr>
              <a:t>liệu bằng gì? Vì sao hai quả có hình dáng giống nhau mà âm thanh khi lắc lại phát ra khác nhau? Tại sao?... </a:t>
            </a:r>
            <a:endParaRPr lang="en-US">
              <a:solidFill>
                <a:schemeClr val="bg1"/>
              </a:solidFill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0193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43608" y="538808"/>
            <a:ext cx="69847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Gõ 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mẫu cho HS nghe và cảm nhận âm thanh của nhạc cụ ma-ra-cát thể hiện theo hình tiết dưới.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 descr="2021-06-13_1714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712879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6662" y="4869160"/>
            <a:ext cx="4857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C330E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THỰC HÀNH − LUYỆN TẬP</a:t>
            </a:r>
            <a:endParaRPr lang="en-US" sz="2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559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2021-06-13_1714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5976664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43608" y="548680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" algn="just">
              <a:spcAft>
                <a:spcPts val="0"/>
              </a:spcAft>
            </a:pPr>
            <a:r>
              <a:rPr lang="en-US" sz="3200">
                <a:solidFill>
                  <a:schemeClr val="bg1"/>
                </a:solidFill>
                <a:latin typeface="Times New Roman"/>
                <a:ea typeface="Times New Roman"/>
              </a:rPr>
              <a:t>– </a:t>
            </a:r>
            <a:r>
              <a:rPr lang="en-US" sz="3200" smtClean="0">
                <a:solidFill>
                  <a:schemeClr val="bg1"/>
                </a:solidFill>
                <a:latin typeface="Times New Roman"/>
                <a:ea typeface="Times New Roman"/>
              </a:rPr>
              <a:t>Điều </a:t>
            </a:r>
            <a:r>
              <a:rPr lang="en-US" sz="3200">
                <a:solidFill>
                  <a:schemeClr val="bg1"/>
                </a:solidFill>
                <a:latin typeface="Times New Roman"/>
                <a:ea typeface="Times New Roman"/>
              </a:rPr>
              <a:t>khiển HS vỗ tay theo tiết tấu nhịp </a:t>
            </a:r>
            <a:r>
              <a:rPr lang="en-US" sz="3200">
                <a:solidFill>
                  <a:schemeClr val="bg1"/>
                </a:solidFill>
                <a:latin typeface="Times New Roman"/>
                <a:ea typeface="Times New Roman"/>
              </a:rPr>
              <a:t>3/4 </a:t>
            </a:r>
            <a:r>
              <a:rPr lang="en-US" sz="3200" smtClean="0">
                <a:solidFill>
                  <a:schemeClr val="bg1"/>
                </a:solidFill>
                <a:latin typeface="Times New Roman"/>
                <a:ea typeface="Times New Roman"/>
              </a:rPr>
              <a:t>với </a:t>
            </a:r>
            <a:r>
              <a:rPr lang="en-US" sz="3200">
                <a:solidFill>
                  <a:schemeClr val="bg1"/>
                </a:solidFill>
                <a:latin typeface="Times New Roman"/>
                <a:ea typeface="Times New Roman"/>
              </a:rPr>
              <a:t>hình thức: tập thể/ nhóm/ đôi bạn/ cá </a:t>
            </a:r>
            <a:r>
              <a:rPr lang="en-US" sz="3200">
                <a:solidFill>
                  <a:schemeClr val="bg1"/>
                </a:solidFill>
                <a:latin typeface="Times New Roman"/>
                <a:ea typeface="Times New Roman"/>
              </a:rPr>
              <a:t>nhân </a:t>
            </a:r>
            <a:endParaRPr lang="en-US" sz="3200">
              <a:solidFill>
                <a:schemeClr val="bg1"/>
              </a:solidFill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4724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2021-06-13_1714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597666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87624" y="692696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Times New Roman"/>
                <a:ea typeface="Times New Roman"/>
              </a:rPr>
              <a:t>N</a:t>
            </a:r>
            <a:r>
              <a:rPr lang="en-US" sz="3600" smtClean="0">
                <a:solidFill>
                  <a:schemeClr val="bg1"/>
                </a:solidFill>
                <a:latin typeface="Times New Roman"/>
                <a:ea typeface="Times New Roman"/>
              </a:rPr>
              <a:t>hóm </a:t>
            </a:r>
            <a:r>
              <a:rPr lang="en-US" sz="3600">
                <a:solidFill>
                  <a:schemeClr val="bg1"/>
                </a:solidFill>
                <a:latin typeface="Times New Roman"/>
                <a:ea typeface="Times New Roman"/>
              </a:rPr>
              <a:t>1 vỗ tay và nhóm 2 lắc nhạc cụ ma-ra-cát theo hình tiết tấu. </a:t>
            </a:r>
            <a:endParaRPr lang="en-US" sz="3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624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Presentatio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289" y="1163653"/>
            <a:ext cx="6806071" cy="294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8081" y="5805264"/>
            <a:ext cx="49205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VẬN DỤNG – SÁNG TẠO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8081" y="4797152"/>
            <a:ext cx="47416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2. Vận dụng – Sáng tạo</a:t>
            </a:r>
            <a:endParaRPr lang="en-US" sz="3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06289" y="332656"/>
            <a:ext cx="732327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GV cho HS nghe 3 file mp3 từng câu nhạc ở mục 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 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đưa ra câu hỏi yêu cầu HS nhận biết các nét giai điệu cao – thấp trong câu nhạc.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87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439</Words>
  <Application>Microsoft Office PowerPoint</Application>
  <PresentationFormat>On-screen Show (4:3)</PresentationFormat>
  <Paragraphs>34</Paragraphs>
  <Slides>12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41</cp:revision>
  <dcterms:created xsi:type="dcterms:W3CDTF">2021-06-23T07:33:39Z</dcterms:created>
  <dcterms:modified xsi:type="dcterms:W3CDTF">2021-06-23T14:21:53Z</dcterms:modified>
</cp:coreProperties>
</file>