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0" r:id="rId3"/>
  </p:sldMasterIdLst>
  <p:sldIdLst>
    <p:sldId id="256" r:id="rId4"/>
    <p:sldId id="299" r:id="rId5"/>
    <p:sldId id="320" r:id="rId6"/>
    <p:sldId id="321" r:id="rId7"/>
    <p:sldId id="281" r:id="rId8"/>
    <p:sldId id="420" r:id="rId9"/>
    <p:sldId id="503" r:id="rId10"/>
    <p:sldId id="506" r:id="rId11"/>
    <p:sldId id="517" r:id="rId12"/>
    <p:sldId id="322" r:id="rId13"/>
    <p:sldId id="319" r:id="rId14"/>
    <p:sldId id="323" r:id="rId15"/>
    <p:sldId id="324" r:id="rId16"/>
    <p:sldId id="507" r:id="rId17"/>
    <p:sldId id="519" r:id="rId18"/>
    <p:sldId id="518" r:id="rId19"/>
    <p:sldId id="520" r:id="rId20"/>
    <p:sldId id="509" r:id="rId21"/>
    <p:sldId id="510" r:id="rId22"/>
    <p:sldId id="511" r:id="rId23"/>
    <p:sldId id="47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3469" autoAdjust="0"/>
  </p:normalViewPr>
  <p:slideViewPr>
    <p:cSldViewPr>
      <p:cViewPr varScale="1">
        <p:scale>
          <a:sx n="73" d="100"/>
          <a:sy n="73" d="100"/>
        </p:scale>
        <p:origin x="5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8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5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4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6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09AA-114B-43ED-9CF4-6F1A6EBD3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7C4F-A1A2-4068-A6A8-39EB74603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7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612E-541C-447B-AB69-B2D23321F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4B1C0-44DB-428E-AAD8-67A9C6F99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3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12804-1172-4555-AB00-1BE41FB65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4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67AA-D287-4B27-BBDE-407D3FF7B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0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5F5D5-8F67-4387-9642-E8E1BE13E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A8641-6A95-4013-A030-A9840A7CB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7FB78-98A2-4E3C-86EA-5C5B66C6E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0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FE1B-6EB6-42E7-AF74-30F66EB9A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898A-D084-4D05-9D89-E511A1DA7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4.mp3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4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2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2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40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9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7"/>
            <a:ext cx="12192000" cy="5148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3632" y="706321"/>
            <a:ext cx="8649288" cy="499757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99392"/>
            <a:ext cx="826192" cy="826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97" y="6284165"/>
            <a:ext cx="236963" cy="189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5905162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834" y="1425134"/>
            <a:ext cx="6771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Ôn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vi-VN" sz="2800" dirty="0">
                <a:solidFill>
                  <a:prstClr val="black"/>
                </a:solidFill>
                <a:latin typeface="Times New Roman"/>
                <a:ea typeface="Calibri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nhân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7582" y="566124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3832" y="492092"/>
            <a:ext cx="712879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65100" algn="l"/>
              </a:tabLst>
            </a:pPr>
            <a:r>
              <a:rPr lang="en-US" b="1" dirty="0">
                <a:latin typeface="Times New Roman"/>
                <a:ea typeface="Arial"/>
              </a:rPr>
              <a:t>  </a:t>
            </a:r>
            <a:r>
              <a:rPr lang="en-US" b="1" dirty="0" err="1">
                <a:latin typeface="Times New Roman"/>
                <a:ea typeface="Arial"/>
              </a:rPr>
              <a:t>Ôn</a:t>
            </a:r>
            <a:r>
              <a:rPr lang="en-US" b="1" dirty="0">
                <a:latin typeface="Times New Roman"/>
                <a:ea typeface="Arial"/>
              </a:rPr>
              <a:t> </a:t>
            </a:r>
            <a:r>
              <a:rPr lang="en-US" b="1" dirty="0" err="1">
                <a:latin typeface="Times New Roman"/>
                <a:ea typeface="Arial"/>
              </a:rPr>
              <a:t>tập</a:t>
            </a:r>
            <a:r>
              <a:rPr lang="en-US" b="1" dirty="0">
                <a:latin typeface="Times New Roman"/>
                <a:ea typeface="Arial"/>
              </a:rPr>
              <a:t> </a:t>
            </a:r>
            <a:r>
              <a:rPr lang="en-US" b="1" dirty="0" err="1">
                <a:latin typeface="Times New Roman"/>
                <a:ea typeface="Arial"/>
              </a:rPr>
              <a:t>bài</a:t>
            </a:r>
            <a:r>
              <a:rPr lang="en-US" b="1" dirty="0">
                <a:latin typeface="Times New Roman"/>
                <a:ea typeface="Arial"/>
              </a:rPr>
              <a:t> </a:t>
            </a:r>
            <a:r>
              <a:rPr lang="en-US" b="1" dirty="0" err="1">
                <a:latin typeface="Times New Roman"/>
                <a:ea typeface="Arial"/>
              </a:rPr>
              <a:t>hát</a:t>
            </a:r>
            <a:r>
              <a:rPr lang="en-US" b="1" dirty="0">
                <a:latin typeface="Times New Roman"/>
                <a:ea typeface="Arial"/>
              </a:rPr>
              <a:t> </a:t>
            </a:r>
            <a:r>
              <a:rPr lang="en-US" b="1" i="1" dirty="0">
                <a:latin typeface="Times New Roman"/>
                <a:ea typeface="Arial"/>
              </a:rPr>
              <a:t>Trang </a:t>
            </a:r>
            <a:r>
              <a:rPr lang="en-US" b="1" i="1" dirty="0" err="1">
                <a:latin typeface="Times New Roman"/>
                <a:ea typeface="Arial"/>
              </a:rPr>
              <a:t>trại</a:t>
            </a:r>
            <a:r>
              <a:rPr lang="en-US" b="1" i="1" dirty="0">
                <a:latin typeface="Times New Roman"/>
                <a:ea typeface="Arial"/>
              </a:rPr>
              <a:t> </a:t>
            </a:r>
            <a:r>
              <a:rPr lang="en-US" b="1" i="1" dirty="0" err="1">
                <a:latin typeface="Times New Roman"/>
                <a:ea typeface="Arial"/>
              </a:rPr>
              <a:t>vui</a:t>
            </a:r>
            <a:r>
              <a:rPr lang="en-US" b="1" i="1" dirty="0">
                <a:latin typeface="Times New Roman"/>
                <a:ea typeface="Arial"/>
              </a:rPr>
              <a:t> </a:t>
            </a:r>
            <a:r>
              <a:rPr lang="en-US" b="1" i="1" dirty="0" err="1">
                <a:latin typeface="Times New Roman"/>
                <a:ea typeface="Arial"/>
              </a:rPr>
              <a:t>vẻ</a:t>
            </a:r>
            <a:endParaRPr lang="en-US" b="1" i="1" dirty="0">
              <a:latin typeface="Times New Roman"/>
              <a:ea typeface="Arial"/>
            </a:endParaRPr>
          </a:p>
          <a:p>
            <a:pPr algn="just">
              <a:lnSpc>
                <a:spcPct val="150000"/>
              </a:lnSpc>
              <a:tabLst>
                <a:tab pos="165100" algn="l"/>
              </a:tabLst>
            </a:pPr>
            <a:r>
              <a:rPr lang="en-US" b="1" dirty="0">
                <a:latin typeface="Times New Roman"/>
                <a:ea typeface="Times New Roman"/>
              </a:rPr>
              <a:t>* </a:t>
            </a:r>
            <a:r>
              <a:rPr lang="en-US" b="1" dirty="0" err="1">
                <a:latin typeface="Times New Roman"/>
                <a:ea typeface="Times New Roman"/>
              </a:rPr>
              <a:t>Hát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kết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hợp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vận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động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theo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nhịp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điệu</a:t>
            </a:r>
            <a:r>
              <a:rPr lang="en-US" b="1" dirty="0">
                <a:latin typeface="Times New Roman"/>
                <a:ea typeface="Times New Roman"/>
              </a:rPr>
              <a:t>.</a:t>
            </a:r>
            <a:endParaRPr lang="en-US" dirty="0"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2739" y="-230833"/>
            <a:ext cx="485735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THỰC HÀNH − LUYỆN TẬP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3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3536" y="6398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/>
                <a:ea typeface="Calibri"/>
              </a:rPr>
              <a:t>+Nhóm 1 hát câu 1/3/5/</a:t>
            </a:r>
          </a:p>
          <a:p>
            <a:pPr algn="just"/>
            <a:r>
              <a:rPr lang="en-US" sz="2800">
                <a:latin typeface="Times New Roman"/>
                <a:ea typeface="Calibri"/>
              </a:rPr>
              <a:t>+Nhóm 2 hát câu 2/4/6/</a:t>
            </a:r>
          </a:p>
          <a:p>
            <a:pPr algn="just"/>
            <a:r>
              <a:rPr lang="en-US" sz="2800">
                <a:latin typeface="Times New Roman"/>
                <a:ea typeface="Calibri"/>
              </a:rPr>
              <a:t>+Cả lớp hat câu 7/8.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785" y="116632"/>
            <a:ext cx="8749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Chia thành 2 nhóm hát nối tiếp đồng ca gõ đệm theo phách: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9592" y="5606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9592" y="560600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4539" y="523220"/>
            <a:ext cx="8032135" cy="162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"/>
              </a:lnSpc>
            </a:pPr>
            <a:r>
              <a:rPr lang="en-US">
                <a:latin typeface="Times New Roman"/>
                <a:ea typeface="Times New Roman"/>
                <a:cs typeface="Arial"/>
              </a:rPr>
              <a:t> </a:t>
            </a:r>
            <a:endParaRPr lang="en-US">
              <a:ea typeface="Calibri"/>
              <a:cs typeface="Arial"/>
            </a:endParaRPr>
          </a:p>
          <a:p>
            <a:pPr lvl="1">
              <a:lnSpc>
                <a:spcPct val="104000"/>
              </a:lnSpc>
              <a:tabLst>
                <a:tab pos="355600" algn="l"/>
              </a:tabLst>
            </a:pPr>
            <a:r>
              <a:rPr lang="en-US" sz="2400">
                <a:latin typeface="Times New Roman"/>
                <a:ea typeface="Times New Roman"/>
                <a:cs typeface="Arial"/>
              </a:rPr>
              <a:t>  Câu </a:t>
            </a:r>
            <a:r>
              <a:rPr lang="en-US" sz="2400" i="1">
                <a:latin typeface="Times New Roman"/>
                <a:ea typeface="Times New Roman"/>
                <a:cs typeface="Arial"/>
              </a:rPr>
              <a:t>Hôm nay em về thăm trang trại</a:t>
            </a:r>
            <a:r>
              <a:rPr lang="en-US" sz="2400">
                <a:latin typeface="Times New Roman"/>
                <a:ea typeface="Times New Roman"/>
                <a:cs typeface="Arial"/>
              </a:rPr>
              <a:t>, HS có thể giậm chân     và vung tay tựa như đang bước đi.</a:t>
            </a:r>
            <a:endParaRPr lang="en-US" sz="2400">
              <a:ea typeface="Calibri"/>
              <a:cs typeface="Arial"/>
            </a:endParaRPr>
          </a:p>
          <a:p>
            <a:pPr>
              <a:lnSpc>
                <a:spcPts val="5"/>
              </a:lnSpc>
            </a:pPr>
            <a:r>
              <a:rPr lang="en-US" sz="2400">
                <a:latin typeface="Times New Roman"/>
                <a:ea typeface="Times New Roman"/>
                <a:cs typeface="Arial"/>
              </a:rPr>
              <a:t> </a:t>
            </a:r>
            <a:endParaRPr lang="en-US" sz="2400">
              <a:ea typeface="Calibri"/>
              <a:cs typeface="Arial"/>
            </a:endParaRPr>
          </a:p>
          <a:p>
            <a:pPr lvl="1">
              <a:tabLst>
                <a:tab pos="355600" algn="l"/>
              </a:tabLst>
            </a:pPr>
            <a:r>
              <a:rPr lang="en-US" sz="2400">
                <a:latin typeface="Times New Roman"/>
                <a:ea typeface="Times New Roman"/>
                <a:cs typeface="Arial"/>
              </a:rPr>
              <a:t>  Câu </a:t>
            </a:r>
            <a:r>
              <a:rPr lang="en-US" sz="2400" i="1">
                <a:latin typeface="Times New Roman"/>
                <a:ea typeface="Times New Roman"/>
                <a:cs typeface="Arial"/>
              </a:rPr>
              <a:t>i ai i ai ô,</a:t>
            </a:r>
            <a:r>
              <a:rPr lang="en-US" sz="2400">
                <a:latin typeface="Times New Roman"/>
                <a:ea typeface="Times New Roman"/>
                <a:cs typeface="Arial"/>
              </a:rPr>
              <a:t> HS đưa hai bàn tay lên miệng giả làm loa.</a:t>
            </a:r>
          </a:p>
          <a:p>
            <a:pPr lvl="1">
              <a:tabLst>
                <a:tab pos="355600" algn="l"/>
              </a:tabLst>
            </a:pPr>
            <a:r>
              <a:rPr lang="en-US" sz="2400">
                <a:latin typeface="Times New Roman"/>
                <a:ea typeface="Calibri"/>
                <a:cs typeface="Arial"/>
              </a:rPr>
              <a:t>- Chân nhún nhịp nhàng theo nhịp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1504" y="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HD HS vừa hát vừa làm động tác minh hoạ cho lời bài hát: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9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-06-14_1115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052736"/>
            <a:ext cx="5616624" cy="54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369" y="836712"/>
            <a:ext cx="57606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– Chia </a:t>
            </a:r>
            <a:r>
              <a:rPr lang="en-US" sz="2000" dirty="0" err="1"/>
              <a:t>thành</a:t>
            </a:r>
            <a:r>
              <a:rPr lang="en-US" sz="2000" dirty="0"/>
              <a:t> 3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4: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thoả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nuôi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hay </a:t>
            </a:r>
            <a:r>
              <a:rPr lang="en-US" sz="2000" dirty="0" err="1"/>
              <a:t>các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(</a:t>
            </a:r>
            <a:r>
              <a:rPr lang="en-US" sz="2000" dirty="0" err="1"/>
              <a:t>trừ</a:t>
            </a:r>
            <a:r>
              <a:rPr lang="en-US" sz="2000" dirty="0"/>
              <a:t> con </a:t>
            </a:r>
            <a:r>
              <a:rPr lang="en-US" sz="2000" dirty="0" err="1"/>
              <a:t>cừu</a:t>
            </a:r>
            <a:r>
              <a:rPr lang="en-US" sz="2000" dirty="0"/>
              <a:t>, </a:t>
            </a:r>
            <a:r>
              <a:rPr lang="en-US" sz="2000" dirty="0" err="1"/>
              <a:t>vịt</a:t>
            </a:r>
            <a:r>
              <a:rPr lang="en-US" sz="2000" dirty="0"/>
              <a:t>, </a:t>
            </a:r>
            <a:r>
              <a:rPr lang="en-US" sz="2000" dirty="0" err="1"/>
              <a:t>bò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i="1" dirty="0"/>
              <a:t>Trang </a:t>
            </a:r>
            <a:r>
              <a:rPr lang="en-US" sz="2000" i="1" dirty="0" err="1"/>
              <a:t>trại</a:t>
            </a:r>
            <a:r>
              <a:rPr lang="en-US" sz="2000" dirty="0"/>
              <a:t> </a:t>
            </a:r>
            <a:r>
              <a:rPr lang="en-US" sz="2000" i="1" dirty="0" err="1"/>
              <a:t>vui</a:t>
            </a:r>
            <a:r>
              <a:rPr lang="en-US" sz="2000" i="1" dirty="0"/>
              <a:t> </a:t>
            </a:r>
            <a:r>
              <a:rPr lang="en-US" sz="2000" i="1" dirty="0" err="1"/>
              <a:t>vẻ</a:t>
            </a:r>
            <a:r>
              <a:rPr lang="en-US" sz="2000" dirty="0"/>
              <a:t>).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 </a:t>
            </a:r>
            <a:r>
              <a:rPr lang="en-US" sz="2000" dirty="0" err="1"/>
              <a:t>Cứ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, quay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,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.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GV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Hôm</a:t>
            </a:r>
            <a:r>
              <a:rPr lang="en-US" sz="2000" i="1" dirty="0"/>
              <a:t> nay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thăm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trại</a:t>
            </a:r>
            <a:r>
              <a:rPr lang="en-US" sz="2000" i="1" dirty="0"/>
              <a:t>,</a:t>
            </a:r>
            <a:endParaRPr lang="en-US" sz="2000" dirty="0"/>
          </a:p>
          <a:p>
            <a:r>
              <a:rPr lang="en-US" sz="2000" dirty="0" err="1"/>
              <a:t>Nhóm</a:t>
            </a:r>
            <a:r>
              <a:rPr lang="en-US" sz="2000" dirty="0"/>
              <a:t> HS…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/>
              <a:t>I ai </a:t>
            </a:r>
            <a:r>
              <a:rPr lang="en-US" sz="2000" i="1" dirty="0" err="1"/>
              <a:t>i</a:t>
            </a:r>
            <a:r>
              <a:rPr lang="en-US" sz="2000" i="1" dirty="0"/>
              <a:t> ai ô.</a:t>
            </a:r>
            <a:endParaRPr lang="en-US" sz="2000" dirty="0"/>
          </a:p>
          <a:p>
            <a:r>
              <a:rPr lang="en-US" sz="2000" dirty="0"/>
              <a:t>GV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Kìa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nông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bao con </a:t>
            </a:r>
            <a:r>
              <a:rPr lang="en-US" sz="2000" i="1" dirty="0" err="1"/>
              <a:t>gì</a:t>
            </a:r>
            <a:r>
              <a:rPr lang="en-US" sz="2000" i="1" dirty="0"/>
              <a:t>?</a:t>
            </a:r>
            <a:endParaRPr lang="en-US" sz="2000" dirty="0"/>
          </a:p>
          <a:p>
            <a:r>
              <a:rPr lang="en-US" sz="2000" dirty="0" err="1"/>
              <a:t>Nhóm</a:t>
            </a:r>
            <a:r>
              <a:rPr lang="en-US" sz="2000" dirty="0"/>
              <a:t> HS…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Kìa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nông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bao con </a:t>
            </a:r>
            <a:r>
              <a:rPr lang="en-US" sz="2000" i="1" dirty="0" err="1"/>
              <a:t>gà</a:t>
            </a:r>
            <a:r>
              <a:rPr lang="en-US" sz="2000" i="1" dirty="0"/>
              <a:t>, </a:t>
            </a:r>
            <a:r>
              <a:rPr lang="en-US" sz="2000" i="1" dirty="0" err="1"/>
              <a:t>i</a:t>
            </a:r>
            <a:r>
              <a:rPr lang="en-US" sz="2000" i="1" dirty="0"/>
              <a:t> ai </a:t>
            </a:r>
            <a:r>
              <a:rPr lang="en-US" sz="2000" i="1" dirty="0" err="1"/>
              <a:t>i</a:t>
            </a:r>
            <a:r>
              <a:rPr lang="en-US" sz="2000" i="1" dirty="0"/>
              <a:t> ai ô.(Sau </a:t>
            </a:r>
            <a:r>
              <a:rPr lang="en-US" sz="2000" i="1" dirty="0" err="1"/>
              <a:t>đó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quay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tổ</a:t>
            </a:r>
            <a:r>
              <a:rPr lang="en-US" sz="2000" i="1" dirty="0"/>
              <a:t> 2,3)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575720" y="-86618"/>
            <a:ext cx="4572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355600" algn="l"/>
              </a:tabLst>
            </a:pPr>
            <a:r>
              <a:rPr lang="en-US" b="1">
                <a:solidFill>
                  <a:srgbClr val="FC330E"/>
                </a:solidFill>
                <a:latin typeface="Arial"/>
                <a:ea typeface="Arial"/>
              </a:rPr>
              <a:t>              VẬN DỤNG – SÁNG TẠO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/>
                <a:ea typeface="Times New Roman"/>
                <a:cs typeface="Arial"/>
              </a:rPr>
              <a:t>* Hát đối đáp theo bài </a:t>
            </a:r>
            <a:r>
              <a:rPr lang="en-US" b="1" i="1">
                <a:latin typeface="Times New Roman"/>
                <a:ea typeface="Times New Roman"/>
                <a:cs typeface="Arial"/>
              </a:rPr>
              <a:t>Trang trại vui vẻ</a:t>
            </a:r>
            <a:r>
              <a:rPr lang="en-US" b="1">
                <a:latin typeface="Times New Roman"/>
                <a:ea typeface="Times New Roman"/>
                <a:cs typeface="Arial"/>
              </a:rPr>
              <a:t>.</a:t>
            </a:r>
            <a:endParaRPr lang="en-US">
              <a:latin typeface="Times New Roman"/>
              <a:ea typeface="Calibri"/>
            </a:endParaRPr>
          </a:p>
        </p:txBody>
      </p:sp>
      <p:pic>
        <p:nvPicPr>
          <p:cNvPr id="2" name="1GIAI DIEU HOI PHAN DOI DAP TRAG TRAI V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9616" y="5866006"/>
            <a:ext cx="609600" cy="609600"/>
          </a:xfrm>
          <a:prstGeom prst="rect">
            <a:avLst/>
          </a:prstGeom>
        </p:spPr>
      </p:pic>
      <p:pic>
        <p:nvPicPr>
          <p:cNvPr id="3" name="2 GIAI DIEU DAP BAI TRAG TRAI VV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8152" y="5866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367808" y="3284984"/>
            <a:ext cx="3707774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4500" b="1" dirty="0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07" y="1063822"/>
            <a:ext cx="8371416" cy="16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951053"/>
            <a:ext cx="3609644" cy="162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66CB2-D31D-481F-A2BC-A02CFF2F9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27546" r="2750" b="7590"/>
          <a:stretch/>
        </p:blipFill>
        <p:spPr>
          <a:xfrm>
            <a:off x="695400" y="404664"/>
            <a:ext cx="1108923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24744"/>
            <a:ext cx="111612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F06C087D-DDEE-4861-B324-3A55661DD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3552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5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" y="1126979"/>
            <a:ext cx="11305256" cy="43924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F06C087D-DDEE-4861-B324-3A55661DD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3552" y="1340768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4E775-BC2E-4B68-A145-C6CDC76C2A9A}"/>
              </a:ext>
            </a:extLst>
          </p:cNvPr>
          <p:cNvSpPr txBox="1"/>
          <p:nvPr/>
        </p:nvSpPr>
        <p:spPr>
          <a:xfrm>
            <a:off x="2673152" y="332657"/>
            <a:ext cx="270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 NỐT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DCBF02-746A-4057-93A3-495FAA9CFC8C}"/>
              </a:ext>
            </a:extLst>
          </p:cNvPr>
          <p:cNvSpPr/>
          <p:nvPr/>
        </p:nvSpPr>
        <p:spPr>
          <a:xfrm>
            <a:off x="4884318" y="2104097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79C458-50E5-4042-B567-1602499E8449}"/>
              </a:ext>
            </a:extLst>
          </p:cNvPr>
          <p:cNvSpPr/>
          <p:nvPr/>
        </p:nvSpPr>
        <p:spPr>
          <a:xfrm>
            <a:off x="4349285" y="3896602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FBE0F8-F027-4793-A6BA-FF98ED401EA8}"/>
              </a:ext>
            </a:extLst>
          </p:cNvPr>
          <p:cNvSpPr/>
          <p:nvPr/>
        </p:nvSpPr>
        <p:spPr>
          <a:xfrm>
            <a:off x="10776520" y="3898015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3211F4-D25F-41DC-990C-4312F2C546E2}"/>
              </a:ext>
            </a:extLst>
          </p:cNvPr>
          <p:cNvSpPr/>
          <p:nvPr/>
        </p:nvSpPr>
        <p:spPr>
          <a:xfrm>
            <a:off x="10632504" y="2104097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 rot="10800000" flipV="1">
            <a:off x="2135560" y="1091630"/>
            <a:ext cx="5688630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3633" y="2060849"/>
            <a:ext cx="5262347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333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4352346"/>
            <a:ext cx="11233248" cy="12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002DB9F6-AB92-4E31-B402-8394FAE5B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b="42623"/>
          <a:stretch/>
        </p:blipFill>
        <p:spPr bwMode="auto">
          <a:xfrm>
            <a:off x="479376" y="2741095"/>
            <a:ext cx="112332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291427B8-1D1F-4E55-9E10-667913B99B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15.53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0485" y="164946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07647" y="188642"/>
            <a:ext cx="38285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46021" y="1649679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/>
          <a:p>
            <a:pPr eaLnBrk="1" hangingPunct="1"/>
            <a:r>
              <a:rPr lang="en-US" sz="3333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440287"/>
            <a:ext cx="11233248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C87B1983-5079-4EB2-AAC0-904BF8E83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6" b="3279"/>
          <a:stretch/>
        </p:blipFill>
        <p:spPr bwMode="auto">
          <a:xfrm>
            <a:off x="623392" y="2333855"/>
            <a:ext cx="110892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42D27A30-D77E-41B6-AA44-96B2F124E9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63552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5476" y="188641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6381328"/>
            <a:ext cx="236963" cy="189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392" y="2533911"/>
            <a:ext cx="7488832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Hôm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nay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em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………………………..ồ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La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………………………………là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Kia bao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nông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trại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……………………ồ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Là la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la……………………………..là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392" y="1052736"/>
            <a:ext cx="604867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GV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đàn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HS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nhắc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âm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la.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99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67608" y="332658"/>
            <a:ext cx="3024336" cy="4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vi-VN" sz="2500" b="1" dirty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NHẠC CẢ BÀI</a:t>
            </a:r>
            <a:endParaRPr lang="en-US" sz="2500" b="1" dirty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CDFC0FCA-3900-4149-A2F5-AC85BBA8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052736"/>
            <a:ext cx="11377264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51B4969A-3754-424C-B930-643E11DEE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3552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658418"/>
            <a:ext cx="11305256" cy="35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59B2D-44DA-4A59-B98D-B56CBF896064}"/>
              </a:ext>
            </a:extLst>
          </p:cNvPr>
          <p:cNvSpPr txBox="1"/>
          <p:nvPr/>
        </p:nvSpPr>
        <p:spPr>
          <a:xfrm>
            <a:off x="2504280" y="1196753"/>
            <a:ext cx="531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GÕ NHỊP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8C075-4F06-4EF9-99B2-1E37D1555AA4}"/>
              </a:ext>
            </a:extLst>
          </p:cNvPr>
          <p:cNvSpPr txBox="1"/>
          <p:nvPr/>
        </p:nvSpPr>
        <p:spPr>
          <a:xfrm>
            <a:off x="3359696" y="35730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84816-F336-46A8-BA57-8E10AAF31443}"/>
              </a:ext>
            </a:extLst>
          </p:cNvPr>
          <p:cNvSpPr txBox="1"/>
          <p:nvPr/>
        </p:nvSpPr>
        <p:spPr>
          <a:xfrm>
            <a:off x="3512096" y="37254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A6070-CE5B-4579-A5AC-FB6822BCFF8C}"/>
              </a:ext>
            </a:extLst>
          </p:cNvPr>
          <p:cNvSpPr txBox="1"/>
          <p:nvPr/>
        </p:nvSpPr>
        <p:spPr>
          <a:xfrm>
            <a:off x="3431704" y="3429001"/>
            <a:ext cx="563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86D1CFC-03AD-4D4D-B2AE-2E6F6DCF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66" y="3494733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2C0E19B-22C6-403C-A66A-71664FB5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01" y="4960777"/>
            <a:ext cx="610481" cy="5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DOC NHAC SO 4.mp3">
            <a:hlinkClick r:id="" action="ppaction://media"/>
            <a:extLst>
              <a:ext uri="{FF2B5EF4-FFF2-40B4-BE49-F238E27FC236}">
                <a16:creationId xmlns:a16="http://schemas.microsoft.com/office/drawing/2014/main" id="{9B000E84-40F4-49F4-B1E8-E526EA5CBE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63552" y="1658417"/>
            <a:ext cx="609600" cy="609600"/>
          </a:xfrm>
          <a:prstGeom prst="rect">
            <a:avLst/>
          </a:prstGeom>
        </p:spPr>
      </p:pic>
      <p:pic>
        <p:nvPicPr>
          <p:cNvPr id="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A2645840-FB62-E843-900A-3BF1A00F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70" y="4951027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9DFE5C6A-0696-3B81-4C7E-8CEBFA91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66" y="3494733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10CC3A-F24B-658A-35B6-4B78B36A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77" y="345288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F8CAF3-5ECF-0F91-9229-68A6C753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3" y="349694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F001ACE-0787-5E5A-A85A-7954C086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46" y="489478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894AF6A-91B7-BE1E-3F48-ADCF9AE0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42" y="4916015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3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656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5589240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4" y="3758474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7408" y="234888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của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gì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đã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được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học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. 2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xung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phong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lên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các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ở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dưới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vỗ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tay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phách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đệm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84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" y="-15133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392" y="764704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Chia 3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Trang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trại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vui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kêu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386" y="258058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vi-VN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1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</a:p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2: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</a:p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3: be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be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be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6830" y="820503"/>
            <a:ext cx="1749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Tiết </a:t>
            </a:r>
            <a:r>
              <a:rPr lang="en-US" sz="4000" b="1">
                <a:solidFill>
                  <a:srgbClr val="FF0000"/>
                </a:solidFill>
              </a:rPr>
              <a:t>28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48" y="-126386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37" y="3645024"/>
            <a:ext cx="301199" cy="24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4524" y="-43527"/>
            <a:ext cx="7354131" cy="29268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1904" y="2136470"/>
            <a:ext cx="619268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ĐỌC NHẠC BÀI HÁT SỐ 4</a:t>
            </a:r>
            <a:endParaRPr lang="en-US" sz="2400" dirty="0"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6541" y="1522726"/>
            <a:ext cx="525791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fr-FR" sz="2400" b="1" dirty="0">
                <a:solidFill>
                  <a:srgbClr val="FC190F"/>
                </a:solidFill>
                <a:latin typeface="Times New Roman"/>
                <a:ea typeface="Arial"/>
              </a:rPr>
              <a:t>ÔN BÀI HÁT: TRANG TRẠI VUI VẺ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6632"/>
            <a:ext cx="9003024" cy="53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89" y="2812979"/>
            <a:ext cx="1494933" cy="21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13" y="1151297"/>
            <a:ext cx="1799167" cy="248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AB7BE5D-7AFA-43C6-B608-7C1A3C99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208"/>
            <a:ext cx="12192000" cy="16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A7AB1872-BB28-4512-9BCB-7ABDD7D2B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1489" y="5416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649790"/>
            <a:ext cx="7272808" cy="56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03" y="4515708"/>
            <a:ext cx="1945360" cy="23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3" y="4530313"/>
            <a:ext cx="2072826" cy="250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34210" y="2322185"/>
            <a:ext cx="1311288" cy="20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30" y="2668291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40" y="2673786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04" y="2683471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59" y="2650190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06" y="268347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84" y="2608793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79" y="264617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40" y="2685365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46" y="3963460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17" y="3996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61" y="3996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396345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6" y="3944939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94" y="3964787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6" y="3988751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07" y="3922103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46" y="4945063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19" y="493771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6" y="4945064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81" y="4929189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47" y="493771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94" y="4945064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57" y="495607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18" y="4939547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62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55" y="5901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53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19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57" y="5901533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96" y="5907647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47" y="5841763"/>
            <a:ext cx="390260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05" y="584487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F7BAA2-3822-478D-929E-FA9564EDA53A}"/>
              </a:ext>
            </a:extLst>
          </p:cNvPr>
          <p:cNvSpPr txBox="1"/>
          <p:nvPr/>
        </p:nvSpPr>
        <p:spPr>
          <a:xfrm>
            <a:off x="3143672" y="18812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GÕ ĐỆM THEO PHÁCH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FD0A9977-D681-4595-BD95-DE64DEAC4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93353" y="20586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3" y="608542"/>
            <a:ext cx="6437313" cy="552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75432" y="816239"/>
            <a:ext cx="1387740" cy="26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46" y="3789040"/>
            <a:ext cx="2654818" cy="301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44" y="2641866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07" y="2641865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66" y="2641865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19" y="2641865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22" y="2641865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03" y="3968751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4" y="3968751"/>
            <a:ext cx="451115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3968751"/>
            <a:ext cx="449792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28" y="3968751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87" y="2641866"/>
            <a:ext cx="396875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2615408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46" y="2653771"/>
            <a:ext cx="398198" cy="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03" y="3968750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80" y="3968750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86" y="3968750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66" y="3968750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79" y="4950355"/>
            <a:ext cx="396875" cy="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18" y="4950354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36" y="4950354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46" y="4950354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4950354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4" y="4959615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45" y="4933157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16" y="4962262"/>
            <a:ext cx="396875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04" y="5885658"/>
            <a:ext cx="449792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78" y="5885658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79" y="5883012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03" y="5912116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5871104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24" y="5871104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5853908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49" y="5883012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6EC1B-0883-4779-8950-6C07FEA2514C}"/>
              </a:ext>
            </a:extLst>
          </p:cNvPr>
          <p:cNvSpPr txBox="1"/>
          <p:nvPr/>
        </p:nvSpPr>
        <p:spPr>
          <a:xfrm>
            <a:off x="2999656" y="188641"/>
            <a:ext cx="54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CƠ 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9" descr="C:\Users\Administrator\Downloads\kisspng-chicken-rooster-cartoon-illustration-vector-cartoon-chicken-5a895e93b11623.7070401515189520837254.png">
            <a:extLst>
              <a:ext uri="{FF2B5EF4-FFF2-40B4-BE49-F238E27FC236}">
                <a16:creationId xmlns:a16="http://schemas.microsoft.com/office/drawing/2014/main" id="{2C40B402-54D7-4D1D-968B-E9F24E08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55" y="3984614"/>
            <a:ext cx="2192403" cy="28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2FD4FEF0-D53C-4F4A-B721-8FF72CC975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3256" y="33331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 bwMode="auto">
          <a:xfrm>
            <a:off x="2763574" y="639240"/>
            <a:ext cx="6453188" cy="574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595439" y="608542"/>
            <a:ext cx="1379803" cy="25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6" y="5175593"/>
            <a:ext cx="467202" cy="4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37" y="2635091"/>
            <a:ext cx="345049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78" y="2635091"/>
            <a:ext cx="442134" cy="48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73" y="6269117"/>
            <a:ext cx="442134" cy="4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42" y="6218760"/>
            <a:ext cx="469402" cy="5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8" y="4052062"/>
            <a:ext cx="345049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00718"/>
            <a:ext cx="519947" cy="48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7" y="5197076"/>
            <a:ext cx="345049" cy="4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60" y="3802049"/>
            <a:ext cx="3187140" cy="315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dministrator\Downloads\kisspng-chicken-rooster-cartoon-illustration-vector-cartoon-chicken-5a895e93b11623.7070401515189520837254.png">
            <a:extLst>
              <a:ext uri="{FF2B5EF4-FFF2-40B4-BE49-F238E27FC236}">
                <a16:creationId xmlns:a16="http://schemas.microsoft.com/office/drawing/2014/main" id="{79D2F2DE-235D-429C-8B67-E08A263A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30" y="3937319"/>
            <a:ext cx="2168879" cy="28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6FC459-C4F1-43AF-A5B4-8F80119F3433}"/>
              </a:ext>
            </a:extLst>
          </p:cNvPr>
          <p:cNvSpPr txBox="1"/>
          <p:nvPr/>
        </p:nvSpPr>
        <p:spPr>
          <a:xfrm>
            <a:off x="2567609" y="260648"/>
            <a:ext cx="352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NỐI TIẾP HÒA GIỌNG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F44DB7A3-CF16-4B60-920D-111259F87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0372" y="30403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553</Words>
  <Application>Microsoft Office PowerPoint</Application>
  <PresentationFormat>Widescreen</PresentationFormat>
  <Paragraphs>50</Paragraphs>
  <Slides>22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93</cp:revision>
  <dcterms:created xsi:type="dcterms:W3CDTF">2021-06-23T07:33:39Z</dcterms:created>
  <dcterms:modified xsi:type="dcterms:W3CDTF">2024-03-19T14:35:02Z</dcterms:modified>
</cp:coreProperties>
</file>