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089"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12/31/2024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72823" y="213880"/>
            <a:ext cx="3976153"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a:t>
            </a: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 </a:t>
            </a:r>
            <a:r>
              <a:rPr lang="vi-VN"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LỚP</a:t>
            </a: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 </a:t>
            </a: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69: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ươi           </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ươu</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150 – 151)</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441"/>
            <a:ext cx="9144000" cy="2808941"/>
          </a:xfrm>
          <a:prstGeom prst="rect">
            <a:avLst/>
          </a:prstGeom>
        </p:spPr>
      </p:pic>
      <p:grpSp>
        <p:nvGrpSpPr>
          <p:cNvPr id="27" name="Group 26"/>
          <p:cNvGrpSpPr/>
          <p:nvPr/>
        </p:nvGrpSpPr>
        <p:grpSpPr>
          <a:xfrm>
            <a:off x="402343" y="1293455"/>
            <a:ext cx="2758280" cy="697919"/>
            <a:chOff x="209007" y="366525"/>
            <a:chExt cx="275828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782275" y="428778"/>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1695566" y="4032011"/>
            <a:ext cx="8532897" cy="530915"/>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Chim khướu biết bắt chước tiếng người.</a:t>
            </a:r>
          </a:p>
        </p:txBody>
      </p:sp>
      <p:sp>
        <p:nvSpPr>
          <p:cNvPr id="21" name="TextBox 20"/>
          <p:cNvSpPr txBox="1"/>
          <p:nvPr/>
        </p:nvSpPr>
        <p:spPr>
          <a:xfrm>
            <a:off x="2988790" y="4028163"/>
            <a:ext cx="115724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ươu</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7438299" y="4028163"/>
            <a:ext cx="959126" cy="538609"/>
          </a:xfrm>
          <a:prstGeom prst="rect">
            <a:avLst/>
          </a:prstGeom>
          <a:noFill/>
        </p:spPr>
        <p:txBody>
          <a:bodyPr wrap="square" rtlCol="0">
            <a:spAutoFit/>
          </a:bodyPr>
          <a:lstStyle/>
          <a:p>
            <a:r>
              <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rPr>
              <a:t>ươi</a:t>
            </a: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61257"/>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3377721" y="1006984"/>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ươi</a:t>
            </a:r>
            <a:endParaRPr lang="en-US" sz="39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951027"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ươu</a:t>
            </a:r>
            <a:endParaRPr lang="en-US" sz="3900"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3211830" y="1980316"/>
            <a:ext cx="3019119" cy="1712561"/>
            <a:chOff x="2793157" y="1949775"/>
            <a:chExt cx="3019119" cy="1712561"/>
          </a:xfrm>
          <a:solidFill>
            <a:schemeClr val="accent1">
              <a:lumMod val="20000"/>
              <a:lumOff val="80000"/>
            </a:schemeClr>
          </a:solidFill>
        </p:grpSpPr>
        <p:sp>
          <p:nvSpPr>
            <p:cNvPr id="16" name="Rectangle 1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586140" y="2031604"/>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ng</a:t>
            </a:r>
            <a:endParaRPr lang="en-US" sz="3900" dirty="0">
              <a:latin typeface="Arial" panose="020B0604020202020204" pitchFamily="34" charset="0"/>
              <a:cs typeface="Arial" panose="020B0604020202020204" pitchFamily="34" charset="0"/>
            </a:endParaRPr>
          </a:p>
        </p:txBody>
      </p:sp>
      <p:sp>
        <p:nvSpPr>
          <p:cNvPr id="20" name="TextBox 19"/>
          <p:cNvSpPr txBox="1"/>
          <p:nvPr/>
        </p:nvSpPr>
        <p:spPr>
          <a:xfrm>
            <a:off x="4951027" y="2073811"/>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ươi</a:t>
            </a:r>
            <a:endParaRPr lang="en-US" sz="39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688277" y="2872390"/>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ng</a:t>
            </a:r>
            <a:endParaRPr lang="en-US" sz="3900" dirty="0">
              <a:latin typeface="Arial" panose="020B0604020202020204" pitchFamily="34" charset="0"/>
              <a:cs typeface="Arial" panose="020B0604020202020204" pitchFamily="34" charset="0"/>
            </a:endParaRPr>
          </a:p>
        </p:txBody>
      </p:sp>
      <p:sp>
        <p:nvSpPr>
          <p:cNvPr id="22" name="TextBox 21"/>
          <p:cNvSpPr txBox="1"/>
          <p:nvPr/>
        </p:nvSpPr>
        <p:spPr>
          <a:xfrm>
            <a:off x="4535684" y="2880289"/>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ươi</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95198"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ưởi</a:t>
            </a:r>
            <a:endParaRPr lang="en-US" sz="3800" dirty="0">
              <a:latin typeface="Arial" panose="020B0604020202020204" pitchFamily="34" charset="0"/>
              <a:cs typeface="Arial" panose="020B0604020202020204" pitchFamily="34" charset="0"/>
            </a:endParaRPr>
          </a:p>
        </p:txBody>
      </p:sp>
      <p:sp>
        <p:nvSpPr>
          <p:cNvPr id="24" name="TextBox 23"/>
          <p:cNvSpPr txBox="1"/>
          <p:nvPr/>
        </p:nvSpPr>
        <p:spPr>
          <a:xfrm>
            <a:off x="311294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c</a:t>
            </a:r>
            <a:r>
              <a:rPr lang="en-US" sz="3800" dirty="0" smtClean="0">
                <a:latin typeface="Arial" panose="020B0604020202020204" pitchFamily="34" charset="0"/>
                <a:cs typeface="Arial" panose="020B0604020202020204" pitchFamily="34" charset="0"/>
              </a:rPr>
              <a:t>ười</a:t>
            </a:r>
            <a:endParaRPr lang="en-US" sz="3800" dirty="0">
              <a:latin typeface="Arial" panose="020B0604020202020204" pitchFamily="34" charset="0"/>
              <a:cs typeface="Arial" panose="020B0604020202020204" pitchFamily="34" charset="0"/>
            </a:endParaRPr>
          </a:p>
        </p:txBody>
      </p:sp>
      <p:sp>
        <p:nvSpPr>
          <p:cNvPr id="25" name="TextBox 24"/>
          <p:cNvSpPr txBox="1"/>
          <p:nvPr/>
        </p:nvSpPr>
        <p:spPr>
          <a:xfrm>
            <a:off x="532233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ưới</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718758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a:t>
            </a:r>
            <a:r>
              <a:rPr lang="en-US" sz="3800" dirty="0" smtClean="0">
                <a:latin typeface="Arial" panose="020B0604020202020204" pitchFamily="34" charset="0"/>
                <a:cs typeface="Arial" panose="020B0604020202020204" pitchFamily="34" charset="0"/>
              </a:rPr>
              <a:t>ười</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27018"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ướu</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3144767" y="4520292"/>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hươu</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5322337" y="4483744"/>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k</a:t>
            </a:r>
            <a:r>
              <a:rPr lang="en-US" sz="3800" dirty="0" smtClean="0">
                <a:latin typeface="Arial" panose="020B0604020202020204" pitchFamily="34" charset="0"/>
                <a:cs typeface="Arial" panose="020B0604020202020204" pitchFamily="34" charset="0"/>
              </a:rPr>
              <a:t>hướu</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7187587" y="4520292"/>
            <a:ext cx="1812722"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r</a:t>
            </a:r>
            <a:r>
              <a:rPr lang="en-US" sz="3800" dirty="0" smtClean="0">
                <a:latin typeface="Arial" panose="020B0604020202020204" pitchFamily="34" charset="0"/>
                <a:cs typeface="Arial" panose="020B0604020202020204" pitchFamily="34" charset="0"/>
              </a:rPr>
              <a:t>ượu</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4756526" y="2850722"/>
            <a:ext cx="786653"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smtClean="0">
                <a:latin typeface="Tahoma" panose="020B0604030504040204" pitchFamily="34" charset="0"/>
                <a:ea typeface="Tahoma" panose="020B0604030504040204" pitchFamily="34" charset="0"/>
                <a:cs typeface="Tahoma" panose="020B0604030504040204" pitchFamily="34" charset="0"/>
              </a:rPr>
              <a:t>`</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1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3108"/>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1050652" y="362439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t</a:t>
            </a:r>
            <a:r>
              <a:rPr lang="en-US" sz="3100" dirty="0" smtClean="0">
                <a:latin typeface="Arial" panose="020B0604020202020204" pitchFamily="34" charset="0"/>
                <a:cs typeface="Arial" panose="020B0604020202020204" pitchFamily="34" charset="0"/>
              </a:rPr>
              <a:t>ươi cười</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5927250" y="3624389"/>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q</a:t>
            </a:r>
            <a:r>
              <a:rPr lang="en-US" sz="3100" dirty="0" smtClean="0">
                <a:latin typeface="Arial" panose="020B0604020202020204" pitchFamily="34" charset="0"/>
                <a:cs typeface="Arial" panose="020B0604020202020204" pitchFamily="34" charset="0"/>
              </a:rPr>
              <a:t>uả bưởi</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3551629" y="6086627"/>
            <a:ext cx="2869639" cy="56938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ố</a:t>
            </a:r>
            <a:r>
              <a:rPr lang="en-US" sz="3100" dirty="0" smtClean="0">
                <a:latin typeface="Arial" panose="020B0604020202020204" pitchFamily="34" charset="0"/>
                <a:cs typeface="Arial" panose="020B0604020202020204" pitchFamily="34" charset="0"/>
              </a:rPr>
              <a:t>c bươu</a:t>
            </a:r>
            <a:endParaRPr lang="en-US" sz="3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75" y="1590089"/>
            <a:ext cx="3280524" cy="19879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20" y="1590090"/>
            <a:ext cx="2605691" cy="196181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595185" y="4024560"/>
            <a:ext cx="1788572" cy="2335562"/>
          </a:xfrm>
          <a:prstGeom prst="rect">
            <a:avLst/>
          </a:prstGeom>
        </p:spPr>
      </p:pic>
    </p:spTree>
    <p:extLst>
      <p:ext uri="{BB962C8B-B14F-4D97-AF65-F5344CB8AC3E}">
        <p14:creationId xmlns:p14="http://schemas.microsoft.com/office/powerpoint/2010/main" val="20928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531"/>
            <a:ext cx="9144000" cy="1930400"/>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345" y="-22207"/>
            <a:ext cx="6022980" cy="3914938"/>
          </a:xfrm>
          <a:prstGeom prst="rect">
            <a:avLst/>
          </a:prstGeom>
        </p:spPr>
      </p:pic>
      <p:sp>
        <p:nvSpPr>
          <p:cNvPr id="15" name="TextBox 14"/>
          <p:cNvSpPr txBox="1"/>
          <p:nvPr/>
        </p:nvSpPr>
        <p:spPr>
          <a:xfrm>
            <a:off x="209005" y="4176560"/>
            <a:ext cx="8830492" cy="1733808"/>
          </a:xfrm>
          <a:prstGeom prst="rect">
            <a:avLst/>
          </a:prstGeom>
          <a:noFill/>
        </p:spPr>
        <p:txBody>
          <a:bodyPr wrap="square" rtlCol="0">
            <a:spAutoFit/>
          </a:bodyPr>
          <a:lstStyle/>
          <a:p>
            <a:pPr>
              <a:lnSpc>
                <a:spcPts val="3220"/>
              </a:lnSpc>
            </a:pPr>
            <a:r>
              <a:rPr lang="en-US" sz="2600" dirty="0" smtClean="0">
                <a:latin typeface="Tahoma" panose="020B0604030504040204" pitchFamily="34" charset="0"/>
                <a:ea typeface="Tahoma" panose="020B0604030504040204" pitchFamily="34" charset="0"/>
                <a:cs typeface="Tahoma" panose="020B0604030504040204"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endParaRPr lang="en-US" sz="26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527753" y="685636"/>
            <a:ext cx="1709419" cy="692318"/>
            <a:chOff x="209007" y="372126"/>
            <a:chExt cx="1709419" cy="692318"/>
          </a:xfrm>
        </p:grpSpPr>
        <p:grpSp>
          <p:nvGrpSpPr>
            <p:cNvPr id="26" name="Group 25"/>
            <p:cNvGrpSpPr/>
            <p:nvPr/>
          </p:nvGrpSpPr>
          <p:grpSpPr>
            <a:xfrm>
              <a:off x="209007" y="372126"/>
              <a:ext cx="1683293" cy="692318"/>
              <a:chOff x="324398" y="319875"/>
              <a:chExt cx="1683293" cy="692318"/>
            </a:xfrm>
          </p:grpSpPr>
          <p:grpSp>
            <p:nvGrpSpPr>
              <p:cNvPr id="28" name="Group 27"/>
              <p:cNvGrpSpPr/>
              <p:nvPr/>
            </p:nvGrpSpPr>
            <p:grpSpPr>
              <a:xfrm>
                <a:off x="324398" y="319875"/>
                <a:ext cx="1683293" cy="692318"/>
                <a:chOff x="324398" y="319875"/>
                <a:chExt cx="1683293" cy="692318"/>
              </a:xfrm>
            </p:grpSpPr>
            <p:grpSp>
              <p:nvGrpSpPr>
                <p:cNvPr id="30" name="Group 29"/>
                <p:cNvGrpSpPr/>
                <p:nvPr/>
              </p:nvGrpSpPr>
              <p:grpSpPr>
                <a:xfrm>
                  <a:off x="742410" y="319875"/>
                  <a:ext cx="1265281" cy="692318"/>
                  <a:chOff x="938353" y="448387"/>
                  <a:chExt cx="1265281" cy="692318"/>
                </a:xfrm>
              </p:grpSpPr>
              <p:sp>
                <p:nvSpPr>
                  <p:cNvPr id="32" name="Rounded Rectangle 3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4</a:t>
                </a:r>
              </a:p>
            </p:txBody>
          </p:sp>
        </p:grpSp>
        <p:sp>
          <p:nvSpPr>
            <p:cNvPr id="27" name="TextBox 26"/>
            <p:cNvSpPr txBox="1"/>
            <p:nvPr/>
          </p:nvSpPr>
          <p:spPr>
            <a:xfrm>
              <a:off x="830331"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2600297" y="968720"/>
            <a:ext cx="5106787"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Lợi ích của vật nuôi</a:t>
            </a:r>
            <a:endParaRPr lang="en-US" sz="33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305747" y="1568884"/>
            <a:ext cx="8300216" cy="4413905"/>
            <a:chOff x="-305747" y="1568884"/>
            <a:chExt cx="8300216" cy="441390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r="2719" b="1260"/>
            <a:stretch/>
          </p:blipFill>
          <p:spPr>
            <a:xfrm>
              <a:off x="1450366" y="1812976"/>
              <a:ext cx="6544103" cy="4169813"/>
            </a:xfrm>
            <a:prstGeom prst="rect">
              <a:avLst/>
            </a:prstGeom>
          </p:spPr>
        </p:pic>
        <p:sp>
          <p:nvSpPr>
            <p:cNvPr id="15" name="Double Wave 21"/>
            <p:cNvSpPr/>
            <p:nvPr/>
          </p:nvSpPr>
          <p:spPr>
            <a:xfrm>
              <a:off x="-305747" y="1568884"/>
              <a:ext cx="5459437" cy="879747"/>
            </a:xfrm>
            <a:prstGeom prst="roundRect">
              <a:avLst/>
            </a:prstGeom>
            <a:solidFill>
              <a:schemeClr val="bg1"/>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125</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44</cp:revision>
  <dcterms:created xsi:type="dcterms:W3CDTF">2020-08-22T07:23:59Z</dcterms:created>
  <dcterms:modified xsi:type="dcterms:W3CDTF">2024-12-30T17:55:52Z</dcterms:modified>
</cp:coreProperties>
</file>