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5" r:id="rId10"/>
    <p:sldId id="266" r:id="rId11"/>
    <p:sldId id="277" r:id="rId12"/>
    <p:sldId id="267" r:id="rId13"/>
    <p:sldId id="278" r:id="rId14"/>
    <p:sldId id="279" r:id="rId15"/>
    <p:sldId id="270" r:id="rId16"/>
    <p:sldId id="271" r:id="rId17"/>
    <p:sldId id="272" r:id="rId18"/>
    <p:sldId id="273" r:id="rId19"/>
    <p:sldId id="274" r:id="rId20"/>
    <p:sldId id="280" r:id="rId21"/>
  </p:sldIdLst>
  <p:sldSz cx="12192000" cy="6858000"/>
  <p:notesSz cx="6858000" cy="9144000"/>
  <p:embeddedFontLst>
    <p:embeddedFont>
      <p:font typeface="Cookie" charset="0"/>
      <p:regular r:id="rId23"/>
    </p:embeddedFont>
    <p:embeddedFont>
      <p:font typeface="Cambria Math" pitchFamily="18"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72"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73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91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50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55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03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82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5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353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88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72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61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57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36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048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0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7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76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dirty="0">
                  <a:solidFill>
                    <a:srgbClr val="76923C"/>
                  </a:solidFill>
                  <a:latin typeface="Times New Roman" pitchFamily="18" charset="0"/>
                  <a:ea typeface="Cookie"/>
                  <a:cs typeface="Times New Roman" pitchFamily="18" charset="0"/>
                  <a:sym typeface="Cookie"/>
                </a:rPr>
                <a:t>CHỦ ĐỀ 12</a:t>
              </a:r>
              <a:endParaRPr sz="2800" b="0" i="0" u="none" strike="noStrike" cap="none" dirty="0">
                <a:solidFill>
                  <a:srgbClr val="76923C"/>
                </a:solidFill>
                <a:latin typeface="Times New Roman" pitchFamily="18" charset="0"/>
                <a:ea typeface="Cookie"/>
                <a:cs typeface="Times New Roman" pitchFamily="18"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dirty="0">
                <a:solidFill>
                  <a:srgbClr val="4F6128"/>
                </a:solidFill>
                <a:latin typeface="Cambria Math" pitchFamily="18" charset="0"/>
                <a:ea typeface="Cambria Math" pitchFamily="18" charset="0"/>
                <a:cs typeface="Cookie"/>
                <a:sym typeface="Cookie"/>
              </a:rPr>
              <a:t>PHÉP CỘNG, PHÉP TRỪ TRONG PHẠM VI 1000</a:t>
            </a:r>
            <a:endParaRPr sz="3600" b="0" i="0" u="none" strike="noStrike" cap="none" dirty="0">
              <a:solidFill>
                <a:srgbClr val="4F6128"/>
              </a:solidFill>
              <a:latin typeface="Cambria Math" pitchFamily="18" charset="0"/>
              <a:ea typeface="Cambria Math" pitchFamily="18" charset="0"/>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BÀI </a:t>
            </a:r>
            <a:r>
              <a:rPr lang="en-US" sz="4400" b="0" i="0" u="none" strike="noStrike" cap="none" dirty="0" smtClean="0">
                <a:solidFill>
                  <a:schemeClr val="lt1"/>
                </a:solidFill>
                <a:latin typeface="Times New Roman" pitchFamily="18" charset="0"/>
                <a:ea typeface="Cookie"/>
                <a:cs typeface="Times New Roman" pitchFamily="18" charset="0"/>
                <a:sym typeface="Cookie"/>
              </a:rPr>
              <a:t>62:</a:t>
            </a:r>
            <a:endParaRPr dirty="0">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PHÉP TRỪ </a:t>
            </a:r>
            <a:r>
              <a:rPr lang="en-US" sz="4400" b="0" i="0" u="none" strike="noStrike" cap="none" dirty="0" smtClean="0">
                <a:solidFill>
                  <a:schemeClr val="lt1"/>
                </a:solidFill>
                <a:latin typeface="Times New Roman" pitchFamily="18" charset="0"/>
                <a:ea typeface="Cookie"/>
                <a:cs typeface="Times New Roman" pitchFamily="18" charset="0"/>
                <a:sym typeface="Cookie"/>
              </a:rPr>
              <a:t>(CÓ </a:t>
            </a:r>
            <a:r>
              <a:rPr lang="en-US" sz="4400" b="0" i="0" u="none" strike="noStrike" cap="none" dirty="0">
                <a:solidFill>
                  <a:schemeClr val="lt1"/>
                </a:solidFill>
                <a:latin typeface="Times New Roman" pitchFamily="18" charset="0"/>
                <a:ea typeface="Cookie"/>
                <a:cs typeface="Times New Roman" pitchFamily="18" charset="0"/>
                <a:sym typeface="Cookie"/>
              </a:rPr>
              <a:t>NHỚ) TRONG PHẠM VI 1000</a:t>
            </a:r>
            <a:endParaRPr sz="4400" b="0" i="0" u="none" strike="noStrike" cap="none" dirty="0">
              <a:solidFill>
                <a:schemeClr val="lt1"/>
              </a:solidFill>
              <a:latin typeface="Times New Roman" pitchFamily="18" charset="0"/>
              <a:ea typeface="Cookie"/>
              <a:cs typeface="Times New Roman" pitchFamily="18" charset="0"/>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Tính</a:t>
              </a:r>
              <a:r>
                <a:rPr lang="en-US" sz="2800" dirty="0" smtClean="0">
                  <a:solidFill>
                    <a:schemeClr val="dk1"/>
                  </a:solidFill>
                  <a:latin typeface="Arial"/>
                  <a:ea typeface="Arial"/>
                  <a:cs typeface="Arial"/>
                  <a:sym typeface="Arial"/>
                </a:rPr>
                <a:t> ( </a:t>
              </a:r>
              <a:r>
                <a:rPr lang="en-US" sz="2800" dirty="0" err="1" smtClean="0">
                  <a:solidFill>
                    <a:schemeClr val="dk1"/>
                  </a:solidFill>
                  <a:latin typeface="Arial"/>
                  <a:ea typeface="Arial"/>
                  <a:cs typeface="Arial"/>
                  <a:sym typeface="Arial"/>
                </a:rPr>
                <a:t>theo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mẫu</a:t>
              </a:r>
              <a:r>
                <a:rPr lang="en-US" sz="2800" dirty="0" smtClean="0">
                  <a:solidFill>
                    <a:schemeClr val="dk1"/>
                  </a:solidFill>
                  <a:latin typeface="Arial"/>
                  <a:ea typeface="Arial"/>
                  <a:cs typeface="Arial"/>
                  <a:sym typeface="Arial"/>
                </a:rPr>
                <a:t>).</a:t>
              </a:r>
              <a:endParaRPr dirty="0"/>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118" y="2156760"/>
            <a:ext cx="7741085" cy="3993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493" y="1252603"/>
            <a:ext cx="8981162" cy="4950326"/>
          </a:xfrm>
          <a:prstGeom prst="rect">
            <a:avLst/>
          </a:prstGeom>
        </p:spPr>
      </p:pic>
      <p:sp>
        <p:nvSpPr>
          <p:cNvPr id="3" name="Rectangle 2"/>
          <p:cNvSpPr/>
          <p:nvPr/>
        </p:nvSpPr>
        <p:spPr>
          <a:xfrm>
            <a:off x="3732756" y="1252603"/>
            <a:ext cx="6688899" cy="2475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2756" y="3970751"/>
            <a:ext cx="6688899" cy="2232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42367" y="3043825"/>
            <a:ext cx="1014608" cy="31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42367" y="5486400"/>
            <a:ext cx="801666" cy="3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0" nodeType="clickEffect">
                                  <p:stCondLst>
                                    <p:cond delay="0"/>
                                  </p:stCondLst>
                                  <p:childTnLst>
                                    <p:animEffect transition="out" filter="wheel(1)">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6" presetClass="exit" presetSubtype="0" fill="hold" grpId="0" nodeType="clickEffect">
                                  <p:stCondLst>
                                    <p:cond delay="0"/>
                                  </p:stCondLst>
                                  <p:childTnLst>
                                    <p:animEffect transition="out" filter="wipe(down)">
                                      <p:cBhvr>
                                        <p:cTn id="22" dur="180" accel="50000">
                                          <p:stCondLst>
                                            <p:cond delay="1820"/>
                                          </p:stCondLst>
                                        </p:cTn>
                                        <p:tgtEl>
                                          <p:spTgt spid="6"/>
                                        </p:tgtEl>
                                      </p:cBhvr>
                                    </p:animEffect>
                                    <p:anim calcmode="lin" valueType="num">
                                      <p:cBhvr>
                                        <p:cTn id="23"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4"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5"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9"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0" dur="26">
                                          <p:stCondLst>
                                            <p:cond delay="620"/>
                                          </p:stCondLst>
                                        </p:cTn>
                                        <p:tgtEl>
                                          <p:spTgt spid="6"/>
                                        </p:tgtEl>
                                      </p:cBhvr>
                                      <p:to x="100000" y="60000"/>
                                    </p:animScale>
                                    <p:animScale>
                                      <p:cBhvr>
                                        <p:cTn id="31" dur="166" decel="50000">
                                          <p:stCondLst>
                                            <p:cond delay="64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set>
                                      <p:cBhvr>
                                        <p:cTn id="3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1027101" y="43047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Số</a:t>
              </a:r>
              <a:r>
                <a:rPr lang="en-US" sz="2800" dirty="0" smtClean="0">
                  <a:solidFill>
                    <a:schemeClr val="dk1"/>
                  </a:solidFill>
                  <a:latin typeface="Arial"/>
                  <a:ea typeface="Arial"/>
                  <a:cs typeface="Arial"/>
                  <a:sym typeface="Arial"/>
                </a:rPr>
                <a:t> ?</a:t>
              </a:r>
              <a:endParaRPr sz="2800" dirty="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2</a:t>
              </a:r>
              <a:endParaRPr sz="3600" b="1" dirty="0">
                <a:solidFill>
                  <a:schemeClr val="lt1"/>
                </a:solidFill>
                <a:latin typeface="Arial"/>
                <a:ea typeface="Arial"/>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85" y="1290181"/>
            <a:ext cx="10158641" cy="3294345"/>
          </a:xfrm>
          <a:prstGeom prst="rect">
            <a:avLst/>
          </a:prstGeom>
        </p:spPr>
      </p:pic>
      <p:sp>
        <p:nvSpPr>
          <p:cNvPr id="3" name="Rectangle 2"/>
          <p:cNvSpPr/>
          <p:nvPr/>
        </p:nvSpPr>
        <p:spPr>
          <a:xfrm>
            <a:off x="5298510" y="3695178"/>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2"/>
                </a:solidFill>
                <a:latin typeface="Times New Roman" pitchFamily="18" charset="0"/>
                <a:cs typeface="Times New Roman" pitchFamily="18" charset="0"/>
              </a:rPr>
              <a:t>164</a:t>
            </a:r>
            <a:endParaRPr lang="en-US" sz="3600" dirty="0">
              <a:solidFill>
                <a:schemeClr val="bg2"/>
              </a:solidFill>
              <a:latin typeface="Times New Roman" pitchFamily="18" charset="0"/>
              <a:cs typeface="Times New Roman" pitchFamily="18" charset="0"/>
            </a:endParaRPr>
          </a:p>
        </p:txBody>
      </p:sp>
      <p:sp>
        <p:nvSpPr>
          <p:cNvPr id="15" name="Rectangle 14"/>
          <p:cNvSpPr/>
          <p:nvPr/>
        </p:nvSpPr>
        <p:spPr>
          <a:xfrm>
            <a:off x="7242131" y="3695178"/>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3</a:t>
            </a:r>
            <a:r>
              <a:rPr lang="en-US" sz="3200" dirty="0" smtClean="0">
                <a:solidFill>
                  <a:schemeClr val="bg2"/>
                </a:solidFill>
              </a:rPr>
              <a:t>81</a:t>
            </a:r>
            <a:endParaRPr lang="en-US" sz="3200" dirty="0">
              <a:solidFill>
                <a:schemeClr val="bg2"/>
              </a:solidFill>
            </a:endParaRPr>
          </a:p>
        </p:txBody>
      </p:sp>
      <p:sp>
        <p:nvSpPr>
          <p:cNvPr id="16" name="Rectangle 15"/>
          <p:cNvSpPr/>
          <p:nvPr/>
        </p:nvSpPr>
        <p:spPr>
          <a:xfrm>
            <a:off x="9311013" y="3701441"/>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4</a:t>
            </a:r>
            <a:r>
              <a:rPr lang="en-US" sz="3200" dirty="0" smtClean="0">
                <a:solidFill>
                  <a:schemeClr val="bg2"/>
                </a:solidFill>
              </a:rPr>
              <a:t>40</a:t>
            </a:r>
            <a:endParaRPr lang="en-US" sz="32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396;p13"/>
          <p:cNvGrpSpPr/>
          <p:nvPr/>
        </p:nvGrpSpPr>
        <p:grpSpPr>
          <a:xfrm>
            <a:off x="607273" y="539280"/>
            <a:ext cx="5988754" cy="570588"/>
            <a:chOff x="1296327" y="1647588"/>
            <a:chExt cx="5988754" cy="570588"/>
          </a:xfrm>
        </p:grpSpPr>
        <p:sp>
          <p:nvSpPr>
            <p:cNvPr id="3"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Tìm</a:t>
              </a:r>
              <a:r>
                <a:rPr lang="en-US" sz="2800" dirty="0">
                  <a:solidFill>
                    <a:schemeClr val="dk1"/>
                  </a:solidFill>
                  <a:latin typeface="Arial"/>
                  <a:ea typeface="Arial"/>
                  <a:cs typeface="Arial"/>
                  <a:sym typeface="Arial"/>
                </a:rPr>
                <a:t> </a:t>
              </a:r>
              <a:r>
                <a:rPr lang="en-US" sz="2800" dirty="0" err="1" smtClean="0">
                  <a:solidFill>
                    <a:schemeClr val="dk1"/>
                  </a:solidFill>
                </a:rPr>
                <a:t>địa</a:t>
              </a:r>
              <a:r>
                <a:rPr lang="en-US" sz="2800" dirty="0" smtClean="0">
                  <a:solidFill>
                    <a:schemeClr val="dk1"/>
                  </a:solidFill>
                </a:rPr>
                <a:t> </a:t>
              </a:r>
              <a:r>
                <a:rPr lang="en-US" sz="2800" dirty="0" err="1" smtClean="0">
                  <a:solidFill>
                    <a:schemeClr val="dk1"/>
                  </a:solidFill>
                </a:rPr>
                <a:t>chỉ</a:t>
              </a:r>
              <a:r>
                <a:rPr lang="en-US" sz="2800" dirty="0" smtClean="0">
                  <a:solidFill>
                    <a:schemeClr val="dk1"/>
                  </a:solidFill>
                </a:rPr>
                <a:t> </a:t>
              </a:r>
              <a:r>
                <a:rPr lang="en-US" sz="2800" dirty="0" err="1" smtClean="0">
                  <a:solidFill>
                    <a:schemeClr val="dk1"/>
                  </a:solidFill>
                </a:rPr>
                <a:t>cho</a:t>
              </a:r>
              <a:r>
                <a:rPr lang="en-US" sz="2800" dirty="0" smtClean="0">
                  <a:solidFill>
                    <a:schemeClr val="dk1"/>
                  </a:solidFill>
                </a:rPr>
                <a:t> </a:t>
              </a:r>
              <a:r>
                <a:rPr lang="en-US" sz="2800" dirty="0" err="1" smtClean="0">
                  <a:solidFill>
                    <a:schemeClr val="dk1"/>
                  </a:solidFill>
                </a:rPr>
                <a:t>mỗi</a:t>
              </a:r>
              <a:r>
                <a:rPr lang="en-US" sz="2800" dirty="0" smtClean="0">
                  <a:solidFill>
                    <a:schemeClr val="dk1"/>
                  </a:solidFill>
                </a:rPr>
                <a:t> </a:t>
              </a:r>
              <a:r>
                <a:rPr lang="en-US" sz="2800" dirty="0" err="1" smtClean="0">
                  <a:solidFill>
                    <a:schemeClr val="dk1"/>
                  </a:solidFill>
                </a:rPr>
                <a:t>bức</a:t>
              </a:r>
              <a:r>
                <a:rPr lang="en-US" sz="2800" dirty="0" smtClean="0">
                  <a:solidFill>
                    <a:schemeClr val="dk1"/>
                  </a:solidFill>
                </a:rPr>
                <a:t> </a:t>
              </a:r>
              <a:r>
                <a:rPr lang="en-US" sz="2800" dirty="0" err="1" smtClean="0">
                  <a:solidFill>
                    <a:schemeClr val="dk1"/>
                  </a:solidFill>
                </a:rPr>
                <a:t>thư</a:t>
              </a:r>
              <a:r>
                <a:rPr lang="en-US" sz="2800" dirty="0" smtClean="0">
                  <a:solidFill>
                    <a:schemeClr val="dk1"/>
                  </a:solidFill>
                </a:rPr>
                <a:t>.</a:t>
              </a:r>
              <a:endParaRPr sz="2800" dirty="0">
                <a:solidFill>
                  <a:schemeClr val="dk1"/>
                </a:solidFill>
                <a:latin typeface="Arial"/>
                <a:ea typeface="Arial"/>
                <a:cs typeface="Arial"/>
                <a:sym typeface="Arial"/>
              </a:endParaRPr>
            </a:p>
          </p:txBody>
        </p:sp>
        <p:sp>
          <p:nvSpPr>
            <p:cNvPr id="4"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861" y="1240077"/>
            <a:ext cx="9607049" cy="4947781"/>
          </a:xfrm>
          <a:prstGeom prst="rect">
            <a:avLst/>
          </a:prstGeom>
        </p:spPr>
      </p:pic>
      <p:sp>
        <p:nvSpPr>
          <p:cNvPr id="7" name="TextBox 6"/>
          <p:cNvSpPr txBox="1"/>
          <p:nvPr/>
        </p:nvSpPr>
        <p:spPr>
          <a:xfrm rot="21210796">
            <a:off x="5313043" y="1703652"/>
            <a:ext cx="1035900" cy="584775"/>
          </a:xfrm>
          <a:prstGeom prst="rect">
            <a:avLst/>
          </a:prstGeom>
          <a:noFill/>
        </p:spPr>
        <p:txBody>
          <a:bodyPr wrap="square" rtlCol="0">
            <a:spAutoFit/>
          </a:bodyPr>
          <a:lstStyle/>
          <a:p>
            <a:r>
              <a:rPr lang="en-US" sz="3200" dirty="0" smtClean="0">
                <a:solidFill>
                  <a:srgbClr val="FF0000"/>
                </a:solidFill>
              </a:rPr>
              <a:t>192</a:t>
            </a:r>
            <a:endParaRPr lang="en-US" sz="3200" dirty="0">
              <a:solidFill>
                <a:srgbClr val="FF0000"/>
              </a:solidFill>
            </a:endParaRPr>
          </a:p>
        </p:txBody>
      </p:sp>
      <p:sp>
        <p:nvSpPr>
          <p:cNvPr id="8" name="TextBox 7"/>
          <p:cNvSpPr txBox="1"/>
          <p:nvPr/>
        </p:nvSpPr>
        <p:spPr>
          <a:xfrm rot="713920">
            <a:off x="7507184" y="2794610"/>
            <a:ext cx="1035900" cy="584775"/>
          </a:xfrm>
          <a:prstGeom prst="rect">
            <a:avLst/>
          </a:prstGeom>
          <a:noFill/>
        </p:spPr>
        <p:txBody>
          <a:bodyPr wrap="square" rtlCol="0">
            <a:spAutoFit/>
          </a:bodyPr>
          <a:lstStyle/>
          <a:p>
            <a:r>
              <a:rPr lang="en-US" sz="3200" dirty="0" smtClean="0">
                <a:solidFill>
                  <a:srgbClr val="FF0000"/>
                </a:solidFill>
              </a:rPr>
              <a:t>238</a:t>
            </a:r>
            <a:endParaRPr lang="en-US" sz="3200" dirty="0">
              <a:solidFill>
                <a:srgbClr val="FF0000"/>
              </a:solidFill>
            </a:endParaRPr>
          </a:p>
        </p:txBody>
      </p:sp>
      <p:sp>
        <p:nvSpPr>
          <p:cNvPr id="9" name="TextBox 8"/>
          <p:cNvSpPr txBox="1"/>
          <p:nvPr/>
        </p:nvSpPr>
        <p:spPr>
          <a:xfrm>
            <a:off x="5860710" y="5640106"/>
            <a:ext cx="1035900" cy="584775"/>
          </a:xfrm>
          <a:prstGeom prst="rect">
            <a:avLst/>
          </a:prstGeom>
          <a:noFill/>
        </p:spPr>
        <p:txBody>
          <a:bodyPr wrap="square" rtlCol="0">
            <a:spAutoFit/>
          </a:bodyPr>
          <a:lstStyle/>
          <a:p>
            <a:r>
              <a:rPr lang="en-US" sz="3200" dirty="0" smtClean="0">
                <a:solidFill>
                  <a:srgbClr val="FF0000"/>
                </a:solidFill>
              </a:rPr>
              <a:t>200</a:t>
            </a:r>
            <a:endParaRPr lang="en-US" sz="3200" dirty="0">
              <a:solidFill>
                <a:srgbClr val="FF0000"/>
              </a:solidFill>
            </a:endParaRPr>
          </a:p>
        </p:txBody>
      </p:sp>
      <p:sp>
        <p:nvSpPr>
          <p:cNvPr id="10" name="TextBox 9"/>
          <p:cNvSpPr txBox="1"/>
          <p:nvPr/>
        </p:nvSpPr>
        <p:spPr>
          <a:xfrm rot="422691">
            <a:off x="4198270" y="4512763"/>
            <a:ext cx="1035900" cy="584775"/>
          </a:xfrm>
          <a:prstGeom prst="rect">
            <a:avLst/>
          </a:prstGeom>
          <a:noFill/>
        </p:spPr>
        <p:txBody>
          <a:bodyPr wrap="square" rtlCol="0">
            <a:spAutoFit/>
          </a:bodyPr>
          <a:lstStyle/>
          <a:p>
            <a:r>
              <a:rPr lang="en-US" sz="3200" dirty="0" smtClean="0">
                <a:solidFill>
                  <a:srgbClr val="FF0000"/>
                </a:solidFill>
              </a:rPr>
              <a:t>334</a:t>
            </a:r>
            <a:endParaRPr lang="en-US" sz="3200" dirty="0">
              <a:solidFill>
                <a:srgbClr val="FF0000"/>
              </a:solidFill>
            </a:endParaRPr>
          </a:p>
        </p:txBody>
      </p:sp>
      <p:cxnSp>
        <p:nvCxnSpPr>
          <p:cNvPr id="12" name="Curved Connector 11"/>
          <p:cNvCxnSpPr/>
          <p:nvPr/>
        </p:nvCxnSpPr>
        <p:spPr>
          <a:xfrm>
            <a:off x="2993721" y="3086997"/>
            <a:ext cx="1002082" cy="89628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7164888" y="5373666"/>
            <a:ext cx="1189972" cy="55882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flipV="1">
            <a:off x="8254652" y="3535137"/>
            <a:ext cx="1039660" cy="598452"/>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9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05;p14"/>
          <p:cNvSpPr/>
          <p:nvPr/>
        </p:nvSpPr>
        <p:spPr>
          <a:xfrm>
            <a:off x="895371" y="56119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4</a:t>
            </a:r>
            <a:endParaRPr sz="3600" b="1" dirty="0">
              <a:solidFill>
                <a:schemeClr val="lt1"/>
              </a:solidFill>
              <a:latin typeface="Arial"/>
              <a:ea typeface="Arial"/>
              <a:cs typeface="Arial"/>
              <a:sym typeface="Arial"/>
            </a:endParaRPr>
          </a:p>
        </p:txBody>
      </p:sp>
      <p:sp>
        <p:nvSpPr>
          <p:cNvPr id="3" name="Rectangle 2"/>
          <p:cNvSpPr/>
          <p:nvPr/>
        </p:nvSpPr>
        <p:spPr>
          <a:xfrm>
            <a:off x="1628798" y="603210"/>
            <a:ext cx="9569471" cy="2062103"/>
          </a:xfrm>
          <a:prstGeom prst="rect">
            <a:avLst/>
          </a:prstGeom>
        </p:spPr>
        <p:txBody>
          <a:bodyPr wrap="square">
            <a:spAutoFit/>
          </a:bodyPr>
          <a:lstStyle/>
          <a:p>
            <a:pPr algn="just"/>
            <a:r>
              <a:rPr lang="vi-VN" sz="3200" b="1" dirty="0">
                <a:latin typeface="+mj-lt"/>
              </a:rPr>
              <a:t>Đầu năm, một công ty có 205 người đang làm việc. Đến cuối năm, công ty có 12 người nghỉ việc. Hỏi cuối năm, công ty đó còn lại bao nhiêu người đang làm việc</a:t>
            </a:r>
            <a:r>
              <a:rPr lang="vi-VN" sz="3200" b="1" dirty="0" smtClean="0">
                <a:latin typeface="+mj-lt"/>
              </a:rPr>
              <a:t>?</a:t>
            </a:r>
            <a:endParaRPr lang="en-US" sz="3200" b="1" dirty="0" smtClean="0">
              <a:latin typeface="+mj-lt"/>
            </a:endParaRPr>
          </a:p>
        </p:txBody>
      </p:sp>
      <p:sp>
        <p:nvSpPr>
          <p:cNvPr id="4" name="Rectangle 3"/>
          <p:cNvSpPr/>
          <p:nvPr/>
        </p:nvSpPr>
        <p:spPr>
          <a:xfrm>
            <a:off x="1180664" y="2636076"/>
            <a:ext cx="4321481" cy="1569660"/>
          </a:xfrm>
          <a:prstGeom prst="rect">
            <a:avLst/>
          </a:prstGeom>
        </p:spPr>
        <p:txBody>
          <a:bodyPr wrap="square">
            <a:spAutoFit/>
          </a:bodyPr>
          <a:lstStyle/>
          <a:p>
            <a:pPr algn="ctr"/>
            <a:r>
              <a:rPr lang="vi-VN" sz="2400" i="1" dirty="0">
                <a:latin typeface="+mj-lt"/>
              </a:rPr>
              <a:t>Tóm tắt</a:t>
            </a:r>
            <a:endParaRPr lang="vi-VN" sz="2400" dirty="0">
              <a:latin typeface="+mj-lt"/>
            </a:endParaRPr>
          </a:p>
          <a:p>
            <a:r>
              <a:rPr lang="vi-VN" sz="2400" dirty="0">
                <a:latin typeface="+mj-lt"/>
              </a:rPr>
              <a:t>Đầu năm: 205 người</a:t>
            </a:r>
          </a:p>
          <a:p>
            <a:r>
              <a:rPr lang="vi-VN" sz="2400" dirty="0">
                <a:latin typeface="+mj-lt"/>
              </a:rPr>
              <a:t>Nghỉ việc: 12 người</a:t>
            </a:r>
          </a:p>
          <a:p>
            <a:r>
              <a:rPr lang="vi-VN" sz="2400" dirty="0">
                <a:latin typeface="+mj-lt"/>
              </a:rPr>
              <a:t>Cuối năm còn lại: ... người</a:t>
            </a:r>
            <a:r>
              <a:rPr lang="vi-VN" sz="2400" dirty="0" smtClean="0">
                <a:latin typeface="+mj-lt"/>
              </a:rPr>
              <a:t>?</a:t>
            </a:r>
            <a:endParaRPr lang="vi-VN" sz="2400" dirty="0">
              <a:latin typeface="+mj-lt"/>
            </a:endParaRPr>
          </a:p>
        </p:txBody>
      </p:sp>
      <p:sp>
        <p:nvSpPr>
          <p:cNvPr id="5" name="Rectangle 4"/>
          <p:cNvSpPr/>
          <p:nvPr/>
        </p:nvSpPr>
        <p:spPr>
          <a:xfrm>
            <a:off x="2672219" y="4205736"/>
            <a:ext cx="7962378" cy="1815882"/>
          </a:xfrm>
          <a:prstGeom prst="rect">
            <a:avLst/>
          </a:prstGeom>
        </p:spPr>
        <p:txBody>
          <a:bodyPr wrap="square">
            <a:spAutoFit/>
          </a:bodyPr>
          <a:lstStyle/>
          <a:p>
            <a:r>
              <a:rPr lang="en-US" sz="2800" b="1" i="1" dirty="0" smtClean="0">
                <a:solidFill>
                  <a:srgbClr val="FFC000"/>
                </a:solidFill>
                <a:latin typeface="+mj-lt"/>
              </a:rPr>
              <a:t>			</a:t>
            </a:r>
            <a:r>
              <a:rPr lang="vi-VN" sz="2800" b="1" i="1" dirty="0" smtClean="0">
                <a:solidFill>
                  <a:srgbClr val="FFC000"/>
                </a:solidFill>
                <a:latin typeface="+mj-lt"/>
              </a:rPr>
              <a:t>Bài </a:t>
            </a:r>
            <a:r>
              <a:rPr lang="vi-VN" sz="2800" b="1" i="1" dirty="0">
                <a:solidFill>
                  <a:srgbClr val="FFC000"/>
                </a:solidFill>
                <a:latin typeface="+mj-lt"/>
              </a:rPr>
              <a:t>giải</a:t>
            </a:r>
            <a:endParaRPr lang="vi-VN" sz="2800" b="1" dirty="0">
              <a:solidFill>
                <a:srgbClr val="FFC000"/>
              </a:solidFill>
              <a:latin typeface="+mj-lt"/>
            </a:endParaRPr>
          </a:p>
          <a:p>
            <a:r>
              <a:rPr lang="en-US" sz="2800" b="1" dirty="0" smtClean="0">
                <a:solidFill>
                  <a:srgbClr val="FFC000"/>
                </a:solidFill>
                <a:latin typeface="Times New Roman" pitchFamily="18" charset="0"/>
                <a:cs typeface="Times New Roman" pitchFamily="18" charset="0"/>
              </a:rPr>
              <a:t>S</a:t>
            </a:r>
            <a:r>
              <a:rPr lang="vi-VN" sz="2800" b="1" dirty="0" smtClean="0">
                <a:solidFill>
                  <a:srgbClr val="FFC000"/>
                </a:solidFill>
                <a:latin typeface="+mj-lt"/>
              </a:rPr>
              <a:t>ố </a:t>
            </a:r>
            <a:r>
              <a:rPr lang="vi-VN" sz="2800" b="1" dirty="0">
                <a:solidFill>
                  <a:srgbClr val="FFC000"/>
                </a:solidFill>
                <a:latin typeface="+mj-lt"/>
              </a:rPr>
              <a:t>người </a:t>
            </a:r>
            <a:r>
              <a:rPr lang="en-US" sz="2800" b="1" dirty="0" smtClean="0">
                <a:solidFill>
                  <a:srgbClr val="FFC000"/>
                </a:solidFill>
                <a:latin typeface="Times New Roman" pitchFamily="18" charset="0"/>
                <a:cs typeface="Times New Roman" pitchFamily="18" charset="0"/>
              </a:rPr>
              <a:t>c</a:t>
            </a:r>
            <a:r>
              <a:rPr lang="vi-VN" sz="2800" b="1" dirty="0" smtClean="0">
                <a:solidFill>
                  <a:srgbClr val="FFC000"/>
                </a:solidFill>
                <a:latin typeface="+mj-lt"/>
              </a:rPr>
              <a:t>uối </a:t>
            </a:r>
            <a:r>
              <a:rPr lang="vi-VN" sz="2800" b="1" dirty="0">
                <a:solidFill>
                  <a:srgbClr val="FFC000"/>
                </a:solidFill>
                <a:latin typeface="+mj-lt"/>
              </a:rPr>
              <a:t>năm, công ty đó còn lại </a:t>
            </a:r>
            <a:r>
              <a:rPr lang="vi-VN" sz="2800" b="1" dirty="0" smtClean="0">
                <a:solidFill>
                  <a:srgbClr val="FFC000"/>
                </a:solidFill>
                <a:latin typeface="+mj-lt"/>
              </a:rPr>
              <a:t>là</a:t>
            </a:r>
            <a:r>
              <a:rPr lang="vi-VN" sz="2800" b="1" dirty="0">
                <a:solidFill>
                  <a:srgbClr val="FFC000"/>
                </a:solidFill>
                <a:latin typeface="+mj-lt"/>
              </a:rPr>
              <a:t>:</a:t>
            </a:r>
          </a:p>
          <a:p>
            <a:r>
              <a:rPr lang="en-US" sz="2800" b="1" dirty="0" smtClean="0">
                <a:solidFill>
                  <a:srgbClr val="FFC000"/>
                </a:solidFill>
                <a:latin typeface="+mj-lt"/>
              </a:rPr>
              <a:t>	</a:t>
            </a:r>
            <a:r>
              <a:rPr lang="vi-VN" sz="2800" b="1" dirty="0" smtClean="0">
                <a:solidFill>
                  <a:srgbClr val="FFC000"/>
                </a:solidFill>
                <a:latin typeface="+mj-lt"/>
              </a:rPr>
              <a:t>205 </a:t>
            </a:r>
            <a:r>
              <a:rPr lang="vi-VN" sz="2800" b="1" dirty="0">
                <a:solidFill>
                  <a:srgbClr val="FFC000"/>
                </a:solidFill>
                <a:latin typeface="+mj-lt"/>
              </a:rPr>
              <a:t>– 12 = 193 (người)</a:t>
            </a:r>
          </a:p>
          <a:p>
            <a:r>
              <a:rPr lang="en-US" sz="2800" b="1" dirty="0" smtClean="0">
                <a:solidFill>
                  <a:srgbClr val="FFC000"/>
                </a:solidFill>
                <a:latin typeface="+mj-lt"/>
              </a:rPr>
              <a:t>		</a:t>
            </a:r>
            <a:r>
              <a:rPr lang="vi-VN" sz="2800" b="1" dirty="0" smtClean="0">
                <a:solidFill>
                  <a:srgbClr val="FFC000"/>
                </a:solidFill>
                <a:latin typeface="+mj-lt"/>
              </a:rPr>
              <a:t>Đáp </a:t>
            </a:r>
            <a:r>
              <a:rPr lang="vi-VN" sz="2800" b="1" dirty="0">
                <a:solidFill>
                  <a:srgbClr val="FFC000"/>
                </a:solidFill>
                <a:latin typeface="+mj-lt"/>
              </a:rPr>
              <a:t>số: 193 người</a:t>
            </a:r>
            <a:r>
              <a:rPr lang="vi-VN" sz="2800" b="1" dirty="0" smtClean="0">
                <a:solidFill>
                  <a:srgbClr val="FFC000"/>
                </a:solidFill>
                <a:latin typeface="+mj-lt"/>
              </a:rPr>
              <a:t>.</a:t>
            </a:r>
            <a:endParaRPr lang="vi-VN" sz="2800" b="1" dirty="0">
              <a:solidFill>
                <a:srgbClr val="FFC000"/>
              </a:solidFill>
              <a:latin typeface="+mj-lt"/>
            </a:endParaRPr>
          </a:p>
        </p:txBody>
      </p:sp>
    </p:spTree>
    <p:extLst>
      <p:ext uri="{BB962C8B-B14F-4D97-AF65-F5344CB8AC3E}">
        <p14:creationId xmlns:p14="http://schemas.microsoft.com/office/powerpoint/2010/main" val="29679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sp>
        <p:nvSpPr>
          <p:cNvPr id="3556" name="Google Shape;3556;p15"/>
          <p:cNvSpPr/>
          <p:nvPr/>
        </p:nvSpPr>
        <p:spPr>
          <a:xfrm>
            <a:off x="960685" y="578214"/>
            <a:ext cx="600384"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sp>
        <p:nvSpPr>
          <p:cNvPr id="2" name="Rectangle 1"/>
          <p:cNvSpPr/>
          <p:nvPr/>
        </p:nvSpPr>
        <p:spPr>
          <a:xfrm>
            <a:off x="1895605" y="625582"/>
            <a:ext cx="8964461" cy="954107"/>
          </a:xfrm>
          <a:prstGeom prst="rect">
            <a:avLst/>
          </a:prstGeom>
        </p:spPr>
        <p:txBody>
          <a:bodyPr wrap="square">
            <a:spAutoFit/>
          </a:bodyPr>
          <a:lstStyle/>
          <a:p>
            <a:pPr algn="just"/>
            <a:r>
              <a:rPr lang="vi-VN" sz="2800" dirty="0">
                <a:latin typeface="+mj-lt"/>
              </a:rPr>
              <a:t>Trong tấm bản đồ, Rô-bốt đi qua các phép tính có kết quả theo thứ tự như sau</a:t>
            </a:r>
            <a:r>
              <a:rPr lang="vi-VN" sz="2800" dirty="0" smtClean="0">
                <a:latin typeface="+mj-lt"/>
              </a:rPr>
              <a:t>:</a:t>
            </a:r>
            <a:endParaRPr lang="en-US" sz="28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68" y="1691014"/>
            <a:ext cx="10246290" cy="6513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2342367"/>
            <a:ext cx="6288066" cy="3820438"/>
          </a:xfrm>
          <a:prstGeom prst="rect">
            <a:avLst/>
          </a:prstGeom>
        </p:spPr>
      </p:pic>
      <p:sp>
        <p:nvSpPr>
          <p:cNvPr id="5" name="Rectangle 4"/>
          <p:cNvSpPr/>
          <p:nvPr/>
        </p:nvSpPr>
        <p:spPr>
          <a:xfrm>
            <a:off x="605425" y="2903372"/>
            <a:ext cx="3778686" cy="2862322"/>
          </a:xfrm>
          <a:prstGeom prst="rect">
            <a:avLst/>
          </a:prstGeom>
        </p:spPr>
        <p:txBody>
          <a:bodyPr wrap="square">
            <a:spAutoFit/>
          </a:bodyPr>
          <a:lstStyle/>
          <a:p>
            <a:pPr algn="just"/>
            <a:r>
              <a:rPr lang="vi-VN" sz="3600" dirty="0"/>
              <a:t>Tìm đường Rô-bốt đã đi. Rô-bốt có đến được kho báu </a:t>
            </a:r>
            <a:r>
              <a:rPr lang="vi-VN" sz="3600" dirty="0" smtClean="0"/>
              <a:t>không</a:t>
            </a:r>
            <a:r>
              <a:rPr lang="en-US" sz="3600" dirty="0"/>
              <a:t> </a:t>
            </a:r>
            <a:r>
              <a:rPr lang="en-US" sz="3600" dirty="0" smtClean="0"/>
              <a:t>?</a:t>
            </a:r>
          </a:p>
          <a:p>
            <a:pPr algn="just"/>
            <a:endParaRPr lang="vi-VN" sz="3600" dirty="0"/>
          </a:p>
        </p:txBody>
      </p:sp>
      <p:sp>
        <p:nvSpPr>
          <p:cNvPr id="6" name="TextBox 5"/>
          <p:cNvSpPr txBox="1"/>
          <p:nvPr/>
        </p:nvSpPr>
        <p:spPr>
          <a:xfrm>
            <a:off x="5216225" y="3470724"/>
            <a:ext cx="565404" cy="369332"/>
          </a:xfrm>
          <a:prstGeom prst="rect">
            <a:avLst/>
          </a:prstGeom>
          <a:solidFill>
            <a:schemeClr val="bg1"/>
          </a:solidFill>
        </p:spPr>
        <p:txBody>
          <a:bodyPr wrap="square" rtlCol="0">
            <a:spAutoFit/>
          </a:bodyPr>
          <a:lstStyle/>
          <a:p>
            <a:r>
              <a:rPr lang="en-US" sz="1800" b="1" dirty="0" smtClean="0">
                <a:solidFill>
                  <a:srgbClr val="FFC000"/>
                </a:solidFill>
                <a:latin typeface="Times New Roman" pitchFamily="18" charset="0"/>
                <a:cs typeface="Times New Roman" pitchFamily="18" charset="0"/>
              </a:rPr>
              <a:t>292</a:t>
            </a:r>
            <a:endParaRPr lang="en-US" sz="1800" b="1" dirty="0">
              <a:solidFill>
                <a:srgbClr val="FFC000"/>
              </a:solidFill>
              <a:latin typeface="Times New Roman" pitchFamily="18" charset="0"/>
              <a:cs typeface="Times New Roman" pitchFamily="18" charset="0"/>
            </a:endParaRPr>
          </a:p>
        </p:txBody>
      </p:sp>
      <p:sp>
        <p:nvSpPr>
          <p:cNvPr id="12" name="TextBox 11"/>
          <p:cNvSpPr txBox="1"/>
          <p:nvPr/>
        </p:nvSpPr>
        <p:spPr>
          <a:xfrm>
            <a:off x="6708910" y="3060467"/>
            <a:ext cx="565404" cy="369332"/>
          </a:xfrm>
          <a:prstGeom prst="rect">
            <a:avLst/>
          </a:prstGeom>
          <a:solidFill>
            <a:schemeClr val="bg1"/>
          </a:solidFill>
        </p:spPr>
        <p:txBody>
          <a:bodyPr wrap="square" rtlCol="0">
            <a:spAutoFit/>
          </a:bodyPr>
          <a:lstStyle/>
          <a:p>
            <a:r>
              <a:rPr lang="en-US" sz="1800" b="1" dirty="0" smtClean="0">
                <a:solidFill>
                  <a:srgbClr val="FFC000"/>
                </a:solidFill>
                <a:latin typeface="Times New Roman" pitchFamily="18" charset="0"/>
                <a:cs typeface="Times New Roman" pitchFamily="18" charset="0"/>
              </a:rPr>
              <a:t>195</a:t>
            </a:r>
            <a:endParaRPr lang="en-US" sz="1800" b="1" dirty="0">
              <a:solidFill>
                <a:srgbClr val="FFC000"/>
              </a:solidFill>
              <a:latin typeface="Times New Roman" pitchFamily="18" charset="0"/>
              <a:cs typeface="Times New Roman" pitchFamily="18" charset="0"/>
            </a:endParaRPr>
          </a:p>
        </p:txBody>
      </p:sp>
      <p:sp>
        <p:nvSpPr>
          <p:cNvPr id="13" name="TextBox 12"/>
          <p:cNvSpPr txBox="1"/>
          <p:nvPr/>
        </p:nvSpPr>
        <p:spPr>
          <a:xfrm>
            <a:off x="8437501" y="3110571"/>
            <a:ext cx="565404" cy="369332"/>
          </a:xfrm>
          <a:prstGeom prst="rect">
            <a:avLst/>
          </a:prstGeom>
          <a:solidFill>
            <a:schemeClr val="bg1"/>
          </a:solidFill>
        </p:spPr>
        <p:txBody>
          <a:bodyPr wrap="square" rtlCol="0">
            <a:spAutoFit/>
          </a:bodyPr>
          <a:lstStyle/>
          <a:p>
            <a:r>
              <a:rPr lang="en-US" sz="1800" b="1" dirty="0" smtClean="0">
                <a:solidFill>
                  <a:srgbClr val="FFC000"/>
                </a:solidFill>
                <a:latin typeface="Times New Roman" pitchFamily="18" charset="0"/>
                <a:cs typeface="Times New Roman" pitchFamily="18" charset="0"/>
              </a:rPr>
              <a:t>38</a:t>
            </a:r>
            <a:endParaRPr lang="en-US" sz="1800" b="1" dirty="0">
              <a:solidFill>
                <a:srgbClr val="FFC000"/>
              </a:solidFill>
              <a:latin typeface="Times New Roman" pitchFamily="18" charset="0"/>
              <a:cs typeface="Times New Roman" pitchFamily="18" charset="0"/>
            </a:endParaRPr>
          </a:p>
        </p:txBody>
      </p:sp>
      <p:sp>
        <p:nvSpPr>
          <p:cNvPr id="14" name="TextBox 13"/>
          <p:cNvSpPr txBox="1"/>
          <p:nvPr/>
        </p:nvSpPr>
        <p:spPr>
          <a:xfrm>
            <a:off x="5273459" y="4662784"/>
            <a:ext cx="565404" cy="369332"/>
          </a:xfrm>
          <a:prstGeom prst="rect">
            <a:avLst/>
          </a:prstGeom>
          <a:solidFill>
            <a:schemeClr val="bg1"/>
          </a:solidFill>
        </p:spPr>
        <p:txBody>
          <a:bodyPr wrap="square" rtlCol="0">
            <a:spAutoFit/>
          </a:bodyPr>
          <a:lstStyle/>
          <a:p>
            <a:r>
              <a:rPr lang="en-US" sz="1800" b="1" dirty="0" smtClean="0">
                <a:solidFill>
                  <a:srgbClr val="FFC000"/>
                </a:solidFill>
                <a:latin typeface="Times New Roman" pitchFamily="18" charset="0"/>
                <a:cs typeface="Times New Roman" pitchFamily="18" charset="0"/>
              </a:rPr>
              <a:t>537</a:t>
            </a:r>
            <a:endParaRPr lang="en-US" sz="1800" b="1" dirty="0">
              <a:solidFill>
                <a:srgbClr val="FFC000"/>
              </a:solidFill>
              <a:latin typeface="Times New Roman" pitchFamily="18" charset="0"/>
              <a:cs typeface="Times New Roman" pitchFamily="18" charset="0"/>
            </a:endParaRPr>
          </a:p>
        </p:txBody>
      </p:sp>
      <p:sp>
        <p:nvSpPr>
          <p:cNvPr id="15" name="TextBox 14"/>
          <p:cNvSpPr txBox="1"/>
          <p:nvPr/>
        </p:nvSpPr>
        <p:spPr>
          <a:xfrm>
            <a:off x="7710638" y="4662784"/>
            <a:ext cx="565404" cy="369332"/>
          </a:xfrm>
          <a:prstGeom prst="rect">
            <a:avLst/>
          </a:prstGeom>
          <a:solidFill>
            <a:schemeClr val="bg1"/>
          </a:solidFill>
        </p:spPr>
        <p:txBody>
          <a:bodyPr wrap="square" rtlCol="0">
            <a:spAutoFit/>
          </a:bodyPr>
          <a:lstStyle/>
          <a:p>
            <a:r>
              <a:rPr lang="en-US" sz="1800" b="1" dirty="0" smtClean="0">
                <a:solidFill>
                  <a:srgbClr val="FFC000"/>
                </a:solidFill>
                <a:latin typeface="Times New Roman" pitchFamily="18" charset="0"/>
                <a:cs typeface="Times New Roman" pitchFamily="18" charset="0"/>
              </a:rPr>
              <a:t>380</a:t>
            </a:r>
            <a:endParaRPr lang="en-US" sz="1800" b="1" dirty="0">
              <a:solidFill>
                <a:srgbClr val="FFC000"/>
              </a:solidFill>
              <a:latin typeface="Times New Roman" pitchFamily="18" charset="0"/>
              <a:cs typeface="Times New Roman" pitchFamily="18" charset="0"/>
            </a:endParaRPr>
          </a:p>
        </p:txBody>
      </p:sp>
      <p:sp>
        <p:nvSpPr>
          <p:cNvPr id="17" name="TextBox 16"/>
          <p:cNvSpPr txBox="1"/>
          <p:nvPr/>
        </p:nvSpPr>
        <p:spPr>
          <a:xfrm>
            <a:off x="9391567" y="2534040"/>
            <a:ext cx="565404" cy="369332"/>
          </a:xfrm>
          <a:prstGeom prst="rect">
            <a:avLst/>
          </a:prstGeom>
          <a:solidFill>
            <a:schemeClr val="bg1"/>
          </a:solidFill>
        </p:spPr>
        <p:txBody>
          <a:bodyPr wrap="square" rtlCol="0">
            <a:spAutoFit/>
          </a:bodyPr>
          <a:lstStyle/>
          <a:p>
            <a:r>
              <a:rPr lang="en-US" sz="1800" b="1" dirty="0" smtClean="0">
                <a:solidFill>
                  <a:srgbClr val="FFC000"/>
                </a:solidFill>
                <a:latin typeface="Times New Roman" pitchFamily="18" charset="0"/>
                <a:cs typeface="Times New Roman" pitchFamily="18" charset="0"/>
              </a:rPr>
              <a:t>321</a:t>
            </a:r>
            <a:endParaRPr lang="en-US" sz="1800" b="1" dirty="0">
              <a:solidFill>
                <a:srgbClr val="FFC000"/>
              </a:solidFill>
              <a:latin typeface="Times New Roman" pitchFamily="18" charset="0"/>
              <a:cs typeface="Times New Roman" pitchFamily="18" charset="0"/>
            </a:endParaRPr>
          </a:p>
        </p:txBody>
      </p:sp>
      <p:sp>
        <p:nvSpPr>
          <p:cNvPr id="18" name="TextBox 17"/>
          <p:cNvSpPr txBox="1"/>
          <p:nvPr/>
        </p:nvSpPr>
        <p:spPr>
          <a:xfrm>
            <a:off x="9674269" y="5154401"/>
            <a:ext cx="708587" cy="369332"/>
          </a:xfrm>
          <a:prstGeom prst="rect">
            <a:avLst/>
          </a:prstGeom>
          <a:solidFill>
            <a:schemeClr val="bg1"/>
          </a:solidFill>
        </p:spPr>
        <p:txBody>
          <a:bodyPr wrap="square" rtlCol="0">
            <a:spAutoFit/>
          </a:bodyPr>
          <a:lstStyle/>
          <a:p>
            <a:r>
              <a:rPr lang="en-US" sz="1800" b="1" dirty="0" smtClean="0">
                <a:solidFill>
                  <a:srgbClr val="FFC000"/>
                </a:solidFill>
                <a:latin typeface="Times New Roman" pitchFamily="18" charset="0"/>
                <a:cs typeface="Times New Roman" pitchFamily="18" charset="0"/>
              </a:rPr>
              <a:t>1000</a:t>
            </a:r>
            <a:endParaRPr lang="en-US" sz="1800" b="1" dirty="0">
              <a:solidFill>
                <a:srgbClr val="FFC000"/>
              </a:solidFill>
              <a:latin typeface="Times New Roman" pitchFamily="18" charset="0"/>
              <a:cs typeface="Times New Roman" pitchFamily="18" charset="0"/>
            </a:endParaRPr>
          </a:p>
        </p:txBody>
      </p:sp>
      <p:cxnSp>
        <p:nvCxnSpPr>
          <p:cNvPr id="19" name="Straight Arrow Connector 18"/>
          <p:cNvCxnSpPr/>
          <p:nvPr/>
        </p:nvCxnSpPr>
        <p:spPr>
          <a:xfrm flipH="1">
            <a:off x="5216225" y="4334533"/>
            <a:ext cx="57234" cy="697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838863" y="5339067"/>
            <a:ext cx="1726858"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437501" y="3970751"/>
            <a:ext cx="282702" cy="1183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002905" y="3840056"/>
            <a:ext cx="954066" cy="412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1)">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ircle(in)">
                                      <p:cBhvr>
                                        <p:cTn id="64" dur="20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arn(inVertic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barn(inVertical)">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12" grpId="0" animBg="1"/>
      <p:bldP spid="13" grpId="0" animBg="1"/>
      <p:bldP spid="14" grpId="0" animBg="1"/>
      <p:bldP spid="15"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595790"/>
            <a:chOff x="1296327" y="1622386"/>
            <a:chExt cx="7565087" cy="595790"/>
          </a:xfrm>
        </p:grpSpPr>
        <p:sp>
          <p:nvSpPr>
            <p:cNvPr id="3568" name="Google Shape;3568;p17"/>
            <p:cNvSpPr txBox="1"/>
            <p:nvPr/>
          </p:nvSpPr>
          <p:spPr>
            <a:xfrm>
              <a:off x="1866914" y="1622386"/>
              <a:ext cx="69945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Tính</a:t>
              </a:r>
              <a:r>
                <a:rPr lang="en-US" sz="2800" dirty="0" smtClean="0">
                  <a:solidFill>
                    <a:schemeClr val="dk1"/>
                  </a:solidFill>
                  <a:latin typeface="Arial"/>
                  <a:ea typeface="Arial"/>
                  <a:cs typeface="Arial"/>
                  <a:sym typeface="Arial"/>
                </a:rPr>
                <a:t> ( </a:t>
              </a:r>
              <a:r>
                <a:rPr lang="en-US" sz="2800" dirty="0" err="1" smtClean="0">
                  <a:solidFill>
                    <a:schemeClr val="dk1"/>
                  </a:solidFill>
                  <a:latin typeface="Arial"/>
                  <a:ea typeface="Arial"/>
                  <a:cs typeface="Arial"/>
                  <a:sym typeface="Arial"/>
                </a:rPr>
                <a:t>theo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mẫu</a:t>
              </a:r>
              <a:r>
                <a:rPr lang="en-US" sz="2800" dirty="0" smtClean="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2" name="Rectangle 1"/>
          <p:cNvSpPr/>
          <p:nvPr/>
        </p:nvSpPr>
        <p:spPr>
          <a:xfrm>
            <a:off x="2029217" y="1443820"/>
            <a:ext cx="4672208" cy="1384995"/>
          </a:xfrm>
          <a:prstGeom prst="rect">
            <a:avLst/>
          </a:prstGeom>
        </p:spPr>
        <p:txBody>
          <a:bodyPr wrap="square">
            <a:spAutoFit/>
          </a:bodyPr>
          <a:lstStyle/>
          <a:p>
            <a:pPr algn="just"/>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800 + 200 = 1 000</a:t>
            </a:r>
          </a:p>
          <a:p>
            <a:pPr algn="just"/>
            <a:r>
              <a:rPr lang="en-US" sz="2800" dirty="0">
                <a:latin typeface="Times New Roman" pitchFamily="18" charset="0"/>
                <a:cs typeface="Times New Roman" pitchFamily="18" charset="0"/>
              </a:rPr>
              <a:t>            1 000 – 200 = 800</a:t>
            </a:r>
          </a:p>
          <a:p>
            <a:pPr algn="just"/>
            <a:r>
              <a:rPr lang="en-US" sz="2800" dirty="0">
                <a:latin typeface="Times New Roman" pitchFamily="18" charset="0"/>
                <a:cs typeface="Times New Roman" pitchFamily="18" charset="0"/>
              </a:rPr>
              <a:t>            1 000 – 800 = </a:t>
            </a:r>
            <a:r>
              <a:rPr lang="en-US" sz="2800" dirty="0" smtClean="0">
                <a:latin typeface="Times New Roman" pitchFamily="18" charset="0"/>
                <a:cs typeface="Times New Roman" pitchFamily="18" charset="0"/>
              </a:rPr>
              <a:t>200</a:t>
            </a:r>
            <a:endParaRPr lang="en-US" sz="2800" dirty="0">
              <a:latin typeface="Times New Roman" pitchFamily="18" charset="0"/>
              <a:cs typeface="Times New Roman" pitchFamily="18" charset="0"/>
            </a:endParaRPr>
          </a:p>
        </p:txBody>
      </p:sp>
      <p:sp>
        <p:nvSpPr>
          <p:cNvPr id="3" name="Rectangle 2"/>
          <p:cNvSpPr/>
          <p:nvPr/>
        </p:nvSpPr>
        <p:spPr>
          <a:xfrm>
            <a:off x="1453018" y="3397880"/>
            <a:ext cx="9507256" cy="1938992"/>
          </a:xfrm>
          <a:prstGeom prst="rect">
            <a:avLst/>
          </a:prstGeom>
        </p:spPr>
        <p:txBody>
          <a:bodyPr wrap="square">
            <a:spAutoFit/>
          </a:bodyPr>
          <a:lstStyle/>
          <a:p>
            <a:r>
              <a:rPr lang="pt-BR" sz="4000" b="1" dirty="0">
                <a:solidFill>
                  <a:srgbClr val="FFC000"/>
                </a:solidFill>
                <a:latin typeface="Times New Roman" pitchFamily="18" charset="0"/>
                <a:cs typeface="Times New Roman" pitchFamily="18" charset="0"/>
              </a:rPr>
              <a:t>a) 300 + 700 </a:t>
            </a:r>
            <a:r>
              <a:rPr lang="pt-BR" sz="4000" b="1" dirty="0" smtClean="0">
                <a:solidFill>
                  <a:srgbClr val="FFC000"/>
                </a:solidFill>
                <a:latin typeface="Times New Roman" pitchFamily="18" charset="0"/>
                <a:cs typeface="Times New Roman" pitchFamily="18" charset="0"/>
              </a:rPr>
              <a:t>=</a:t>
            </a:r>
            <a:r>
              <a:rPr lang="pt-BR" sz="4000" b="1" dirty="0">
                <a:solidFill>
                  <a:srgbClr val="FFC000"/>
                </a:solidFill>
                <a:latin typeface="Times New Roman" pitchFamily="18" charset="0"/>
                <a:cs typeface="Times New Roman" pitchFamily="18" charset="0"/>
              </a:rPr>
              <a:t>                </a:t>
            </a:r>
            <a:r>
              <a:rPr lang="pt-BR" sz="4000" b="1" dirty="0" smtClean="0">
                <a:solidFill>
                  <a:srgbClr val="FFC000"/>
                </a:solidFill>
                <a:latin typeface="Times New Roman" pitchFamily="18" charset="0"/>
                <a:cs typeface="Times New Roman" pitchFamily="18" charset="0"/>
              </a:rPr>
              <a:t>b</a:t>
            </a:r>
            <a:r>
              <a:rPr lang="pt-BR" sz="4000" b="1" dirty="0">
                <a:solidFill>
                  <a:srgbClr val="FFC000"/>
                </a:solidFill>
                <a:latin typeface="Times New Roman" pitchFamily="18" charset="0"/>
                <a:cs typeface="Times New Roman" pitchFamily="18" charset="0"/>
              </a:rPr>
              <a:t>) 400 + </a:t>
            </a:r>
            <a:r>
              <a:rPr lang="pt-BR" sz="4000" b="1" dirty="0" smtClean="0">
                <a:solidFill>
                  <a:srgbClr val="FFC000"/>
                </a:solidFill>
                <a:latin typeface="Times New Roman" pitchFamily="18" charset="0"/>
                <a:cs typeface="Times New Roman" pitchFamily="18" charset="0"/>
              </a:rPr>
              <a:t>600 =</a:t>
            </a:r>
            <a:endParaRPr lang="pt-BR" sz="4000" b="1" dirty="0">
              <a:solidFill>
                <a:srgbClr val="FFC000"/>
              </a:solidFill>
              <a:latin typeface="Times New Roman" pitchFamily="18" charset="0"/>
              <a:cs typeface="Times New Roman" pitchFamily="18" charset="0"/>
            </a:endParaRPr>
          </a:p>
          <a:p>
            <a:r>
              <a:rPr lang="pt-BR" sz="4000" b="1" dirty="0">
                <a:solidFill>
                  <a:srgbClr val="FFC000"/>
                </a:solidFill>
                <a:latin typeface="Times New Roman" pitchFamily="18" charset="0"/>
                <a:cs typeface="Times New Roman" pitchFamily="18" charset="0"/>
              </a:rPr>
              <a:t>  1 000 – </a:t>
            </a:r>
            <a:r>
              <a:rPr lang="pt-BR" sz="4000" b="1" dirty="0" smtClean="0">
                <a:solidFill>
                  <a:srgbClr val="FFC000"/>
                </a:solidFill>
                <a:latin typeface="Times New Roman" pitchFamily="18" charset="0"/>
                <a:cs typeface="Times New Roman" pitchFamily="18" charset="0"/>
              </a:rPr>
              <a:t>300 = </a:t>
            </a:r>
            <a:r>
              <a:rPr lang="pt-BR" sz="4000" b="1" dirty="0">
                <a:solidFill>
                  <a:srgbClr val="FFC000"/>
                </a:solidFill>
                <a:latin typeface="Times New Roman" pitchFamily="18" charset="0"/>
                <a:cs typeface="Times New Roman" pitchFamily="18" charset="0"/>
              </a:rPr>
              <a:t>                  </a:t>
            </a:r>
            <a:r>
              <a:rPr lang="pt-BR" sz="4000" b="1" dirty="0" smtClean="0">
                <a:solidFill>
                  <a:srgbClr val="FFC000"/>
                </a:solidFill>
                <a:latin typeface="Times New Roman" pitchFamily="18" charset="0"/>
                <a:cs typeface="Times New Roman" pitchFamily="18" charset="0"/>
              </a:rPr>
              <a:t>1 </a:t>
            </a:r>
            <a:r>
              <a:rPr lang="pt-BR" sz="4000" b="1" dirty="0">
                <a:solidFill>
                  <a:srgbClr val="FFC000"/>
                </a:solidFill>
                <a:latin typeface="Times New Roman" pitchFamily="18" charset="0"/>
                <a:cs typeface="Times New Roman" pitchFamily="18" charset="0"/>
              </a:rPr>
              <a:t>000 – </a:t>
            </a:r>
            <a:r>
              <a:rPr lang="pt-BR" sz="4000" b="1" dirty="0" smtClean="0">
                <a:solidFill>
                  <a:srgbClr val="FFC000"/>
                </a:solidFill>
                <a:latin typeface="Times New Roman" pitchFamily="18" charset="0"/>
                <a:cs typeface="Times New Roman" pitchFamily="18" charset="0"/>
              </a:rPr>
              <a:t>400 =</a:t>
            </a:r>
            <a:endParaRPr lang="pt-BR" sz="4000" b="1" dirty="0">
              <a:solidFill>
                <a:srgbClr val="FFC000"/>
              </a:solidFill>
              <a:latin typeface="Times New Roman" pitchFamily="18" charset="0"/>
              <a:cs typeface="Times New Roman" pitchFamily="18" charset="0"/>
            </a:endParaRPr>
          </a:p>
          <a:p>
            <a:r>
              <a:rPr lang="pt-BR" sz="4000" b="1" dirty="0">
                <a:solidFill>
                  <a:srgbClr val="FFC000"/>
                </a:solidFill>
                <a:latin typeface="Times New Roman" pitchFamily="18" charset="0"/>
                <a:cs typeface="Times New Roman" pitchFamily="18" charset="0"/>
              </a:rPr>
              <a:t>  1 000 – 700 </a:t>
            </a:r>
            <a:r>
              <a:rPr lang="pt-BR" sz="4000" b="1" dirty="0" smtClean="0">
                <a:solidFill>
                  <a:srgbClr val="FFC000"/>
                </a:solidFill>
                <a:latin typeface="Times New Roman" pitchFamily="18" charset="0"/>
                <a:cs typeface="Times New Roman" pitchFamily="18" charset="0"/>
              </a:rPr>
              <a:t>=</a:t>
            </a:r>
            <a:r>
              <a:rPr lang="pt-BR" sz="4000" b="1" dirty="0">
                <a:solidFill>
                  <a:srgbClr val="FFC000"/>
                </a:solidFill>
                <a:latin typeface="Times New Roman" pitchFamily="18" charset="0"/>
                <a:cs typeface="Times New Roman" pitchFamily="18" charset="0"/>
              </a:rPr>
              <a:t>                   </a:t>
            </a:r>
            <a:r>
              <a:rPr lang="pt-BR" sz="4000" b="1" dirty="0" smtClean="0">
                <a:solidFill>
                  <a:srgbClr val="FFC000"/>
                </a:solidFill>
                <a:latin typeface="Times New Roman" pitchFamily="18" charset="0"/>
                <a:cs typeface="Times New Roman" pitchFamily="18" charset="0"/>
              </a:rPr>
              <a:t>1 </a:t>
            </a:r>
            <a:r>
              <a:rPr lang="pt-BR" sz="4000" b="1" dirty="0">
                <a:solidFill>
                  <a:srgbClr val="FFC000"/>
                </a:solidFill>
                <a:latin typeface="Times New Roman" pitchFamily="18" charset="0"/>
                <a:cs typeface="Times New Roman" pitchFamily="18" charset="0"/>
              </a:rPr>
              <a:t>000 – </a:t>
            </a:r>
            <a:r>
              <a:rPr lang="pt-BR" sz="4000" b="1" dirty="0" smtClean="0">
                <a:solidFill>
                  <a:srgbClr val="FFC000"/>
                </a:solidFill>
                <a:latin typeface="Times New Roman" pitchFamily="18" charset="0"/>
                <a:cs typeface="Times New Roman" pitchFamily="18" charset="0"/>
              </a:rPr>
              <a:t>600 =</a:t>
            </a:r>
            <a:endParaRPr lang="pt-BR" sz="4000" b="1" dirty="0">
              <a:solidFill>
                <a:srgbClr val="FFC000"/>
              </a:solidFill>
              <a:latin typeface="Times New Roman" pitchFamily="18" charset="0"/>
              <a:cs typeface="Times New Roman" pitchFamily="18" charset="0"/>
            </a:endParaRPr>
          </a:p>
        </p:txBody>
      </p:sp>
      <p:sp>
        <p:nvSpPr>
          <p:cNvPr id="4" name="Rectangle 3"/>
          <p:cNvSpPr/>
          <p:nvPr/>
        </p:nvSpPr>
        <p:spPr>
          <a:xfrm>
            <a:off x="4784942" y="3397879"/>
            <a:ext cx="1202499"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C000"/>
                </a:solidFill>
                <a:latin typeface="Times New Roman" pitchFamily="18" charset="0"/>
                <a:cs typeface="Times New Roman" pitchFamily="18" charset="0"/>
              </a:rPr>
              <a:t>1000</a:t>
            </a:r>
            <a:endParaRPr lang="en-US" sz="3600" b="1" dirty="0">
              <a:solidFill>
                <a:srgbClr val="FFC000"/>
              </a:solidFill>
              <a:latin typeface="Times New Roman" pitchFamily="18" charset="0"/>
              <a:cs typeface="Times New Roman" pitchFamily="18" charset="0"/>
            </a:endParaRPr>
          </a:p>
        </p:txBody>
      </p:sp>
      <p:sp>
        <p:nvSpPr>
          <p:cNvPr id="13" name="Rectangle 12"/>
          <p:cNvSpPr/>
          <p:nvPr/>
        </p:nvSpPr>
        <p:spPr>
          <a:xfrm>
            <a:off x="4784941" y="4057943"/>
            <a:ext cx="1027135" cy="635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C000"/>
                </a:solidFill>
                <a:latin typeface="Times New Roman" pitchFamily="18" charset="0"/>
                <a:cs typeface="Times New Roman" pitchFamily="18" charset="0"/>
              </a:rPr>
              <a:t>700</a:t>
            </a:r>
            <a:endParaRPr lang="en-US" sz="3600" b="1" dirty="0">
              <a:solidFill>
                <a:srgbClr val="FFC000"/>
              </a:solidFill>
              <a:latin typeface="Times New Roman" pitchFamily="18" charset="0"/>
              <a:cs typeface="Times New Roman" pitchFamily="18" charset="0"/>
            </a:endParaRPr>
          </a:p>
        </p:txBody>
      </p:sp>
      <p:sp>
        <p:nvSpPr>
          <p:cNvPr id="14" name="Rectangle 13"/>
          <p:cNvSpPr/>
          <p:nvPr/>
        </p:nvSpPr>
        <p:spPr>
          <a:xfrm>
            <a:off x="4784942" y="4705970"/>
            <a:ext cx="1027135"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C000"/>
                </a:solidFill>
                <a:latin typeface="Times New Roman" pitchFamily="18" charset="0"/>
                <a:cs typeface="Times New Roman" pitchFamily="18" charset="0"/>
              </a:rPr>
              <a:t>300</a:t>
            </a:r>
            <a:endParaRPr lang="en-US" sz="4000" b="1" dirty="0">
              <a:solidFill>
                <a:srgbClr val="FFC000"/>
              </a:solidFill>
              <a:latin typeface="Times New Roman" pitchFamily="18" charset="0"/>
              <a:cs typeface="Times New Roman" pitchFamily="18" charset="0"/>
            </a:endParaRPr>
          </a:p>
        </p:txBody>
      </p:sp>
      <p:sp>
        <p:nvSpPr>
          <p:cNvPr id="15" name="Rectangle 14"/>
          <p:cNvSpPr/>
          <p:nvPr/>
        </p:nvSpPr>
        <p:spPr>
          <a:xfrm>
            <a:off x="9609550" y="3397878"/>
            <a:ext cx="1202499"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C000"/>
                </a:solidFill>
                <a:latin typeface="Times New Roman" pitchFamily="18" charset="0"/>
                <a:cs typeface="Times New Roman" pitchFamily="18" charset="0"/>
              </a:rPr>
              <a:t>1000</a:t>
            </a:r>
            <a:endParaRPr lang="en-US" sz="3600" b="1" dirty="0">
              <a:solidFill>
                <a:srgbClr val="FFC000"/>
              </a:solidFill>
              <a:latin typeface="Times New Roman" pitchFamily="18" charset="0"/>
              <a:cs typeface="Times New Roman" pitchFamily="18" charset="0"/>
            </a:endParaRPr>
          </a:p>
        </p:txBody>
      </p:sp>
      <p:sp>
        <p:nvSpPr>
          <p:cNvPr id="16" name="Rectangle 15"/>
          <p:cNvSpPr/>
          <p:nvPr/>
        </p:nvSpPr>
        <p:spPr>
          <a:xfrm>
            <a:off x="9933139" y="4033379"/>
            <a:ext cx="1027135" cy="635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C000"/>
                </a:solidFill>
                <a:latin typeface="Times New Roman" pitchFamily="18" charset="0"/>
                <a:cs typeface="Times New Roman" pitchFamily="18" charset="0"/>
              </a:rPr>
              <a:t>600</a:t>
            </a:r>
            <a:endParaRPr lang="en-US" sz="3600" b="1" dirty="0">
              <a:solidFill>
                <a:srgbClr val="FFC000"/>
              </a:solidFill>
              <a:latin typeface="Times New Roman" pitchFamily="18" charset="0"/>
              <a:cs typeface="Times New Roman" pitchFamily="18" charset="0"/>
            </a:endParaRPr>
          </a:p>
        </p:txBody>
      </p:sp>
      <p:sp>
        <p:nvSpPr>
          <p:cNvPr id="17" name="Rectangle 16"/>
          <p:cNvSpPr/>
          <p:nvPr/>
        </p:nvSpPr>
        <p:spPr>
          <a:xfrm>
            <a:off x="9870509" y="4646997"/>
            <a:ext cx="1164921" cy="602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C000"/>
                </a:solidFill>
                <a:latin typeface="Times New Roman" pitchFamily="18" charset="0"/>
                <a:cs typeface="Times New Roman" pitchFamily="18" charset="0"/>
              </a:rPr>
              <a:t>400</a:t>
            </a:r>
            <a:endParaRPr lang="en-US" sz="3600"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Số</a:t>
              </a:r>
              <a:r>
                <a:rPr lang="en-US" sz="2800" dirty="0" smtClean="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859" y="1615858"/>
            <a:ext cx="9456259" cy="3782860"/>
          </a:xfrm>
          <a:prstGeom prst="rect">
            <a:avLst/>
          </a:prstGeom>
        </p:spPr>
      </p:pic>
      <p:sp>
        <p:nvSpPr>
          <p:cNvPr id="3" name="Isosceles Triangle 2"/>
          <p:cNvSpPr/>
          <p:nvPr/>
        </p:nvSpPr>
        <p:spPr>
          <a:xfrm>
            <a:off x="5969097" y="2035480"/>
            <a:ext cx="1158213" cy="9770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C000"/>
                </a:solidFill>
                <a:latin typeface="Times New Roman" pitchFamily="18" charset="0"/>
                <a:cs typeface="Times New Roman" pitchFamily="18" charset="0"/>
              </a:rPr>
              <a:t>494</a:t>
            </a:r>
            <a:endParaRPr lang="en-US" sz="2000" b="1" dirty="0">
              <a:solidFill>
                <a:srgbClr val="FFC000"/>
              </a:solidFill>
              <a:latin typeface="Times New Roman" pitchFamily="18" charset="0"/>
              <a:cs typeface="Times New Roman" pitchFamily="18" charset="0"/>
            </a:endParaRPr>
          </a:p>
        </p:txBody>
      </p:sp>
      <p:sp>
        <p:nvSpPr>
          <p:cNvPr id="4" name="Rounded Rectangle 3"/>
          <p:cNvSpPr/>
          <p:nvPr/>
        </p:nvSpPr>
        <p:spPr>
          <a:xfrm>
            <a:off x="9695145" y="2110636"/>
            <a:ext cx="889348" cy="8642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C000"/>
                </a:solidFill>
                <a:latin typeface="Times New Roman" pitchFamily="18" charset="0"/>
                <a:cs typeface="Times New Roman" pitchFamily="18" charset="0"/>
              </a:rPr>
              <a:t>319</a:t>
            </a:r>
            <a:endParaRPr lang="en-US" sz="3200" b="1" dirty="0">
              <a:solidFill>
                <a:srgbClr val="FFC000"/>
              </a:solidFill>
              <a:latin typeface="Times New Roman" pitchFamily="18" charset="0"/>
              <a:cs typeface="Times New Roman" pitchFamily="18" charset="0"/>
            </a:endParaRPr>
          </a:p>
        </p:txBody>
      </p:sp>
      <p:sp>
        <p:nvSpPr>
          <p:cNvPr id="5" name="Rounded Rectangle 4"/>
          <p:cNvSpPr/>
          <p:nvPr/>
        </p:nvSpPr>
        <p:spPr>
          <a:xfrm>
            <a:off x="6159386" y="4246323"/>
            <a:ext cx="792559" cy="6764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latin typeface="Times New Roman" pitchFamily="18" charset="0"/>
                <a:cs typeface="Times New Roman" pitchFamily="18" charset="0"/>
              </a:rPr>
              <a:t>191</a:t>
            </a:r>
            <a:endParaRPr lang="en-US" sz="2800" b="1" dirty="0">
              <a:solidFill>
                <a:srgbClr val="FFC000"/>
              </a:solidFill>
              <a:latin typeface="Times New Roman" pitchFamily="18" charset="0"/>
              <a:cs typeface="Times New Roman" pitchFamily="18" charset="0"/>
            </a:endParaRPr>
          </a:p>
        </p:txBody>
      </p:sp>
      <p:sp>
        <p:nvSpPr>
          <p:cNvPr id="6" name="Oval 5"/>
          <p:cNvSpPr/>
          <p:nvPr/>
        </p:nvSpPr>
        <p:spPr>
          <a:xfrm>
            <a:off x="9695145" y="4058433"/>
            <a:ext cx="989556" cy="989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itchFamily="18" charset="0"/>
                <a:cs typeface="Times New Roman" pitchFamily="18" charset="0"/>
              </a:rPr>
              <a:t>281</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570588"/>
            <a:chOff x="1296327" y="1647588"/>
            <a:chExt cx="9732252" cy="570588"/>
          </a:xfrm>
        </p:grpSpPr>
        <p:sp>
          <p:nvSpPr>
            <p:cNvPr id="3593" name="Google Shape;3593;p19"/>
            <p:cNvSpPr txBox="1"/>
            <p:nvPr/>
          </p:nvSpPr>
          <p:spPr>
            <a:xfrm>
              <a:off x="1866914" y="1694956"/>
              <a:ext cx="916166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2" name="Rectangle 1"/>
          <p:cNvSpPr/>
          <p:nvPr/>
        </p:nvSpPr>
        <p:spPr>
          <a:xfrm>
            <a:off x="1648103" y="824969"/>
            <a:ext cx="5369491" cy="1938992"/>
          </a:xfrm>
          <a:prstGeom prst="rect">
            <a:avLst/>
          </a:prstGeom>
        </p:spPr>
        <p:txBody>
          <a:bodyPr wrap="square">
            <a:spAutoFit/>
          </a:bodyPr>
          <a:lstStyle/>
          <a:p>
            <a:pPr algn="just"/>
            <a:r>
              <a:rPr lang="vi-VN" sz="2000" b="1" dirty="0">
                <a:solidFill>
                  <a:srgbClr val="92D050"/>
                </a:solidFill>
                <a:latin typeface="+mj-lt"/>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r>
              <a:rPr lang="vi-VN" sz="2000" b="1" dirty="0" smtClean="0">
                <a:solidFill>
                  <a:srgbClr val="92D050"/>
                </a:solidFill>
                <a:latin typeface="+mj-lt"/>
              </a:rPr>
              <a:t>?</a:t>
            </a:r>
            <a:endParaRPr lang="en-US" sz="2000" b="1" dirty="0">
              <a:solidFill>
                <a:srgbClr val="92D05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362" y="671101"/>
            <a:ext cx="3908120" cy="2898817"/>
          </a:xfrm>
          <a:prstGeom prst="rect">
            <a:avLst/>
          </a:prstGeom>
        </p:spPr>
      </p:pic>
      <p:sp>
        <p:nvSpPr>
          <p:cNvPr id="4" name="Rectangle 3"/>
          <p:cNvSpPr/>
          <p:nvPr/>
        </p:nvSpPr>
        <p:spPr>
          <a:xfrm>
            <a:off x="1820450" y="2908198"/>
            <a:ext cx="5331912" cy="1323439"/>
          </a:xfrm>
          <a:prstGeom prst="rect">
            <a:avLst/>
          </a:prstGeom>
        </p:spPr>
        <p:txBody>
          <a:bodyPr wrap="square">
            <a:spAutoFit/>
          </a:bodyPr>
          <a:lstStyle/>
          <a:p>
            <a:pPr algn="ctr"/>
            <a:r>
              <a:rPr lang="vi-VN" sz="2000" u="sng" dirty="0">
                <a:latin typeface="+mj-lt"/>
              </a:rPr>
              <a:t>Tóm tắt</a:t>
            </a:r>
          </a:p>
          <a:p>
            <a:r>
              <a:rPr lang="vi-VN" sz="2000" dirty="0">
                <a:latin typeface="+mj-lt"/>
              </a:rPr>
              <a:t>Tổng số huy chương</a:t>
            </a:r>
            <a:r>
              <a:rPr lang="vi-VN" sz="2000" dirty="0" smtClean="0">
                <a:latin typeface="+mj-lt"/>
              </a:rPr>
              <a:t>:</a:t>
            </a:r>
            <a:r>
              <a:rPr lang="en-US" sz="2000" dirty="0" smtClean="0">
                <a:latin typeface="+mj-lt"/>
              </a:rPr>
              <a:t>        </a:t>
            </a:r>
            <a:r>
              <a:rPr lang="vi-VN" sz="2000" dirty="0" smtClean="0">
                <a:latin typeface="+mj-lt"/>
              </a:rPr>
              <a:t> </a:t>
            </a:r>
            <a:r>
              <a:rPr lang="vi-VN" sz="2000" dirty="0">
                <a:latin typeface="+mj-lt"/>
              </a:rPr>
              <a:t>288 huy chương</a:t>
            </a:r>
          </a:p>
          <a:p>
            <a:r>
              <a:rPr lang="vi-VN" sz="2000" dirty="0">
                <a:latin typeface="+mj-lt"/>
              </a:rPr>
              <a:t>Huy chương Bạc và Đồng: 190 huy chương</a:t>
            </a:r>
          </a:p>
          <a:p>
            <a:r>
              <a:rPr lang="vi-VN" sz="2000" dirty="0">
                <a:latin typeface="+mj-lt"/>
              </a:rPr>
              <a:t>Huy chương Vàng: </a:t>
            </a:r>
            <a:r>
              <a:rPr lang="en-US" sz="2000" dirty="0" smtClean="0">
                <a:latin typeface="+mj-lt"/>
              </a:rPr>
              <a:t>              </a:t>
            </a:r>
            <a:r>
              <a:rPr lang="vi-VN" sz="2000" dirty="0" smtClean="0">
                <a:latin typeface="+mj-lt"/>
              </a:rPr>
              <a:t>... </a:t>
            </a:r>
            <a:r>
              <a:rPr lang="vi-VN" sz="2000" dirty="0">
                <a:latin typeface="+mj-lt"/>
              </a:rPr>
              <a:t>huy chương</a:t>
            </a:r>
            <a:r>
              <a:rPr lang="vi-VN" sz="1800" dirty="0" smtClean="0">
                <a:latin typeface="+mj-lt"/>
              </a:rPr>
              <a:t>?</a:t>
            </a:r>
            <a:endParaRPr lang="vi-VN" sz="1800" dirty="0">
              <a:latin typeface="+mj-lt"/>
            </a:endParaRPr>
          </a:p>
        </p:txBody>
      </p:sp>
      <p:sp>
        <p:nvSpPr>
          <p:cNvPr id="5" name="Rectangle 4"/>
          <p:cNvSpPr/>
          <p:nvPr/>
        </p:nvSpPr>
        <p:spPr>
          <a:xfrm>
            <a:off x="1920658" y="4552709"/>
            <a:ext cx="8788901" cy="1569660"/>
          </a:xfrm>
          <a:prstGeom prst="rect">
            <a:avLst/>
          </a:prstGeom>
        </p:spPr>
        <p:txBody>
          <a:bodyPr wrap="square">
            <a:spAutoFit/>
          </a:bodyPr>
          <a:lstStyle/>
          <a:p>
            <a:pPr algn="ctr"/>
            <a:r>
              <a:rPr lang="vi-VN" sz="2400" b="1" u="sng" dirty="0">
                <a:solidFill>
                  <a:srgbClr val="FFC000"/>
                </a:solidFill>
                <a:latin typeface="+mj-lt"/>
              </a:rPr>
              <a:t>Bài giải</a:t>
            </a:r>
          </a:p>
          <a:p>
            <a:r>
              <a:rPr lang="en-US" sz="2400" b="1" dirty="0" err="1" smtClean="0">
                <a:solidFill>
                  <a:srgbClr val="FFC000"/>
                </a:solidFill>
                <a:latin typeface="Times New Roman" pitchFamily="18" charset="0"/>
                <a:cs typeface="Times New Roman" pitchFamily="18" charset="0"/>
              </a:rPr>
              <a:t>Số</a:t>
            </a:r>
            <a:r>
              <a:rPr lang="en-US" sz="2400" b="1" dirty="0" smtClean="0">
                <a:solidFill>
                  <a:srgbClr val="FFC000"/>
                </a:solidFill>
                <a:latin typeface="+mj-lt"/>
              </a:rPr>
              <a:t> </a:t>
            </a:r>
            <a:r>
              <a:rPr lang="vi-VN" sz="2400" b="1" dirty="0" smtClean="0">
                <a:solidFill>
                  <a:srgbClr val="FFC000"/>
                </a:solidFill>
                <a:latin typeface="+mj-lt"/>
              </a:rPr>
              <a:t>huy </a:t>
            </a:r>
            <a:r>
              <a:rPr lang="vi-VN" sz="2400" b="1" dirty="0">
                <a:solidFill>
                  <a:srgbClr val="FFC000"/>
                </a:solidFill>
                <a:latin typeface="+mj-lt"/>
              </a:rPr>
              <a:t>chương Vàng </a:t>
            </a:r>
            <a:r>
              <a:rPr lang="en-US" sz="2400" b="1" dirty="0">
                <a:solidFill>
                  <a:srgbClr val="FFC000"/>
                </a:solidFill>
                <a:latin typeface="Times New Roman" pitchFamily="18" charset="0"/>
                <a:cs typeface="Times New Roman" pitchFamily="18" charset="0"/>
              </a:rPr>
              <a:t>đ</a:t>
            </a:r>
            <a:r>
              <a:rPr lang="vi-VN" sz="2400" b="1" dirty="0" smtClean="0">
                <a:solidFill>
                  <a:srgbClr val="FFC000"/>
                </a:solidFill>
                <a:latin typeface="+mj-lt"/>
              </a:rPr>
              <a:t>oàn </a:t>
            </a:r>
            <a:r>
              <a:rPr lang="vi-VN" sz="2400" b="1" dirty="0">
                <a:solidFill>
                  <a:srgbClr val="FFC000"/>
                </a:solidFill>
                <a:latin typeface="+mj-lt"/>
              </a:rPr>
              <a:t>Thể thao Việt Nam giành được </a:t>
            </a:r>
            <a:r>
              <a:rPr lang="vi-VN" sz="2400" b="1" dirty="0" smtClean="0">
                <a:solidFill>
                  <a:srgbClr val="FFC000"/>
                </a:solidFill>
                <a:latin typeface="+mj-lt"/>
              </a:rPr>
              <a:t>là</a:t>
            </a:r>
            <a:r>
              <a:rPr lang="vi-VN" sz="2400" b="1" dirty="0">
                <a:solidFill>
                  <a:srgbClr val="FFC000"/>
                </a:solidFill>
                <a:latin typeface="+mj-lt"/>
              </a:rPr>
              <a:t>:</a:t>
            </a:r>
          </a:p>
          <a:p>
            <a:r>
              <a:rPr lang="en-US" sz="2400" b="1" dirty="0" smtClean="0">
                <a:solidFill>
                  <a:srgbClr val="FFC000"/>
                </a:solidFill>
                <a:latin typeface="+mj-lt"/>
              </a:rPr>
              <a:t>	</a:t>
            </a:r>
            <a:r>
              <a:rPr lang="vi-VN" sz="2400" b="1" dirty="0" smtClean="0">
                <a:solidFill>
                  <a:srgbClr val="FFC000"/>
                </a:solidFill>
                <a:latin typeface="+mj-lt"/>
              </a:rPr>
              <a:t>288 </a:t>
            </a:r>
            <a:r>
              <a:rPr lang="vi-VN" sz="2400" b="1" dirty="0">
                <a:solidFill>
                  <a:srgbClr val="FFC000"/>
                </a:solidFill>
                <a:latin typeface="+mj-lt"/>
              </a:rPr>
              <a:t>– 190 = 98 (huy chương)</a:t>
            </a:r>
          </a:p>
          <a:p>
            <a:r>
              <a:rPr lang="en-US" sz="2400" b="1" dirty="0" smtClean="0">
                <a:solidFill>
                  <a:srgbClr val="FFC000"/>
                </a:solidFill>
                <a:latin typeface="+mj-lt"/>
              </a:rPr>
              <a:t>		</a:t>
            </a:r>
            <a:r>
              <a:rPr lang="vi-VN" sz="2400" b="1" dirty="0" smtClean="0">
                <a:solidFill>
                  <a:srgbClr val="FFC000"/>
                </a:solidFill>
                <a:latin typeface="+mj-lt"/>
              </a:rPr>
              <a:t>Đáp </a:t>
            </a:r>
            <a:r>
              <a:rPr lang="vi-VN" sz="2400" b="1" dirty="0">
                <a:solidFill>
                  <a:srgbClr val="FFC000"/>
                </a:solidFill>
                <a:latin typeface="+mj-lt"/>
              </a:rPr>
              <a:t>số: 98 huy chương Vàng</a:t>
            </a:r>
            <a:r>
              <a:rPr lang="vi-VN" sz="2400" b="1" dirty="0" smtClean="0">
                <a:solidFill>
                  <a:srgbClr val="FFC000"/>
                </a:solidFill>
                <a:latin typeface="+mj-lt"/>
              </a:rPr>
              <a:t>.</a:t>
            </a:r>
            <a:endParaRPr lang="vi-VN" sz="2400" b="1" dirty="0">
              <a:solidFill>
                <a:srgbClr val="FFC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down)">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05;p14"/>
          <p:cNvSpPr/>
          <p:nvPr/>
        </p:nvSpPr>
        <p:spPr>
          <a:xfrm>
            <a:off x="895371" y="56119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4</a:t>
            </a:r>
            <a:endParaRPr sz="3600" b="1" dirty="0">
              <a:solidFill>
                <a:schemeClr val="lt1"/>
              </a:solidFill>
              <a:latin typeface="Arial"/>
              <a:ea typeface="Arial"/>
              <a:cs typeface="Arial"/>
              <a:sym typeface="Arial"/>
            </a:endParaRPr>
          </a:p>
        </p:txBody>
      </p:sp>
      <p:sp>
        <p:nvSpPr>
          <p:cNvPr id="3" name="Rectangle 2"/>
          <p:cNvSpPr/>
          <p:nvPr/>
        </p:nvSpPr>
        <p:spPr>
          <a:xfrm>
            <a:off x="1665962" y="531616"/>
            <a:ext cx="9093896" cy="1200329"/>
          </a:xfrm>
          <a:prstGeom prst="rect">
            <a:avLst/>
          </a:prstGeom>
        </p:spPr>
        <p:txBody>
          <a:bodyPr wrap="square">
            <a:spAutoFit/>
          </a:bodyPr>
          <a:lstStyle/>
          <a:p>
            <a:pPr algn="just"/>
            <a:r>
              <a:rPr lang="vi-VN" sz="2400" b="1" dirty="0">
                <a:solidFill>
                  <a:srgbClr val="002060"/>
                </a:solidFill>
                <a:latin typeface="Times New Roman" pitchFamily="18" charset="0"/>
                <a:cs typeface="Times New Roman" pitchFamily="18" charset="0"/>
              </a:rPr>
              <a:t>Số ghi ở sau mỗi chiếc áo là kết quả của một phép tính. Biết rằng áo màu đỏ ghi số lớn nhất, áo màu vàng ghi số bé nhất. Tìm số ghi ở sau mỗi chiếc áo</a:t>
            </a:r>
            <a:r>
              <a:rPr lang="vi-VN"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696" y="1974023"/>
            <a:ext cx="8780745" cy="4050995"/>
          </a:xfrm>
          <a:prstGeom prst="rect">
            <a:avLst/>
          </a:prstGeom>
        </p:spPr>
      </p:pic>
    </p:spTree>
    <p:extLst>
      <p:ext uri="{BB962C8B-B14F-4D97-AF65-F5344CB8AC3E}">
        <p14:creationId xmlns:p14="http://schemas.microsoft.com/office/powerpoint/2010/main" val="74591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smtClean="0">
                <a:solidFill>
                  <a:srgbClr val="E36C09"/>
                </a:solidFill>
                <a:latin typeface="Arial"/>
                <a:ea typeface="Arial"/>
                <a:cs typeface="Arial"/>
                <a:sym typeface="Arial"/>
              </a:rPr>
              <a:t>386 </a:t>
            </a:r>
            <a:r>
              <a:rPr lang="en-US" sz="3200" b="1" i="0" u="none" strike="noStrike" cap="none" dirty="0">
                <a:solidFill>
                  <a:srgbClr val="E36C09"/>
                </a:solidFill>
                <a:latin typeface="Arial"/>
                <a:ea typeface="Arial"/>
                <a:cs typeface="Arial"/>
                <a:sym typeface="Arial"/>
              </a:rPr>
              <a:t>– </a:t>
            </a:r>
            <a:r>
              <a:rPr lang="en-US" sz="3200" b="1" i="0" u="none" strike="noStrike" cap="none" dirty="0" smtClean="0">
                <a:solidFill>
                  <a:srgbClr val="E36C09"/>
                </a:solidFill>
                <a:latin typeface="Arial"/>
                <a:ea typeface="Arial"/>
                <a:cs typeface="Arial"/>
                <a:sym typeface="Arial"/>
              </a:rPr>
              <a:t>139 </a:t>
            </a:r>
            <a:r>
              <a:rPr lang="en-US" sz="3200" b="1" i="0" u="none" strike="noStrike" cap="none" dirty="0">
                <a:solidFill>
                  <a:srgbClr val="E36C09"/>
                </a:solidFill>
                <a:latin typeface="Arial"/>
                <a:ea typeface="Arial"/>
                <a:cs typeface="Arial"/>
                <a:sym typeface="Arial"/>
              </a:rPr>
              <a:t>= ?</a:t>
            </a:r>
            <a:endParaRPr sz="3200" b="1" dirty="0">
              <a:solidFill>
                <a:srgbClr val="E36C09"/>
              </a:solidFill>
              <a:latin typeface="Arial"/>
              <a:ea typeface="Arial"/>
              <a:cs typeface="Arial"/>
              <a:sym typeface="Arial"/>
            </a:endParaRPr>
          </a:p>
        </p:txBody>
      </p:sp>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337" y="1427967"/>
            <a:ext cx="9557359" cy="3572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extLst>
              <p:ext uri="{D42A27DB-BD31-4B8C-83A1-F6EECF244321}">
                <p14:modId xmlns:p14="http://schemas.microsoft.com/office/powerpoint/2010/main" val="1446344959"/>
              </p:ext>
            </p:extLst>
          </p:nvPr>
        </p:nvGraphicFramePr>
        <p:xfrm>
          <a:off x="945242" y="457199"/>
          <a:ext cx="4628841" cy="4240061"/>
        </p:xfrm>
        <a:graphic>
          <a:graphicData uri="http://schemas.openxmlformats.org/drawingml/2006/table">
            <a:tbl>
              <a:tblPr firstRow="1" bandRow="1">
                <a:noFill/>
                <a:tableStyleId>{1FE48C67-604F-4F1F-8C56-4D35BB55C2A9}</a:tableStyleId>
              </a:tblPr>
              <a:tblGrid>
                <a:gridCol w="1542947"/>
                <a:gridCol w="1542947"/>
                <a:gridCol w="1542947"/>
              </a:tblGrid>
              <a:tr h="616725">
                <a:tc>
                  <a:txBody>
                    <a:bodyPr/>
                    <a:lstStyle/>
                    <a:p>
                      <a:pPr marL="0" marR="0" lvl="0" indent="0" algn="ctr" rtl="0">
                        <a:spcBef>
                          <a:spcPts val="0"/>
                        </a:spcBef>
                        <a:spcAft>
                          <a:spcPts val="0"/>
                        </a:spcAft>
                        <a:buNone/>
                      </a:pPr>
                      <a:r>
                        <a:rPr lang="en-US" sz="2400" u="none" strike="noStrike" cap="none" dirty="0" err="1"/>
                        <a:t>Trăm</a:t>
                      </a:r>
                      <a:r>
                        <a:rPr lang="en-US" sz="2400" u="none" strike="noStrike" cap="none" dirty="0"/>
                        <a:t> </a:t>
                      </a:r>
                      <a:endParaRPr sz="2400" u="none" strike="noStrike" cap="none" dirty="0"/>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tr>
              <a:tr h="3623336">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smtClean="0">
                <a:solidFill>
                  <a:srgbClr val="E36C09"/>
                </a:solidFill>
                <a:latin typeface="Arial"/>
                <a:ea typeface="Arial"/>
                <a:cs typeface="Arial"/>
                <a:sym typeface="Arial"/>
              </a:rPr>
              <a:t>3</a:t>
            </a:r>
            <a:endParaRPr sz="4800" b="1" dirty="0">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smtClean="0">
                <a:solidFill>
                  <a:srgbClr val="E36C09"/>
                </a:solidFill>
                <a:latin typeface="Arial"/>
                <a:ea typeface="Arial"/>
                <a:cs typeface="Arial"/>
                <a:sym typeface="Arial"/>
              </a:rPr>
              <a:t>1</a:t>
            </a:r>
            <a:endParaRPr sz="4800" b="1" dirty="0">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36C09"/>
                </a:solidFill>
              </a:rPr>
              <a:t>3</a:t>
            </a:r>
            <a:endParaRPr sz="4800" b="1" dirty="0">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36C09"/>
                </a:solidFill>
              </a:rPr>
              <a:t>9</a:t>
            </a:r>
            <a:endParaRPr sz="4800" b="1" dirty="0">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3" name="Google Shape;3133;p4"/>
          <p:cNvGrpSpPr/>
          <p:nvPr/>
        </p:nvGrpSpPr>
        <p:grpSpPr>
          <a:xfrm>
            <a:off x="3083896" y="236284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241452" y="236284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548211" y="341986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440305" y="236284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87" name="Google Shape;3187;p4"/>
          <p:cNvGrpSpPr/>
          <p:nvPr/>
        </p:nvGrpSpPr>
        <p:grpSpPr>
          <a:xfrm>
            <a:off x="3059325" y="3417472"/>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626629" y="3498576"/>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smtClean="0">
                <a:solidFill>
                  <a:srgbClr val="31859B"/>
                </a:solidFill>
                <a:latin typeface="Arial"/>
                <a:ea typeface="Arial"/>
                <a:cs typeface="Arial"/>
                <a:sym typeface="Arial"/>
              </a:rPr>
              <a:t>386</a:t>
            </a:r>
            <a:endParaRPr dirty="0"/>
          </a:p>
          <a:p>
            <a:pPr marL="0" marR="0" lvl="0" indent="0" algn="l" rtl="0">
              <a:lnSpc>
                <a:spcPct val="150000"/>
              </a:lnSpc>
              <a:spcBef>
                <a:spcPts val="0"/>
              </a:spcBef>
              <a:spcAft>
                <a:spcPts val="0"/>
              </a:spcAft>
              <a:buNone/>
            </a:pPr>
            <a:r>
              <a:rPr lang="en-US" sz="3600" b="1" dirty="0" smtClean="0">
                <a:solidFill>
                  <a:srgbClr val="31859B"/>
                </a:solidFill>
                <a:latin typeface="Arial"/>
                <a:ea typeface="Arial"/>
                <a:cs typeface="Arial"/>
                <a:sym typeface="Arial"/>
              </a:rPr>
              <a:t>139</a:t>
            </a:r>
            <a:endParaRPr sz="3600" b="1" dirty="0">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rPr>
              <a:t>7</a:t>
            </a:r>
            <a:endParaRPr sz="3600" b="1" dirty="0">
              <a:solidFill>
                <a:srgbClr val="E36C09"/>
              </a:solidFill>
              <a:latin typeface="Arial"/>
              <a:ea typeface="Arial"/>
              <a:cs typeface="Arial"/>
              <a:sym typeface="Arial"/>
            </a:endParaRPr>
          </a:p>
        </p:txBody>
      </p:sp>
      <p:sp>
        <p:nvSpPr>
          <p:cNvPr id="3232" name="Google Shape;3232;p4"/>
          <p:cNvSpPr txBox="1"/>
          <p:nvPr/>
        </p:nvSpPr>
        <p:spPr>
          <a:xfrm>
            <a:off x="7114784" y="1396815"/>
            <a:ext cx="4283902" cy="397027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chemeClr val="dk1"/>
              </a:buClr>
              <a:buSzPts val="2800"/>
              <a:buFont typeface="Arial"/>
              <a:buChar char="•"/>
            </a:pPr>
            <a:r>
              <a:rPr lang="en-US" sz="2800" dirty="0" smtClean="0">
                <a:solidFill>
                  <a:schemeClr val="dk1"/>
                </a:solidFill>
                <a:latin typeface="Arial"/>
                <a:ea typeface="Arial"/>
                <a:cs typeface="Arial"/>
                <a:sym typeface="Arial"/>
              </a:rPr>
              <a:t>6 </a:t>
            </a:r>
            <a:r>
              <a:rPr lang="en-US" sz="2800" dirty="0" err="1" smtClean="0">
                <a:solidFill>
                  <a:schemeClr val="dk1"/>
                </a:solidFill>
                <a:latin typeface="Arial"/>
                <a:ea typeface="Arial"/>
                <a:cs typeface="Arial"/>
                <a:sym typeface="Arial"/>
              </a:rPr>
              <a:t>không</a:t>
            </a:r>
            <a:r>
              <a:rPr lang="en-US" sz="2800" dirty="0" smtClean="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a:t>
            </a:r>
            <a:r>
              <a:rPr lang="en-US" sz="2800" dirty="0" err="1" smtClean="0">
                <a:solidFill>
                  <a:schemeClr val="dk1"/>
                </a:solidFill>
              </a:rPr>
              <a:t>được</a:t>
            </a:r>
            <a:r>
              <a:rPr lang="en-US" sz="2800" dirty="0" smtClean="0">
                <a:solidFill>
                  <a:schemeClr val="dk1"/>
                </a:solidFill>
              </a:rPr>
              <a:t> </a:t>
            </a:r>
            <a:r>
              <a:rPr lang="en-US" sz="2800" dirty="0" smtClean="0">
                <a:solidFill>
                  <a:schemeClr val="dk1"/>
                </a:solidFill>
                <a:latin typeface="Arial"/>
                <a:ea typeface="Arial"/>
                <a:cs typeface="Arial"/>
                <a:sym typeface="Arial"/>
              </a:rPr>
              <a:t>9, </a:t>
            </a:r>
            <a:r>
              <a:rPr lang="en-US" sz="2800" dirty="0" err="1" smtClean="0">
                <a:solidFill>
                  <a:schemeClr val="dk1"/>
                </a:solidFill>
                <a:latin typeface="Arial"/>
                <a:ea typeface="Arial"/>
                <a:cs typeface="Arial"/>
                <a:sym typeface="Arial"/>
              </a:rPr>
              <a:t>lấy</a:t>
            </a:r>
            <a:r>
              <a:rPr lang="en-US" sz="2800" dirty="0" smtClean="0">
                <a:solidFill>
                  <a:schemeClr val="dk1"/>
                </a:solidFill>
                <a:latin typeface="Arial"/>
                <a:ea typeface="Arial"/>
                <a:cs typeface="Arial"/>
                <a:sym typeface="Arial"/>
              </a:rPr>
              <a:t> 16 </a:t>
            </a:r>
            <a:r>
              <a:rPr lang="en-US" sz="2800" dirty="0" err="1" smtClean="0">
                <a:solidFill>
                  <a:schemeClr val="dk1"/>
                </a:solidFill>
                <a:latin typeface="Arial"/>
                <a:ea typeface="Arial"/>
                <a:cs typeface="Arial"/>
                <a:sym typeface="Arial"/>
              </a:rPr>
              <a:t>trừ</a:t>
            </a:r>
            <a:r>
              <a:rPr lang="en-US" sz="2800" dirty="0" smtClean="0">
                <a:solidFill>
                  <a:schemeClr val="dk1"/>
                </a:solidFill>
                <a:latin typeface="Arial"/>
                <a:ea typeface="Arial"/>
                <a:cs typeface="Arial"/>
                <a:sym typeface="Arial"/>
              </a:rPr>
              <a:t> 9 </a:t>
            </a:r>
            <a:r>
              <a:rPr lang="en-US" sz="2800" dirty="0" err="1" smtClean="0">
                <a:solidFill>
                  <a:schemeClr val="dk1"/>
                </a:solidFill>
                <a:latin typeface="Arial"/>
                <a:ea typeface="Arial"/>
                <a:cs typeface="Arial"/>
                <a:sym typeface="Arial"/>
              </a:rPr>
              <a:t>bằng</a:t>
            </a:r>
            <a:r>
              <a:rPr lang="en-US" sz="2800" dirty="0" smtClean="0">
                <a:solidFill>
                  <a:schemeClr val="dk1"/>
                </a:solidFill>
                <a:latin typeface="Arial"/>
                <a:ea typeface="Arial"/>
                <a:cs typeface="Arial"/>
                <a:sym typeface="Arial"/>
              </a:rPr>
              <a:t> 7, </a:t>
            </a:r>
            <a:r>
              <a:rPr lang="en-US" sz="2800" dirty="0" err="1" smtClean="0">
                <a:solidFill>
                  <a:schemeClr val="dk1"/>
                </a:solidFill>
                <a:latin typeface="Arial"/>
                <a:ea typeface="Arial"/>
                <a:cs typeface="Arial"/>
                <a:sym typeface="Arial"/>
              </a:rPr>
              <a:t>viết</a:t>
            </a:r>
            <a:r>
              <a:rPr lang="en-US" sz="2800" dirty="0" smtClean="0">
                <a:solidFill>
                  <a:schemeClr val="dk1"/>
                </a:solidFill>
                <a:latin typeface="Arial"/>
                <a:ea typeface="Arial"/>
                <a:cs typeface="Arial"/>
                <a:sym typeface="Arial"/>
              </a:rPr>
              <a:t> 7 </a:t>
            </a:r>
            <a:r>
              <a:rPr lang="en-US" sz="2800" dirty="0" err="1" smtClean="0">
                <a:solidFill>
                  <a:schemeClr val="dk1"/>
                </a:solidFill>
                <a:latin typeface="Arial"/>
                <a:ea typeface="Arial"/>
                <a:cs typeface="Arial"/>
                <a:sym typeface="Arial"/>
              </a:rPr>
              <a:t>nhớ</a:t>
            </a:r>
            <a:r>
              <a:rPr lang="en-US" sz="2800" dirty="0" smtClean="0">
                <a:solidFill>
                  <a:schemeClr val="dk1"/>
                </a:solidFill>
                <a:latin typeface="Arial"/>
                <a:ea typeface="Arial"/>
                <a:cs typeface="Arial"/>
                <a:sym typeface="Arial"/>
              </a:rPr>
              <a:t> 1.</a:t>
            </a:r>
          </a:p>
          <a:p>
            <a:pPr marL="285750" marR="0" lvl="0" indent="-285750" algn="just" rtl="0">
              <a:lnSpc>
                <a:spcPct val="150000"/>
              </a:lnSpc>
              <a:spcBef>
                <a:spcPts val="0"/>
              </a:spcBef>
              <a:spcAft>
                <a:spcPts val="0"/>
              </a:spcAft>
              <a:buClr>
                <a:schemeClr val="dk1"/>
              </a:buClr>
              <a:buSzPts val="2800"/>
              <a:buFont typeface="Arial"/>
              <a:buChar char="•"/>
            </a:pPr>
            <a:r>
              <a:rPr lang="en-US" sz="2800" dirty="0" smtClean="0">
                <a:solidFill>
                  <a:schemeClr val="dk1"/>
                </a:solidFill>
                <a:latin typeface="Arial"/>
                <a:ea typeface="Arial"/>
                <a:cs typeface="Arial"/>
                <a:sym typeface="Arial"/>
              </a:rPr>
              <a:t>8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1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7,7 </a:t>
            </a:r>
            <a:r>
              <a:rPr lang="en-US" sz="2800" dirty="0" err="1" smtClean="0">
                <a:solidFill>
                  <a:schemeClr val="dk1"/>
                </a:solidFill>
                <a:latin typeface="Arial"/>
                <a:ea typeface="Arial"/>
                <a:cs typeface="Arial"/>
                <a:sym typeface="Arial"/>
              </a:rPr>
              <a:t>trừ</a:t>
            </a:r>
            <a:r>
              <a:rPr lang="en-US" sz="2800" dirty="0" smtClean="0">
                <a:solidFill>
                  <a:schemeClr val="dk1"/>
                </a:solidFill>
                <a:latin typeface="Arial"/>
                <a:ea typeface="Arial"/>
                <a:cs typeface="Arial"/>
                <a:sym typeface="Arial"/>
              </a:rPr>
              <a:t> 3 </a:t>
            </a:r>
            <a:r>
              <a:rPr lang="en-US" sz="2800" dirty="0" err="1" smtClean="0">
                <a:solidFill>
                  <a:schemeClr val="dk1"/>
                </a:solidFill>
                <a:latin typeface="Arial"/>
                <a:ea typeface="Arial"/>
                <a:cs typeface="Arial"/>
                <a:sym typeface="Arial"/>
              </a:rPr>
              <a:t>bằng</a:t>
            </a:r>
            <a:r>
              <a:rPr lang="en-US" sz="2800" dirty="0" smtClean="0">
                <a:solidFill>
                  <a:schemeClr val="dk1"/>
                </a:solidFill>
                <a:latin typeface="Arial"/>
                <a:ea typeface="Arial"/>
                <a:cs typeface="Arial"/>
                <a:sym typeface="Arial"/>
              </a:rPr>
              <a:t> 4, </a:t>
            </a:r>
            <a:r>
              <a:rPr lang="en-US" sz="2800" dirty="0" err="1" smtClean="0">
                <a:solidFill>
                  <a:schemeClr val="dk1"/>
                </a:solidFill>
                <a:latin typeface="Arial"/>
                <a:ea typeface="Arial"/>
                <a:cs typeface="Arial"/>
                <a:sym typeface="Arial"/>
              </a:rPr>
              <a:t>viết</a:t>
            </a:r>
            <a:r>
              <a:rPr lang="en-US" sz="2800" dirty="0" smtClean="0">
                <a:solidFill>
                  <a:schemeClr val="dk1"/>
                </a:solidFill>
                <a:latin typeface="Arial"/>
                <a:ea typeface="Arial"/>
                <a:cs typeface="Arial"/>
                <a:sym typeface="Arial"/>
              </a:rPr>
              <a:t> 4</a:t>
            </a:r>
            <a:endParaRPr dirty="0"/>
          </a:p>
          <a:p>
            <a:pPr marL="285750" marR="0" lvl="0" indent="-285750" algn="just" rtl="0">
              <a:lnSpc>
                <a:spcPct val="150000"/>
              </a:lnSpc>
              <a:spcBef>
                <a:spcPts val="0"/>
              </a:spcBef>
              <a:spcAft>
                <a:spcPts val="0"/>
              </a:spcAft>
              <a:buClr>
                <a:schemeClr val="dk1"/>
              </a:buClr>
              <a:buSzPts val="2800"/>
              <a:buFont typeface="Arial"/>
              <a:buChar char="•"/>
            </a:pPr>
            <a:r>
              <a:rPr lang="en-US" sz="2800" dirty="0" smtClean="0">
                <a:solidFill>
                  <a:schemeClr val="dk1"/>
                </a:solidFill>
                <a:latin typeface="Arial"/>
                <a:ea typeface="Arial"/>
                <a:cs typeface="Arial"/>
                <a:sym typeface="Arial"/>
              </a:rPr>
              <a:t>3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1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2,</a:t>
            </a:r>
            <a:r>
              <a:rPr lang="en-US" dirty="0"/>
              <a:t> </a:t>
            </a:r>
            <a:r>
              <a:rPr lang="en-US" sz="2800" dirty="0" err="1" smtClean="0">
                <a:solidFill>
                  <a:schemeClr val="dk1"/>
                </a:solidFill>
                <a:latin typeface="Arial"/>
                <a:ea typeface="Arial"/>
                <a:cs typeface="Arial"/>
                <a:sym typeface="Arial"/>
              </a:rPr>
              <a:t>viết</a:t>
            </a:r>
            <a:r>
              <a:rPr lang="en-US" sz="2800" dirty="0" smtClean="0">
                <a:solidFill>
                  <a:schemeClr val="dk1"/>
                </a:solidFill>
                <a:latin typeface="Arial"/>
                <a:ea typeface="Arial"/>
                <a:cs typeface="Arial"/>
                <a:sym typeface="Arial"/>
              </a:rPr>
              <a:t> 2</a:t>
            </a:r>
            <a:endParaRPr sz="2800" dirty="0">
              <a:solidFill>
                <a:schemeClr val="dk1"/>
              </a:solidFill>
              <a:latin typeface="Arial"/>
              <a:ea typeface="Arial"/>
              <a:cs typeface="Arial"/>
              <a:sym typeface="Arial"/>
            </a:endParaRPr>
          </a:p>
        </p:txBody>
      </p: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rPr>
              <a:t>4</a:t>
            </a:r>
            <a:endParaRPr sz="3600" b="1" dirty="0">
              <a:solidFill>
                <a:srgbClr val="E36C09"/>
              </a:solidFill>
              <a:latin typeface="Arial"/>
              <a:ea typeface="Arial"/>
              <a:cs typeface="Arial"/>
              <a:sym typeface="Arial"/>
            </a:endParaRPr>
          </a:p>
        </p:txBody>
      </p: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rPr>
              <a:t>2</a:t>
            </a:r>
            <a:endParaRPr sz="3600" b="1" dirty="0">
              <a:solidFill>
                <a:srgbClr val="E36C09"/>
              </a:solidFill>
              <a:latin typeface="Arial"/>
              <a:ea typeface="Arial"/>
              <a:cs typeface="Arial"/>
              <a:sym typeface="Arial"/>
            </a:endParaRPr>
          </a:p>
        </p:txBody>
      </p:sp>
      <p:grpSp>
        <p:nvGrpSpPr>
          <p:cNvPr id="3242" name="Google Shape;3242;p4"/>
          <p:cNvGrpSpPr/>
          <p:nvPr/>
        </p:nvGrpSpPr>
        <p:grpSpPr>
          <a:xfrm>
            <a:off x="2012145" y="5313960"/>
            <a:ext cx="3900930" cy="936030"/>
            <a:chOff x="6881370" y="4098709"/>
            <a:chExt cx="3900930" cy="936030"/>
          </a:xfrm>
        </p:grpSpPr>
        <p:sp>
          <p:nvSpPr>
            <p:cNvPr id="3243" name="Google Shape;3243;p4"/>
            <p:cNvSpPr txBox="1"/>
            <p:nvPr/>
          </p:nvSpPr>
          <p:spPr>
            <a:xfrm>
              <a:off x="7021028" y="4098709"/>
              <a:ext cx="3748572"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smtClean="0">
                  <a:solidFill>
                    <a:srgbClr val="31859B"/>
                  </a:solidFill>
                  <a:latin typeface="Arial"/>
                  <a:ea typeface="Arial"/>
                  <a:cs typeface="Arial"/>
                  <a:sym typeface="Arial"/>
                </a:rPr>
                <a:t>386 </a:t>
              </a:r>
              <a:r>
                <a:rPr lang="en-US" sz="3600" b="1" dirty="0">
                  <a:solidFill>
                    <a:srgbClr val="31859B"/>
                  </a:solidFill>
                  <a:latin typeface="Arial"/>
                  <a:ea typeface="Arial"/>
                  <a:cs typeface="Arial"/>
                  <a:sym typeface="Arial"/>
                </a:rPr>
                <a:t>– </a:t>
              </a:r>
              <a:r>
                <a:rPr lang="en-US" sz="3600" b="1" dirty="0" smtClean="0">
                  <a:solidFill>
                    <a:srgbClr val="31859B"/>
                  </a:solidFill>
                  <a:latin typeface="Arial"/>
                  <a:ea typeface="Arial"/>
                  <a:cs typeface="Arial"/>
                  <a:sym typeface="Arial"/>
                </a:rPr>
                <a:t>139 </a:t>
              </a:r>
              <a:r>
                <a:rPr lang="en-US" sz="3600" b="1" dirty="0">
                  <a:solidFill>
                    <a:srgbClr val="31859B"/>
                  </a:solidFill>
                  <a:latin typeface="Arial"/>
                  <a:ea typeface="Arial"/>
                  <a:cs typeface="Arial"/>
                  <a:sym typeface="Arial"/>
                </a:rPr>
                <a:t>= </a:t>
              </a:r>
              <a:r>
                <a:rPr lang="en-US" sz="3600" b="1" dirty="0" smtClean="0">
                  <a:solidFill>
                    <a:srgbClr val="31859B"/>
                  </a:solidFill>
                  <a:latin typeface="Arial"/>
                  <a:ea typeface="Arial"/>
                  <a:cs typeface="Arial"/>
                  <a:sym typeface="Arial"/>
                </a:rPr>
                <a:t>247</a:t>
              </a:r>
              <a:endParaRPr sz="3600" b="1" dirty="0">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28" name="Google Shape;3227;p4"/>
          <p:cNvSpPr/>
          <p:nvPr/>
        </p:nvSpPr>
        <p:spPr>
          <a:xfrm flipV="1">
            <a:off x="4603230" y="3289959"/>
            <a:ext cx="113554" cy="129902"/>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3187"/>
                                        </p:tgtEl>
                                        <p:attrNameLst>
                                          <p:attrName>style.visibility</p:attrName>
                                        </p:attrNameLst>
                                      </p:cBhvr>
                                      <p:to>
                                        <p:strVal val="visible"/>
                                      </p:to>
                                    </p:set>
                                    <p:animEffect transition="in" filter="fade">
                                      <p:cBhvr>
                                        <p:cTn id="16" dur="500"/>
                                        <p:tgtEl>
                                          <p:spTgt spid="318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21"/>
                                        </p:tgtEl>
                                        <p:attrNameLst>
                                          <p:attrName>style.visibility</p:attrName>
                                        </p:attrNameLst>
                                      </p:cBhvr>
                                      <p:to>
                                        <p:strVal val="visible"/>
                                      </p:to>
                                    </p:set>
                                    <p:animEffect transition="in" filter="fade">
                                      <p:cBhvr>
                                        <p:cTn id="21" dur="500"/>
                                        <p:tgtEl>
                                          <p:spTgt spid="32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28"/>
                                        </p:tgtEl>
                                        <p:attrNameLst>
                                          <p:attrName>style.visibility</p:attrName>
                                        </p:attrNameLst>
                                      </p:cBhvr>
                                      <p:to>
                                        <p:strVal val="visible"/>
                                      </p:to>
                                    </p:set>
                                    <p:animEffect transition="in" filter="fade">
                                      <p:cBhvr>
                                        <p:cTn id="26" dur="500"/>
                                        <p:tgtEl>
                                          <p:spTgt spid="3228"/>
                                        </p:tgtEl>
                                      </p:cBhvr>
                                    </p:animEffect>
                                  </p:childTnLst>
                                </p:cTn>
                              </p:par>
                              <p:par>
                                <p:cTn id="27" presetID="10" presetClass="entr" presetSubtype="0" fill="hold" nodeType="withEffect">
                                  <p:stCondLst>
                                    <p:cond delay="0"/>
                                  </p:stCondLst>
                                  <p:childTnLst>
                                    <p:set>
                                      <p:cBhvr>
                                        <p:cTn id="28" dur="1" fill="hold">
                                          <p:stCondLst>
                                            <p:cond delay="0"/>
                                          </p:stCondLst>
                                        </p:cTn>
                                        <p:tgtEl>
                                          <p:spTgt spid="3229"/>
                                        </p:tgtEl>
                                        <p:attrNameLst>
                                          <p:attrName>style.visibility</p:attrName>
                                        </p:attrNameLst>
                                      </p:cBhvr>
                                      <p:to>
                                        <p:strVal val="visible"/>
                                      </p:to>
                                    </p:set>
                                    <p:animEffect transition="in" filter="fade">
                                      <p:cBhvr>
                                        <p:cTn id="29" dur="500"/>
                                        <p:tgtEl>
                                          <p:spTgt spid="32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30"/>
                                        </p:tgtEl>
                                        <p:attrNameLst>
                                          <p:attrName>style.visibility</p:attrName>
                                        </p:attrNameLst>
                                      </p:cBhvr>
                                      <p:to>
                                        <p:strVal val="visible"/>
                                      </p:to>
                                    </p:set>
                                    <p:animEffect transition="in" filter="fade">
                                      <p:cBhvr>
                                        <p:cTn id="34" dur="500"/>
                                        <p:tgtEl>
                                          <p:spTgt spid="32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32">
                                            <p:txEl>
                                              <p:pRg st="0" end="0"/>
                                            </p:txEl>
                                          </p:spTgt>
                                        </p:tgtEl>
                                        <p:attrNameLst>
                                          <p:attrName>style.visibility</p:attrName>
                                        </p:attrNameLst>
                                      </p:cBhvr>
                                      <p:to>
                                        <p:strVal val="visible"/>
                                      </p:to>
                                    </p:set>
                                    <p:animEffect transition="in" filter="fade">
                                      <p:cBhvr>
                                        <p:cTn id="39" dur="500"/>
                                        <p:tgtEl>
                                          <p:spTgt spid="3232">
                                            <p:txEl>
                                              <p:pRg st="0" end="0"/>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231"/>
                                        </p:tgtEl>
                                        <p:attrNameLst>
                                          <p:attrName>style.visibility</p:attrName>
                                        </p:attrNameLst>
                                      </p:cBhvr>
                                      <p:to>
                                        <p:strVal val="visible"/>
                                      </p:to>
                                    </p:set>
                                    <p:animEffect transition="in" filter="fade">
                                      <p:cBhvr>
                                        <p:cTn id="43" dur="1000"/>
                                        <p:tgtEl>
                                          <p:spTgt spid="32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232">
                                            <p:txEl>
                                              <p:pRg st="1" end="1"/>
                                            </p:txEl>
                                          </p:spTgt>
                                        </p:tgtEl>
                                        <p:attrNameLst>
                                          <p:attrName>style.visibility</p:attrName>
                                        </p:attrNameLst>
                                      </p:cBhvr>
                                      <p:to>
                                        <p:strVal val="visible"/>
                                      </p:to>
                                    </p:set>
                                    <p:animEffect transition="in" filter="fade">
                                      <p:cBhvr>
                                        <p:cTn id="48" dur="500"/>
                                        <p:tgtEl>
                                          <p:spTgt spid="323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232">
                                            <p:txEl>
                                              <p:pRg st="2" end="2"/>
                                            </p:txEl>
                                          </p:spTgt>
                                        </p:tgtEl>
                                        <p:attrNameLst>
                                          <p:attrName>style.visibility</p:attrName>
                                        </p:attrNameLst>
                                      </p:cBhvr>
                                      <p:to>
                                        <p:strVal val="visible"/>
                                      </p:to>
                                    </p:set>
                                    <p:animEffect transition="in" filter="fade">
                                      <p:cBhvr>
                                        <p:cTn id="53" dur="500"/>
                                        <p:tgtEl>
                                          <p:spTgt spid="3232">
                                            <p:txEl>
                                              <p:pRg st="2" end="2"/>
                                            </p:txEl>
                                          </p:spTgt>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3238"/>
                                        </p:tgtEl>
                                        <p:attrNameLst>
                                          <p:attrName>style.visibility</p:attrName>
                                        </p:attrNameLst>
                                      </p:cBhvr>
                                      <p:to>
                                        <p:strVal val="visible"/>
                                      </p:to>
                                    </p:set>
                                    <p:animEffect transition="in" filter="fade">
                                      <p:cBhvr>
                                        <p:cTn id="57" dur="1000"/>
                                        <p:tgtEl>
                                          <p:spTgt spid="3238"/>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3241"/>
                                        </p:tgtEl>
                                        <p:attrNameLst>
                                          <p:attrName>style.visibility</p:attrName>
                                        </p:attrNameLst>
                                      </p:cBhvr>
                                      <p:to>
                                        <p:strVal val="visible"/>
                                      </p:to>
                                    </p:set>
                                    <p:animEffect transition="in" filter="fade">
                                      <p:cBhvr>
                                        <p:cTn id="61" dur="1000"/>
                                        <p:tgtEl>
                                          <p:spTgt spid="324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242"/>
                                        </p:tgtEl>
                                        <p:attrNameLst>
                                          <p:attrName>style.visibility</p:attrName>
                                        </p:attrNameLst>
                                      </p:cBhvr>
                                      <p:to>
                                        <p:strVal val="visible"/>
                                      </p:to>
                                    </p:set>
                                    <p:animEffect transition="in" filter="fade">
                                      <p:cBhvr>
                                        <p:cTn id="66"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566470" y="3820053"/>
            <a:ext cx="91003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rPr>
              <a:t>103</a:t>
            </a:r>
            <a:endParaRPr dirty="0"/>
          </a:p>
        </p:txBody>
      </p:sp>
      <p:sp>
        <p:nvSpPr>
          <p:cNvPr id="3278" name="Google Shape;3278;p6"/>
          <p:cNvSpPr txBox="1"/>
          <p:nvPr/>
        </p:nvSpPr>
        <p:spPr>
          <a:xfrm>
            <a:off x="4163030" y="3820053"/>
            <a:ext cx="825342"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rPr>
              <a:t>217</a:t>
            </a:r>
            <a:endParaRPr dirty="0"/>
          </a:p>
        </p:txBody>
      </p:sp>
      <p:sp>
        <p:nvSpPr>
          <p:cNvPr id="3279" name="Google Shape;3279;p6"/>
          <p:cNvSpPr txBox="1"/>
          <p:nvPr/>
        </p:nvSpPr>
        <p:spPr>
          <a:xfrm>
            <a:off x="6669717" y="3820053"/>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latin typeface="Arial"/>
                <a:ea typeface="Arial"/>
                <a:cs typeface="Arial"/>
                <a:sym typeface="Arial"/>
              </a:rPr>
              <a:t>006</a:t>
            </a:r>
            <a:endParaRPr dirty="0"/>
          </a:p>
        </p:txBody>
      </p:sp>
      <p:sp>
        <p:nvSpPr>
          <p:cNvPr id="3280" name="Google Shape;3280;p6"/>
          <p:cNvSpPr txBox="1"/>
          <p:nvPr/>
        </p:nvSpPr>
        <p:spPr>
          <a:xfrm>
            <a:off x="9138927" y="3820053"/>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latin typeface="Arial"/>
                <a:ea typeface="Arial"/>
                <a:cs typeface="Arial"/>
                <a:sym typeface="Arial"/>
              </a:rPr>
              <a:t>224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24" y="2048358"/>
            <a:ext cx="9443519" cy="1950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par>
                                <p:cTn id="8" presetID="10" presetClass="entr" presetSubtype="0" fill="hold" nodeType="withEffect">
                                  <p:stCondLst>
                                    <p:cond delay="0"/>
                                  </p:stCondLst>
                                  <p:childTnLst>
                                    <p:set>
                                      <p:cBhvr>
                                        <p:cTn id="9" dur="1" fill="hold">
                                          <p:stCondLst>
                                            <p:cond delay="0"/>
                                          </p:stCondLst>
                                        </p:cTn>
                                        <p:tgtEl>
                                          <p:spTgt spid="3262"/>
                                        </p:tgtEl>
                                        <p:attrNameLst>
                                          <p:attrName>style.visibility</p:attrName>
                                        </p:attrNameLst>
                                      </p:cBhvr>
                                      <p:to>
                                        <p:strVal val="visible"/>
                                      </p:to>
                                    </p:set>
                                    <p:animEffect transition="in" filter="fade">
                                      <p:cBhvr>
                                        <p:cTn id="10" dur="500"/>
                                        <p:tgtEl>
                                          <p:spTgt spid="3262"/>
                                        </p:tgtEl>
                                      </p:cBhvr>
                                    </p:animEffect>
                                  </p:childTnLst>
                                </p:cTn>
                              </p:par>
                              <p:par>
                                <p:cTn id="11" presetID="10" presetClass="entr" presetSubtype="0" fill="hold" nodeType="withEffect">
                                  <p:stCondLst>
                                    <p:cond delay="0"/>
                                  </p:stCondLst>
                                  <p:childTnLst>
                                    <p:set>
                                      <p:cBhvr>
                                        <p:cTn id="12" dur="1" fill="hold">
                                          <p:stCondLst>
                                            <p:cond delay="0"/>
                                          </p:stCondLst>
                                        </p:cTn>
                                        <p:tgtEl>
                                          <p:spTgt spid="3267"/>
                                        </p:tgtEl>
                                        <p:attrNameLst>
                                          <p:attrName>style.visibility</p:attrName>
                                        </p:attrNameLst>
                                      </p:cBhvr>
                                      <p:to>
                                        <p:strVal val="visible"/>
                                      </p:to>
                                    </p:set>
                                    <p:animEffect transition="in" filter="fade">
                                      <p:cBhvr>
                                        <p:cTn id="13" dur="500"/>
                                        <p:tgtEl>
                                          <p:spTgt spid="3267"/>
                                        </p:tgtEl>
                                      </p:cBhvr>
                                    </p:animEffect>
                                  </p:childTnLst>
                                </p:cTn>
                              </p:par>
                              <p:par>
                                <p:cTn id="14" presetID="10" presetClass="entr" presetSubtype="0" fill="hold" nodeType="withEffect">
                                  <p:stCondLst>
                                    <p:cond delay="0"/>
                                  </p:stCondLst>
                                  <p:childTnLst>
                                    <p:set>
                                      <p:cBhvr>
                                        <p:cTn id="15" dur="1" fill="hold">
                                          <p:stCondLst>
                                            <p:cond delay="0"/>
                                          </p:stCondLst>
                                        </p:cTn>
                                        <p:tgtEl>
                                          <p:spTgt spid="3272"/>
                                        </p:tgtEl>
                                        <p:attrNameLst>
                                          <p:attrName>style.visibility</p:attrName>
                                        </p:attrNameLst>
                                      </p:cBhvr>
                                      <p:to>
                                        <p:strVal val="visible"/>
                                      </p:to>
                                    </p:set>
                                    <p:animEffect transition="in" filter="fade">
                                      <p:cBhvr>
                                        <p:cTn id="16" dur="500"/>
                                        <p:tgtEl>
                                          <p:spTgt spid="327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77"/>
                                        </p:tgtEl>
                                        <p:attrNameLst>
                                          <p:attrName>style.visibility</p:attrName>
                                        </p:attrNameLst>
                                      </p:cBhvr>
                                      <p:to>
                                        <p:strVal val="visible"/>
                                      </p:to>
                                    </p:set>
                                    <p:animEffect transition="in" filter="fade">
                                      <p:cBhvr>
                                        <p:cTn id="21" dur="1000"/>
                                        <p:tgtEl>
                                          <p:spTgt spid="327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78"/>
                                        </p:tgtEl>
                                        <p:attrNameLst>
                                          <p:attrName>style.visibility</p:attrName>
                                        </p:attrNameLst>
                                      </p:cBhvr>
                                      <p:to>
                                        <p:strVal val="visible"/>
                                      </p:to>
                                    </p:set>
                                    <p:animEffect transition="in" filter="fade">
                                      <p:cBhvr>
                                        <p:cTn id="26" dur="1000"/>
                                        <p:tgtEl>
                                          <p:spTgt spid="327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79"/>
                                        </p:tgtEl>
                                        <p:attrNameLst>
                                          <p:attrName>style.visibility</p:attrName>
                                        </p:attrNameLst>
                                      </p:cBhvr>
                                      <p:to>
                                        <p:strVal val="visible"/>
                                      </p:to>
                                    </p:set>
                                    <p:animEffect transition="in" filter="fade">
                                      <p:cBhvr>
                                        <p:cTn id="31" dur="1000"/>
                                        <p:tgtEl>
                                          <p:spTgt spid="327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80"/>
                                        </p:tgtEl>
                                        <p:attrNameLst>
                                          <p:attrName>style.visibility</p:attrName>
                                        </p:attrNameLst>
                                      </p:cBhvr>
                                      <p:to>
                                        <p:strVal val="visible"/>
                                      </p:to>
                                    </p:set>
                                    <p:animEffect transition="in" filter="fade">
                                      <p:cBhvr>
                                        <p:cTn id="36"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975169" y="1383214"/>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54"/>
            <a:chOff x="1566470" y="2095726"/>
            <a:chExt cx="1147790" cy="1384954"/>
          </a:xfrm>
        </p:grpSpPr>
        <p:grpSp>
          <p:nvGrpSpPr>
            <p:cNvPr id="3290" name="Google Shape;3290;p7"/>
            <p:cNvGrpSpPr/>
            <p:nvPr/>
          </p:nvGrpSpPr>
          <p:grpSpPr>
            <a:xfrm>
              <a:off x="1566470" y="2095726"/>
              <a:ext cx="1147790" cy="1384954"/>
              <a:chOff x="1697011" y="2095726"/>
              <a:chExt cx="1147790" cy="1384954"/>
            </a:xfrm>
          </p:grpSpPr>
          <p:sp>
            <p:nvSpPr>
              <p:cNvPr id="3291" name="Google Shape;3291;p7"/>
              <p:cNvSpPr txBox="1"/>
              <p:nvPr/>
            </p:nvSpPr>
            <p:spPr>
              <a:xfrm>
                <a:off x="1934771" y="2095726"/>
                <a:ext cx="91003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chemeClr val="dk1"/>
                    </a:solidFill>
                  </a:rPr>
                  <a:t>362</a:t>
                </a:r>
                <a:endParaRPr dirty="0"/>
              </a:p>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  36</a:t>
                </a:r>
                <a:endParaRPr dirty="0"/>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485</a:t>
                </a:r>
                <a:endParaRPr dirty="0"/>
              </a:p>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128</a:t>
                </a:r>
                <a:endParaRPr dirty="0"/>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651</a:t>
                </a:r>
                <a:endParaRPr dirty="0"/>
              </a:p>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635</a:t>
                </a:r>
                <a:endParaRPr dirty="0"/>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780</a:t>
                </a:r>
                <a:endParaRPr dirty="0"/>
              </a:p>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  68</a:t>
                </a:r>
                <a:endParaRPr dirty="0"/>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latin typeface="Arial"/>
                <a:ea typeface="Arial"/>
                <a:cs typeface="Arial"/>
                <a:sym typeface="Arial"/>
              </a:rPr>
              <a:t>326</a:t>
            </a:r>
            <a:endParaRPr dirty="0"/>
          </a:p>
        </p:txBody>
      </p:sp>
      <p:sp>
        <p:nvSpPr>
          <p:cNvPr id="3310" name="Google Shape;3310;p7"/>
          <p:cNvSpPr txBox="1"/>
          <p:nvPr/>
        </p:nvSpPr>
        <p:spPr>
          <a:xfrm>
            <a:off x="4305459" y="4259348"/>
            <a:ext cx="825342"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latin typeface="Arial"/>
                <a:ea typeface="Arial"/>
                <a:cs typeface="Arial"/>
                <a:sym typeface="Arial"/>
              </a:rPr>
              <a:t>357</a:t>
            </a:r>
            <a:endParaRPr dirty="0"/>
          </a:p>
        </p:txBody>
      </p:sp>
      <p:sp>
        <p:nvSpPr>
          <p:cNvPr id="3311" name="Google Shape;3311;p7"/>
          <p:cNvSpPr txBox="1"/>
          <p:nvPr/>
        </p:nvSpPr>
        <p:spPr>
          <a:xfrm>
            <a:off x="7035799" y="4259348"/>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 </a:t>
            </a:r>
            <a:r>
              <a:rPr lang="en-US" sz="2800" dirty="0" smtClean="0">
                <a:solidFill>
                  <a:srgbClr val="C00000"/>
                </a:solidFill>
                <a:latin typeface="Arial"/>
                <a:ea typeface="Arial"/>
                <a:cs typeface="Arial"/>
                <a:sym typeface="Arial"/>
              </a:rPr>
              <a:t>016</a:t>
            </a:r>
            <a:endParaRPr dirty="0"/>
          </a:p>
        </p:txBody>
      </p:sp>
      <p:sp>
        <p:nvSpPr>
          <p:cNvPr id="3312" name="Google Shape;3312;p7"/>
          <p:cNvSpPr txBox="1"/>
          <p:nvPr/>
        </p:nvSpPr>
        <p:spPr>
          <a:xfrm>
            <a:off x="9497086" y="4259348"/>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latin typeface="Arial"/>
                <a:ea typeface="Arial"/>
                <a:cs typeface="Arial"/>
                <a:sym typeface="Arial"/>
              </a:rPr>
              <a:t>712</a:t>
            </a:r>
            <a:endParaRPr dirty="0"/>
          </a:p>
        </p:txBody>
      </p:sp>
      <p:sp>
        <p:nvSpPr>
          <p:cNvPr id="3313" name="Google Shape;3313;p7"/>
          <p:cNvSpPr txBox="1"/>
          <p:nvPr/>
        </p:nvSpPr>
        <p:spPr>
          <a:xfrm>
            <a:off x="1281176" y="2396369"/>
            <a:ext cx="960272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chemeClr val="dk1"/>
                </a:solidFill>
                <a:latin typeface="Arial"/>
                <a:ea typeface="Arial"/>
                <a:cs typeface="Arial"/>
                <a:sym typeface="Arial"/>
              </a:rPr>
              <a:t>362 </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36          485 </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128           651 </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635           780 </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68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94"/>
                                        </p:tgtEl>
                                        <p:attrNameLst>
                                          <p:attrName>style.visibility</p:attrName>
                                        </p:attrNameLst>
                                      </p:cBhvr>
                                      <p:to>
                                        <p:strVal val="visible"/>
                                      </p:to>
                                    </p:set>
                                    <p:animEffect transition="in" filter="fade">
                                      <p:cBhvr>
                                        <p:cTn id="20" dur="500"/>
                                        <p:tgtEl>
                                          <p:spTgt spid="329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9"/>
                                        </p:tgtEl>
                                        <p:attrNameLst>
                                          <p:attrName>style.visibility</p:attrName>
                                        </p:attrNameLst>
                                      </p:cBhvr>
                                      <p:to>
                                        <p:strVal val="visible"/>
                                      </p:to>
                                    </p:set>
                                    <p:animEffect transition="in" filter="fade">
                                      <p:cBhvr>
                                        <p:cTn id="25" dur="500"/>
                                        <p:tgtEl>
                                          <p:spTgt spid="329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04"/>
                                        </p:tgtEl>
                                        <p:attrNameLst>
                                          <p:attrName>style.visibility</p:attrName>
                                        </p:attrNameLst>
                                      </p:cBhvr>
                                      <p:to>
                                        <p:strVal val="visible"/>
                                      </p:to>
                                    </p:set>
                                    <p:animEffect transition="in" filter="fade">
                                      <p:cBhvr>
                                        <p:cTn id="30" dur="500"/>
                                        <p:tgtEl>
                                          <p:spTgt spid="330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09"/>
                                        </p:tgtEl>
                                        <p:attrNameLst>
                                          <p:attrName>style.visibility</p:attrName>
                                        </p:attrNameLst>
                                      </p:cBhvr>
                                      <p:to>
                                        <p:strVal val="visible"/>
                                      </p:to>
                                    </p:set>
                                    <p:animEffect transition="in" filter="fade">
                                      <p:cBhvr>
                                        <p:cTn id="35" dur="1000"/>
                                        <p:tgtEl>
                                          <p:spTgt spid="330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0"/>
                                        </p:tgtEl>
                                        <p:attrNameLst>
                                          <p:attrName>style.visibility</p:attrName>
                                        </p:attrNameLst>
                                      </p:cBhvr>
                                      <p:to>
                                        <p:strVal val="visible"/>
                                      </p:to>
                                    </p:set>
                                    <p:animEffect transition="in" filter="fade">
                                      <p:cBhvr>
                                        <p:cTn id="40" dur="1000"/>
                                        <p:tgtEl>
                                          <p:spTgt spid="33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11"/>
                                        </p:tgtEl>
                                        <p:attrNameLst>
                                          <p:attrName>style.visibility</p:attrName>
                                        </p:attrNameLst>
                                      </p:cBhvr>
                                      <p:to>
                                        <p:strVal val="visible"/>
                                      </p:to>
                                    </p:set>
                                    <p:animEffect transition="in" filter="fade">
                                      <p:cBhvr>
                                        <p:cTn id="45" dur="1000"/>
                                        <p:tgtEl>
                                          <p:spTgt spid="33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sp>
        <p:nvSpPr>
          <p:cNvPr id="3320" name="Google Shape;3320;p8"/>
          <p:cNvSpPr/>
          <p:nvPr/>
        </p:nvSpPr>
        <p:spPr>
          <a:xfrm>
            <a:off x="697888" y="1562706"/>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3</a:t>
            </a:r>
            <a:endParaRPr sz="3600" b="1" dirty="0">
              <a:solidFill>
                <a:schemeClr val="lt1"/>
              </a:solidFill>
              <a:latin typeface="Arial"/>
              <a:ea typeface="Arial"/>
              <a:cs typeface="Arial"/>
              <a:sym typeface="Arial"/>
            </a:endParaRPr>
          </a:p>
        </p:txBody>
      </p:sp>
      <p:sp>
        <p:nvSpPr>
          <p:cNvPr id="3323" name="Google Shape;3323;p8"/>
          <p:cNvSpPr txBox="1"/>
          <p:nvPr/>
        </p:nvSpPr>
        <p:spPr>
          <a:xfrm>
            <a:off x="1892255" y="3560525"/>
            <a:ext cx="308173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dirty="0" err="1" smtClean="0">
                <a:solidFill>
                  <a:srgbClr val="E36C09"/>
                </a:solidFill>
                <a:latin typeface="Arial"/>
                <a:ea typeface="Arial"/>
                <a:cs typeface="Arial"/>
                <a:sym typeface="Arial"/>
              </a:rPr>
              <a:t>Bài</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giải</a:t>
            </a:r>
            <a:endParaRPr dirty="0"/>
          </a:p>
        </p:txBody>
      </p:sp>
      <p:sp>
        <p:nvSpPr>
          <p:cNvPr id="3325" name="Google Shape;3325;p8"/>
          <p:cNvSpPr txBox="1"/>
          <p:nvPr/>
        </p:nvSpPr>
        <p:spPr>
          <a:xfrm>
            <a:off x="830200" y="4274137"/>
            <a:ext cx="7254874" cy="20312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smtClean="0">
                <a:solidFill>
                  <a:srgbClr val="E36C09"/>
                </a:solidFill>
                <a:latin typeface="Arial"/>
                <a:ea typeface="Arial"/>
                <a:cs typeface="Arial"/>
                <a:sym typeface="Arial"/>
              </a:rPr>
              <a:t>Số</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cây</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giống</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trong</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vườn</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ươm</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còn</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lại</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là</a:t>
            </a:r>
            <a:r>
              <a:rPr lang="en-US" sz="2800" dirty="0" smtClean="0">
                <a:solidFill>
                  <a:srgbClr val="E36C09"/>
                </a:solidFill>
                <a:latin typeface="Arial"/>
                <a:ea typeface="Arial"/>
                <a:cs typeface="Arial"/>
                <a:sym typeface="Arial"/>
              </a:rPr>
              <a:t>:</a:t>
            </a:r>
          </a:p>
          <a:p>
            <a:pPr marL="0" marR="0" lvl="0" indent="0" algn="l" rtl="0">
              <a:lnSpc>
                <a:spcPct val="150000"/>
              </a:lnSpc>
              <a:spcBef>
                <a:spcPts val="0"/>
              </a:spcBef>
              <a:spcAft>
                <a:spcPts val="0"/>
              </a:spcAft>
              <a:buNone/>
            </a:pPr>
            <a:r>
              <a:rPr lang="en-US" sz="2800" dirty="0">
                <a:solidFill>
                  <a:srgbClr val="E36C09"/>
                </a:solidFill>
              </a:rPr>
              <a:t>	</a:t>
            </a:r>
            <a:r>
              <a:rPr lang="en-US" sz="2800" dirty="0" smtClean="0">
                <a:solidFill>
                  <a:srgbClr val="E36C09"/>
                </a:solidFill>
              </a:rPr>
              <a:t>456 – 148 = ? ( </a:t>
            </a:r>
            <a:r>
              <a:rPr lang="en-US" sz="2800" dirty="0" err="1" smtClean="0">
                <a:solidFill>
                  <a:srgbClr val="E36C09"/>
                </a:solidFill>
              </a:rPr>
              <a:t>cây</a:t>
            </a:r>
            <a:r>
              <a:rPr lang="en-US" sz="2800" dirty="0" smtClean="0">
                <a:solidFill>
                  <a:srgbClr val="E36C09"/>
                </a:solidFill>
              </a:rPr>
              <a:t>)</a:t>
            </a:r>
          </a:p>
          <a:p>
            <a:pPr marL="0" marR="0" lvl="0" indent="0" algn="l" rtl="0">
              <a:lnSpc>
                <a:spcPct val="150000"/>
              </a:lnSpc>
              <a:spcBef>
                <a:spcPts val="0"/>
              </a:spcBef>
              <a:spcAft>
                <a:spcPts val="0"/>
              </a:spcAft>
              <a:buNone/>
            </a:pPr>
            <a:r>
              <a:rPr lang="en-US" sz="2800" dirty="0">
                <a:solidFill>
                  <a:srgbClr val="E36C09"/>
                </a:solidFill>
              </a:rPr>
              <a:t>	</a:t>
            </a:r>
            <a:r>
              <a:rPr lang="en-US" sz="2800" dirty="0" smtClean="0">
                <a:solidFill>
                  <a:srgbClr val="E36C09"/>
                </a:solidFill>
              </a:rPr>
              <a:t>	</a:t>
            </a:r>
            <a:r>
              <a:rPr lang="en-US" sz="2800" dirty="0" err="1" smtClean="0">
                <a:solidFill>
                  <a:srgbClr val="E36C09"/>
                </a:solidFill>
              </a:rPr>
              <a:t>Đáp</a:t>
            </a:r>
            <a:r>
              <a:rPr lang="en-US" sz="2800" dirty="0" smtClean="0">
                <a:solidFill>
                  <a:srgbClr val="E36C09"/>
                </a:solidFill>
              </a:rPr>
              <a:t> </a:t>
            </a:r>
            <a:r>
              <a:rPr lang="en-US" sz="2800" dirty="0" err="1" smtClean="0">
                <a:solidFill>
                  <a:srgbClr val="E36C09"/>
                </a:solidFill>
              </a:rPr>
              <a:t>số</a:t>
            </a:r>
            <a:r>
              <a:rPr lang="en-US" sz="2800" dirty="0" smtClean="0">
                <a:solidFill>
                  <a:srgbClr val="E36C09"/>
                </a:solidFill>
              </a:rPr>
              <a:t>: ? </a:t>
            </a:r>
            <a:r>
              <a:rPr lang="en-US" sz="2800" dirty="0" err="1" smtClean="0">
                <a:solidFill>
                  <a:srgbClr val="E36C09"/>
                </a:solidFill>
              </a:rPr>
              <a:t>cây</a:t>
            </a:r>
            <a:r>
              <a:rPr lang="en-US" sz="2800" dirty="0" smtClean="0">
                <a:solidFill>
                  <a:srgbClr val="E36C09"/>
                </a:solidFill>
              </a:rPr>
              <a:t> </a:t>
            </a:r>
            <a:r>
              <a:rPr lang="en-US" sz="2800" dirty="0" err="1" smtClean="0">
                <a:solidFill>
                  <a:srgbClr val="E36C09"/>
                </a:solidFill>
              </a:rPr>
              <a:t>giống</a:t>
            </a:r>
            <a:endParaRPr dirty="0"/>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748" y="1276837"/>
            <a:ext cx="4674185" cy="2800089"/>
          </a:xfrm>
          <a:prstGeom prst="rect">
            <a:avLst/>
          </a:prstGeom>
        </p:spPr>
      </p:pic>
      <p:sp>
        <p:nvSpPr>
          <p:cNvPr id="3" name="Rectangle 2"/>
          <p:cNvSpPr/>
          <p:nvPr/>
        </p:nvSpPr>
        <p:spPr>
          <a:xfrm>
            <a:off x="701458" y="1634213"/>
            <a:ext cx="5463324" cy="2677656"/>
          </a:xfrm>
          <a:prstGeom prst="rect">
            <a:avLst/>
          </a:prstGeom>
        </p:spPr>
        <p:txBody>
          <a:bodyPr wrap="square">
            <a:spAutoFit/>
          </a:bodyPr>
          <a:lstStyle/>
          <a:p>
            <a:pPr algn="just"/>
            <a:r>
              <a:rPr lang="en-US" sz="2800" dirty="0" smtClean="0">
                <a:latin typeface="+mj-lt"/>
              </a:rPr>
              <a:t>      </a:t>
            </a:r>
            <a:r>
              <a:rPr lang="vi-VN" sz="2800" dirty="0" smtClean="0">
                <a:latin typeface="+mj-lt"/>
              </a:rPr>
              <a:t>Trong </a:t>
            </a:r>
            <a:r>
              <a:rPr lang="vi-VN" sz="2800" dirty="0">
                <a:latin typeface="+mj-lt"/>
              </a:rPr>
              <a:t>vườn ươm có 456 cây giống. Người ta lấy đi 148 cây giống để trồng rừng. Hỏi trong vườn ươm còn lại bao nhiêu </a:t>
            </a:r>
            <a:r>
              <a:rPr lang="vi-VN" sz="2800" dirty="0" smtClean="0">
                <a:latin typeface="+mj-lt"/>
              </a:rPr>
              <a:t>cây</a:t>
            </a:r>
            <a:r>
              <a:rPr lang="en-US" sz="2800" dirty="0" smtClean="0">
                <a:latin typeface="+mj-lt"/>
              </a:rPr>
              <a:t> </a:t>
            </a:r>
            <a:r>
              <a:rPr lang="vi-VN" sz="2800" dirty="0" smtClean="0">
                <a:latin typeface="+mj-lt"/>
              </a:rPr>
              <a:t>giống</a:t>
            </a:r>
            <a:r>
              <a:rPr lang="vi-VN" sz="2800" dirty="0">
                <a:latin typeface="+mj-lt"/>
              </a:rPr>
              <a:t>?</a:t>
            </a:r>
            <a:br>
              <a:rPr lang="vi-VN" sz="2800" dirty="0">
                <a:latin typeface="+mj-lt"/>
              </a:rPr>
            </a:br>
            <a:r>
              <a:rPr lang="vi-VN" sz="2800" dirty="0">
                <a:latin typeface="+mj-lt"/>
              </a:rPr>
              <a:t/>
            </a:r>
            <a:br>
              <a:rPr lang="vi-VN" sz="2800" dirty="0">
                <a:latin typeface="+mj-lt"/>
              </a:rPr>
            </a:br>
            <a:endParaRPr lang="en-US" sz="28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323"/>
                                        </p:tgtEl>
                                        <p:attrNameLst>
                                          <p:attrName>style.visibility</p:attrName>
                                        </p:attrNameLst>
                                      </p:cBhvr>
                                      <p:to>
                                        <p:strVal val="visible"/>
                                      </p:to>
                                    </p:set>
                                    <p:animEffect transition="in" filter="fade">
                                      <p:cBhvr>
                                        <p:cTn id="17" dur="500"/>
                                        <p:tgtEl>
                                          <p:spTgt spid="33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25"/>
                                        </p:tgtEl>
                                        <p:attrNameLst>
                                          <p:attrName>style.visibility</p:attrName>
                                        </p:attrNameLst>
                                      </p:cBhvr>
                                      <p:to>
                                        <p:strVal val="visible"/>
                                      </p:to>
                                    </p:set>
                                    <p:animEffect transition="in" filter="wipe(down)">
                                      <p:cBhvr>
                                        <p:cTn id="22" dur="500"/>
                                        <p:tgtEl>
                                          <p:spTgt spid="33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328"/>
                                        </p:tgtEl>
                                      </p:cBhvr>
                                    </p:animEffect>
                                    <p:set>
                                      <p:cBhvr>
                                        <p:cTn id="27" dur="1" fill="hold">
                                          <p:stCondLst>
                                            <p:cond delay="500"/>
                                          </p:stCondLst>
                                        </p:cTn>
                                        <p:tgtEl>
                                          <p:spTgt spid="33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329"/>
                                        </p:tgtEl>
                                      </p:cBhvr>
                                    </p:animEffect>
                                    <p:set>
                                      <p:cBhvr>
                                        <p:cTn id="32"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484</Words>
  <Application>Microsoft Office PowerPoint</Application>
  <PresentationFormat>Custom</PresentationFormat>
  <Paragraphs>130</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Times New Roman</vt:lpstr>
      <vt:lpstr>Cookie</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THANH THUY</cp:lastModifiedBy>
  <cp:revision>29</cp:revision>
  <dcterms:created xsi:type="dcterms:W3CDTF">2021-06-02T01:34:28Z</dcterms:created>
  <dcterms:modified xsi:type="dcterms:W3CDTF">2023-04-11T04:12:35Z</dcterms:modified>
</cp:coreProperties>
</file>