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4" r:id="rId2"/>
    <p:sldMasterId id="2147483686" r:id="rId3"/>
    <p:sldMasterId id="2147483696" r:id="rId4"/>
    <p:sldMasterId id="2147483705" r:id="rId5"/>
  </p:sldMasterIdLst>
  <p:notesMasterIdLst>
    <p:notesMasterId r:id="rId14"/>
  </p:notesMasterIdLst>
  <p:sldIdLst>
    <p:sldId id="362" r:id="rId6"/>
    <p:sldId id="363" r:id="rId7"/>
    <p:sldId id="268" r:id="rId8"/>
    <p:sldId id="336" r:id="rId9"/>
    <p:sldId id="298" r:id="rId10"/>
    <p:sldId id="299" r:id="rId11"/>
    <p:sldId id="300" r:id="rId12"/>
    <p:sldId id="3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1937-7A35-4F52-BAE1-77D35084084B}"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648FD-BDBD-470A-B67C-61E4AEAFF519}" type="slidenum">
              <a:rPr lang="en-US" smtClean="0"/>
              <a:t>‹#›</a:t>
            </a:fld>
            <a:endParaRPr lang="en-US"/>
          </a:p>
        </p:txBody>
      </p:sp>
    </p:spTree>
    <p:extLst>
      <p:ext uri="{BB962C8B-B14F-4D97-AF65-F5344CB8AC3E}">
        <p14:creationId xmlns:p14="http://schemas.microsoft.com/office/powerpoint/2010/main" val="258691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27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7208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74973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74380112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25812621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207622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1957362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6884027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3887222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49518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18496834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2602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76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40109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02711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50209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95325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613837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21875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1921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6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6706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058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389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3264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88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897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2024/11/7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07013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4753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55701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81133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58743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3723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6366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375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826493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91629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68401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5825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00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781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666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2024/11/7</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4226302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48789574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2024/11/7</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84292554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97216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2024/11/7</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6543968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066289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1416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19205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9.xml"/><Relationship Id="rId4" Type="http://schemas.openxmlformats.org/officeDocument/2006/relationships/tags" Target="../tags/tag7.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ea"/>
              <a:sym typeface="+mn-lt"/>
            </a:endParaRPr>
          </a:p>
        </p:txBody>
      </p:sp>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3428" y="4940624"/>
            <a:ext cx="1170434" cy="1170434"/>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5593" y="-588034"/>
            <a:ext cx="8537740" cy="7534194"/>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8685" y="3085923"/>
            <a:ext cx="6831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Tiết</a:t>
            </a:r>
            <a:r>
              <a:rPr kumimoji="0" lang="en-US" altLang="zh-CN"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 3: </a:t>
            </a: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Viết</a:t>
            </a:r>
            <a:endParaRPr kumimoji="0" lang="zh-CN"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68" y="3179063"/>
            <a:ext cx="1170434" cy="1170434"/>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2408" y="544071"/>
            <a:ext cx="1170434" cy="1170434"/>
          </a:xfrm>
          <a:prstGeom prst="rect">
            <a:avLst/>
          </a:prstGeom>
        </p:spPr>
      </p:pic>
    </p:spTree>
    <p:extLst>
      <p:ext uri="{BB962C8B-B14F-4D97-AF65-F5344CB8AC3E}">
        <p14:creationId xmlns:p14="http://schemas.microsoft.com/office/powerpoint/2010/main" val="2766167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00754" y="2823462"/>
            <a:ext cx="9061831" cy="2862322"/>
          </a:xfrm>
          <a:prstGeom prst="rect">
            <a:avLst/>
          </a:prstGeom>
        </p:spPr>
        <p:txBody>
          <a:bodyPr wrap="square">
            <a:spAutoFit/>
          </a:bodyPr>
          <a:lstStyle/>
          <a:p>
            <a:pPr lvl="0" algn="just">
              <a:defRPr/>
            </a:pPr>
            <a:r>
              <a:rPr lang="vi-VN" sz="3600">
                <a:solidFill>
                  <a:srgbClr val="000000"/>
                </a:solidFill>
                <a:latin typeface="HP001 4 hang 1 ô ly" panose="020B0603050302020204" charset="0"/>
                <a:cs typeface="HP001 4 hang 1 ô ly" panose="020B0603050302020204" charset="0"/>
              </a:rPr>
              <a:t> </a:t>
            </a:r>
            <a:r>
              <a:rPr lang="en-US" sz="3600" smtClean="0">
                <a:solidFill>
                  <a:srgbClr val="000000"/>
                </a:solidFill>
                <a:latin typeface="HP001 4 hang 1 ô ly" panose="020B0603050302020204" charset="0"/>
                <a:cs typeface="HP001 4 hang 1 ô ly" panose="020B0603050302020204" charset="0"/>
              </a:rPr>
              <a:t> </a:t>
            </a:r>
            <a:r>
              <a:rPr lang="vi-VN" sz="3600" smtClean="0">
                <a:solidFill>
                  <a:srgbClr val="000000"/>
                </a:solidFill>
                <a:latin typeface="HP001 4 hang 1 ô ly" panose="020B0603050302020204" charset="0"/>
                <a:cs typeface="HP001 4 hang 1 ô ly" panose="020B0603050302020204" charset="0"/>
              </a:rPr>
              <a:t>Thời </a:t>
            </a:r>
            <a:r>
              <a:rPr lang="vi-VN" sz="3600" dirty="0">
                <a:solidFill>
                  <a:srgbClr val="000000"/>
                </a:solidFill>
                <a:latin typeface="HP001 4 hang 1 ô ly" panose="020B0603050302020204" charset="0"/>
                <a:cs typeface="HP001 4 hang 1 ô ly" panose="020B0603050302020204" charset="0"/>
              </a:rPr>
              <a:t>khóa biểu cho biết thời gian học các môn của từng ngày trong tuần. Thời khóa biểu gồm nhiều cột dọc và nhiều hàng ngang. Các bạn học sinh thường đọc thời khóa biểu theo trình tự </a:t>
            </a:r>
            <a:r>
              <a:rPr lang="en-US" sz="3600" dirty="0" err="1">
                <a:solidFill>
                  <a:srgbClr val="000000"/>
                </a:solidFill>
                <a:latin typeface="HP001 4 hang 1 ô ly" panose="020B0603050302020204" charset="0"/>
                <a:cs typeface="HP001 4 hang 1 ô ly" panose="020B0603050302020204" charset="0"/>
              </a:rPr>
              <a:t>thứ</a:t>
            </a:r>
            <a:r>
              <a:rPr lang="en-US" sz="3600" dirty="0">
                <a:solidFill>
                  <a:srgbClr val="000000"/>
                </a:solidFill>
                <a:latin typeface="HP001 4 hang 1 ô ly" panose="020B0603050302020204" charset="0"/>
                <a:cs typeface="HP001 4 hang 1 ô ly" panose="020B0603050302020204" charset="0"/>
              </a:rPr>
              <a:t> - </a:t>
            </a:r>
            <a:r>
              <a:rPr lang="en-US" sz="3600" dirty="0" err="1">
                <a:solidFill>
                  <a:srgbClr val="000000"/>
                </a:solidFill>
                <a:latin typeface="HP001 4 hang 1 ô ly" panose="020B0603050302020204" charset="0"/>
                <a:cs typeface="HP001 4 hang 1 ô ly" panose="020B0603050302020204" charset="0"/>
              </a:rPr>
              <a:t>buổi</a:t>
            </a:r>
            <a:r>
              <a:rPr lang="en-US" sz="3600" dirty="0">
                <a:solidFill>
                  <a:srgbClr val="000000"/>
                </a:solidFill>
                <a:latin typeface="HP001 4 hang 1 ô ly" panose="020B0603050302020204" charset="0"/>
                <a:cs typeface="HP001 4 hang 1 ô ly" panose="020B0603050302020204" charset="0"/>
              </a:rPr>
              <a:t> - </a:t>
            </a:r>
            <a:r>
              <a:rPr lang="en-US" sz="3600" err="1">
                <a:solidFill>
                  <a:srgbClr val="000000"/>
                </a:solidFill>
                <a:latin typeface="HP001 4 hang 1 ô ly" panose="020B0603050302020204" charset="0"/>
                <a:cs typeface="HP001 4 hang 1 ô ly" panose="020B0603050302020204" charset="0"/>
              </a:rPr>
              <a:t>tiết</a:t>
            </a:r>
            <a:r>
              <a:rPr lang="en-US" sz="3600">
                <a:solidFill>
                  <a:srgbClr val="000000"/>
                </a:solidFill>
                <a:latin typeface="HP001 4 hang 1 ô ly" panose="020B0603050302020204" charset="0"/>
                <a:cs typeface="HP001 4 hang 1 ô ly" panose="020B0603050302020204" charset="0"/>
              </a:rPr>
              <a:t> </a:t>
            </a:r>
            <a:r>
              <a:rPr lang="en-US" sz="3600" smtClean="0">
                <a:solidFill>
                  <a:srgbClr val="000000"/>
                </a:solidFill>
                <a:latin typeface="HP001 4 hang 1 ô ly" panose="020B0603050302020204" charset="0"/>
                <a:cs typeface="HP001 4 hang 1 ô ly" panose="020B0603050302020204" charset="0"/>
              </a:rPr>
              <a:t>-môn.</a:t>
            </a:r>
            <a:endParaRPr lang="en-US" sz="3600" dirty="0">
              <a:solidFill>
                <a:srgbClr val="000000"/>
              </a:solidFill>
              <a:latin typeface="HP001 4 hang 1 ô ly" panose="020B0603050302020204" charset="0"/>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3521824" y="1764901"/>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Thời</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khóa</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biểu</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F0001F13-637B-4247-A1AE-A0F3A88B36AF}"/>
              </a:ext>
            </a:extLst>
          </p:cNvPr>
          <p:cNvSpPr/>
          <p:nvPr/>
        </p:nvSpPr>
        <p:spPr>
          <a:xfrm>
            <a:off x="3169328" y="5948039"/>
            <a:ext cx="4651899" cy="7501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hoa</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7" name="Straight Connector 6">
            <a:extLst>
              <a:ext uri="{FF2B5EF4-FFF2-40B4-BE49-F238E27FC236}">
                <a16:creationId xmlns:a16="http://schemas.microsoft.com/office/drawing/2014/main" id="{834DF006-6A36-42EE-9124-FFC66E9EC906}"/>
              </a:ext>
            </a:extLst>
          </p:cNvPr>
          <p:cNvCxnSpPr/>
          <p:nvPr/>
        </p:nvCxnSpPr>
        <p:spPr>
          <a:xfrm>
            <a:off x="1807841" y="3266983"/>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F397454-8012-40F0-9403-DE99E1A5FDC4}"/>
              </a:ext>
            </a:extLst>
          </p:cNvPr>
          <p:cNvCxnSpPr/>
          <p:nvPr/>
        </p:nvCxnSpPr>
        <p:spPr>
          <a:xfrm>
            <a:off x="8282868" y="3817399"/>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D56BE2B5-2A6D-46EF-9014-DDCA1452A61E}"/>
              </a:ext>
            </a:extLst>
          </p:cNvPr>
          <p:cNvCxnSpPr/>
          <p:nvPr/>
        </p:nvCxnSpPr>
        <p:spPr>
          <a:xfrm>
            <a:off x="3089431" y="4900475"/>
            <a:ext cx="19530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sinh</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trình</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tự</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tiết</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4641" y="1064525"/>
            <a:ext cx="9396994" cy="4734295"/>
          </a:xfrm>
          <a:prstGeom prst="rect">
            <a:avLst/>
          </a:prstGeom>
        </p:spPr>
      </p:pic>
      <p:sp>
        <p:nvSpPr>
          <p:cNvPr id="5" name="Oval 4"/>
          <p:cNvSpPr/>
          <p:nvPr/>
        </p:nvSpPr>
        <p:spPr>
          <a:xfrm>
            <a:off x="1389778" y="4447929"/>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Cái kéo</a:t>
            </a:r>
          </a:p>
        </p:txBody>
      </p:sp>
      <p:sp>
        <p:nvSpPr>
          <p:cNvPr id="6" name="Oval 5"/>
          <p:cNvSpPr/>
          <p:nvPr/>
        </p:nvSpPr>
        <p:spPr>
          <a:xfrm>
            <a:off x="1708662" y="1811020"/>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Cái thước</a:t>
            </a:r>
          </a:p>
        </p:txBody>
      </p:sp>
      <p:sp>
        <p:nvSpPr>
          <p:cNvPr id="7" name="Oval 6"/>
          <p:cNvSpPr/>
          <p:nvPr/>
        </p:nvSpPr>
        <p:spPr>
          <a:xfrm>
            <a:off x="10162540" y="3088005"/>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cặp sách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3. Chọn a hoặc b</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4" name="Title 1"/>
          <p:cNvSpPr>
            <a:spLocks noGrp="1"/>
          </p:cNvSpPr>
          <p:nvPr/>
        </p:nvSpPr>
        <p:spPr>
          <a:xfrm>
            <a:off x="675640" y="7505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Arial-Rounded" panose="020B0500000000000000" charset="0"/>
                <a:ea typeface="+mj-ea"/>
                <a:cs typeface="Arial-Rounded" panose="020B0500000000000000" charset="0"/>
              </a:rPr>
              <a:t>a. Chọn </a:t>
            </a:r>
            <a:r>
              <a:rPr kumimoji="0" lang="en-US" b="1" i="0" u="none" strike="noStrike" kern="1200" cap="none" spc="0" normalizeH="0" baseline="0" noProof="0">
                <a:ln>
                  <a:noFill/>
                </a:ln>
                <a:solidFill>
                  <a:srgbClr val="FF0000"/>
                </a:solidFill>
                <a:effectLst/>
                <a:uLnTx/>
                <a:uFillTx/>
                <a:latin typeface="Arial-Rounded" panose="020B0500000000000000" charset="0"/>
                <a:ea typeface="+mj-ea"/>
                <a:cs typeface="Arial-Rounded" panose="020B0500000000000000" charset="0"/>
              </a:rPr>
              <a:t>ch</a:t>
            </a:r>
            <a:r>
              <a:rPr kumimoji="0" lang="en-US" b="1" i="0" u="none" strike="noStrike" kern="1200" cap="none" spc="0" normalizeH="0" baseline="0" noProof="0">
                <a:ln>
                  <a:noFill/>
                </a:ln>
                <a:solidFill>
                  <a:prstClr val="black"/>
                </a:solidFill>
                <a:effectLst/>
                <a:uLnTx/>
                <a:uFillTx/>
                <a:latin typeface="Arial-Rounded" panose="020B0500000000000000" charset="0"/>
                <a:ea typeface="+mj-ea"/>
                <a:cs typeface="Arial-Rounded" panose="020B0500000000000000" charset="0"/>
              </a:rPr>
              <a:t> hoặc </a:t>
            </a:r>
            <a:r>
              <a:rPr kumimoji="0" lang="en-US" b="1" i="0" u="none" strike="noStrike" kern="1200" cap="none" spc="0" normalizeH="0" baseline="0" noProof="0">
                <a:ln>
                  <a:noFill/>
                </a:ln>
                <a:solidFill>
                  <a:srgbClr val="FF0000"/>
                </a:solidFill>
                <a:effectLst/>
                <a:uLnTx/>
                <a:uFillTx/>
                <a:latin typeface="Arial-Rounded" panose="020B0500000000000000" charset="0"/>
                <a:ea typeface="+mj-ea"/>
                <a:cs typeface="Arial-Rounded" panose="020B0500000000000000" charset="0"/>
              </a:rPr>
              <a:t>tr</a:t>
            </a:r>
            <a:r>
              <a:rPr kumimoji="0" lang="en-US" b="1" i="0" u="none" strike="noStrike" kern="1200" cap="none" spc="0" normalizeH="0" baseline="0" noProof="0">
                <a:ln>
                  <a:noFill/>
                </a:ln>
                <a:solidFill>
                  <a:prstClr val="black"/>
                </a:solidFill>
                <a:effectLst/>
                <a:uLnTx/>
                <a:uFillTx/>
                <a:latin typeface="Arial-Rounded" panose="020B0500000000000000" charset="0"/>
                <a:ea typeface="+mj-ea"/>
                <a:cs typeface="Arial-Rounded" panose="020B0500000000000000" charset="0"/>
              </a:rPr>
              <a:t> thay cho ô vuông</a:t>
            </a:r>
          </a:p>
        </p:txBody>
      </p:sp>
      <p:sp>
        <p:nvSpPr>
          <p:cNvPr id="5" name="Text Box 4"/>
          <p:cNvSpPr txBox="1"/>
          <p:nvPr/>
        </p:nvSpPr>
        <p:spPr>
          <a:xfrm>
            <a:off x="3295650" y="1968500"/>
            <a:ext cx="7496175"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Mặt </a:t>
            </a:r>
            <a:r>
              <a:rPr kumimoji="0" lang="en-US" sz="4400" b="0" i="0" u="none" strike="noStrike" kern="1200" cap="none" spc="0" normalizeH="0" baseline="0" noProof="0">
                <a:ln>
                  <a:noFill/>
                </a:ln>
                <a:solidFill>
                  <a:srgbClr val="FF0000"/>
                </a:solidFill>
                <a:effectLst/>
                <a:uLnTx/>
                <a:uFillTx/>
                <a:latin typeface="Arial-Rounded" panose="020B0500000000000000" charset="0"/>
                <a:ea typeface="+mn-ea"/>
                <a:cs typeface="Arial-Rounded" panose="020B0500000000000000" charset="0"/>
              </a:rPr>
              <a:t>tr</a:t>
            </a: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ời mọc rồi lặn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Arial-Rounded" panose="020B0500000000000000" charset="0"/>
                <a:ea typeface="+mn-ea"/>
                <a:cs typeface="Arial-Rounded" panose="020B0500000000000000" charset="0"/>
              </a:rPr>
              <a:t>Tr</a:t>
            </a: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ên đôi </a:t>
            </a:r>
            <a:r>
              <a:rPr kumimoji="0" lang="en-US" sz="4400" b="0" i="0" u="none" strike="noStrike" kern="1200" cap="none" spc="0" normalizeH="0" baseline="0" noProof="0">
                <a:ln>
                  <a:noFill/>
                </a:ln>
                <a:solidFill>
                  <a:srgbClr val="FF0000"/>
                </a:solidFill>
                <a:effectLst/>
                <a:uLnTx/>
                <a:uFillTx/>
                <a:latin typeface="Arial-Rounded" panose="020B0500000000000000" charset="0"/>
                <a:ea typeface="+mn-ea"/>
                <a:cs typeface="Arial-Rounded" panose="020B0500000000000000" charset="0"/>
              </a:rPr>
              <a:t>ch</a:t>
            </a: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ân lon 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Hai </a:t>
            </a:r>
            <a:r>
              <a:rPr kumimoji="0" lang="en-US" sz="4400" b="0" i="0" u="none" strike="noStrike" kern="1200" cap="none" spc="0" normalizeH="0" baseline="0" noProof="0">
                <a:ln>
                  <a:noFill/>
                </a:ln>
                <a:solidFill>
                  <a:srgbClr val="FF0000"/>
                </a:solidFill>
                <a:effectLst/>
                <a:uLnTx/>
                <a:uFillTx/>
                <a:latin typeface="Arial-Rounded" panose="020B0500000000000000" charset="0"/>
                <a:ea typeface="+mn-ea"/>
                <a:cs typeface="Arial-Rounded" panose="020B0500000000000000" charset="0"/>
              </a:rPr>
              <a:t>ch</a:t>
            </a: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ân </a:t>
            </a:r>
            <a:r>
              <a:rPr kumimoji="0" lang="en-US" sz="4400" b="0" i="0" u="none" strike="noStrike" kern="1200" cap="none" spc="0" normalizeH="0" baseline="0" noProof="0">
                <a:ln>
                  <a:noFill/>
                </a:ln>
                <a:solidFill>
                  <a:srgbClr val="FF0000"/>
                </a:solidFill>
                <a:effectLst/>
                <a:uLnTx/>
                <a:uFillTx/>
                <a:latin typeface="Arial-Rounded" panose="020B0500000000000000" charset="0"/>
                <a:ea typeface="+mn-ea"/>
                <a:cs typeface="Arial-Rounded" panose="020B0500000000000000" charset="0"/>
              </a:rPr>
              <a:t>tr</a:t>
            </a: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ời của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Là mẹ và cô </a:t>
            </a:r>
            <a:r>
              <a:rPr kumimoji="0" lang="en-US" sz="4400" b="0" i="0" u="none" strike="noStrike" kern="1200" cap="none" spc="0" normalizeH="0" baseline="0" noProof="0" smtClean="0">
                <a:ln>
                  <a:noFill/>
                </a:ln>
                <a:solidFill>
                  <a:prstClr val="black"/>
                </a:solidFill>
                <a:effectLst/>
                <a:uLnTx/>
                <a:uFillTx/>
                <a:latin typeface="Arial-Rounded" panose="020B0500000000000000" charset="0"/>
                <a:ea typeface="+mn-ea"/>
                <a:cs typeface="Arial-Rounded" panose="020B0500000000000000" charset="0"/>
              </a:rPr>
              <a:t>giáo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(Theo Trần Quốc Hoàn)</a:t>
            </a:r>
          </a:p>
        </p:txBody>
      </p:sp>
      <p:pic>
        <p:nvPicPr>
          <p:cNvPr id="9" name="Content Placeholder 8" descr="0083"/>
          <p:cNvPicPr>
            <a:picLocks noGrp="1" noChangeAspect="1"/>
          </p:cNvPicPr>
          <p:nvPr>
            <p:ph idx="1"/>
          </p:nvPr>
        </p:nvPicPr>
        <p:blipFill>
          <a:blip r:embed="rId2"/>
          <a:stretch>
            <a:fillRect/>
          </a:stretch>
        </p:blipFill>
        <p:spPr>
          <a:xfrm>
            <a:off x="4379055" y="2076450"/>
            <a:ext cx="410845" cy="614680"/>
          </a:xfrm>
          <a:prstGeom prst="rect">
            <a:avLst/>
          </a:prstGeom>
        </p:spPr>
      </p:pic>
      <p:pic>
        <p:nvPicPr>
          <p:cNvPr id="10" name="Content Placeholder 8" descr="0083"/>
          <p:cNvPicPr>
            <a:picLocks noChangeAspect="1"/>
          </p:cNvPicPr>
          <p:nvPr/>
        </p:nvPicPr>
        <p:blipFill>
          <a:blip r:embed="rId2"/>
          <a:stretch>
            <a:fillRect/>
          </a:stretch>
        </p:blipFill>
        <p:spPr>
          <a:xfrm>
            <a:off x="3384645" y="2745740"/>
            <a:ext cx="410845" cy="614680"/>
          </a:xfrm>
          <a:prstGeom prst="rect">
            <a:avLst/>
          </a:prstGeom>
        </p:spPr>
      </p:pic>
      <p:pic>
        <p:nvPicPr>
          <p:cNvPr id="11" name="Content Placeholder 8" descr="0083"/>
          <p:cNvPicPr>
            <a:picLocks noChangeAspect="1"/>
          </p:cNvPicPr>
          <p:nvPr/>
        </p:nvPicPr>
        <p:blipFill>
          <a:blip r:embed="rId2"/>
          <a:stretch>
            <a:fillRect/>
          </a:stretch>
        </p:blipFill>
        <p:spPr>
          <a:xfrm>
            <a:off x="5316583" y="2796540"/>
            <a:ext cx="640084" cy="614680"/>
          </a:xfrm>
          <a:prstGeom prst="rect">
            <a:avLst/>
          </a:prstGeom>
        </p:spPr>
      </p:pic>
      <p:pic>
        <p:nvPicPr>
          <p:cNvPr id="12" name="Content Placeholder 8" descr="0083"/>
          <p:cNvPicPr>
            <a:picLocks noChangeAspect="1"/>
          </p:cNvPicPr>
          <p:nvPr/>
        </p:nvPicPr>
        <p:blipFill>
          <a:blip r:embed="rId2"/>
          <a:stretch>
            <a:fillRect/>
          </a:stretch>
        </p:blipFill>
        <p:spPr>
          <a:xfrm>
            <a:off x="4271554" y="3399790"/>
            <a:ext cx="613959" cy="614680"/>
          </a:xfrm>
          <a:prstGeom prst="rect">
            <a:avLst/>
          </a:prstGeom>
        </p:spPr>
      </p:pic>
      <p:pic>
        <p:nvPicPr>
          <p:cNvPr id="13" name="Content Placeholder 8" descr="0083"/>
          <p:cNvPicPr>
            <a:picLocks noChangeAspect="1"/>
          </p:cNvPicPr>
          <p:nvPr/>
        </p:nvPicPr>
        <p:blipFill>
          <a:blip r:embed="rId2"/>
          <a:stretch>
            <a:fillRect/>
          </a:stretch>
        </p:blipFill>
        <p:spPr>
          <a:xfrm>
            <a:off x="5453475" y="3411220"/>
            <a:ext cx="503192" cy="614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b. Chọn </a:t>
            </a:r>
            <a:r>
              <a:rPr lang="en-US">
                <a:solidFill>
                  <a:srgbClr val="FF0000"/>
                </a:solidFill>
                <a:latin typeface="Arial-Rounded" panose="020B0500000000000000" charset="0"/>
                <a:cs typeface="Arial-Rounded" panose="020B0500000000000000" charset="0"/>
              </a:rPr>
              <a:t>v</a:t>
            </a:r>
            <a:r>
              <a:rPr lang="en-US">
                <a:latin typeface="Arial-Rounded" panose="020B0500000000000000" charset="0"/>
                <a:cs typeface="Arial-Rounded" panose="020B0500000000000000" charset="0"/>
              </a:rPr>
              <a:t> hay </a:t>
            </a:r>
            <a:r>
              <a:rPr lang="en-US">
                <a:solidFill>
                  <a:srgbClr val="FF0000"/>
                </a:solidFill>
                <a:latin typeface="Arial-Rounded" panose="020B0500000000000000" charset="0"/>
                <a:cs typeface="Arial-Rounded" panose="020B0500000000000000" charset="0"/>
              </a:rPr>
              <a:t>d</a:t>
            </a:r>
            <a:r>
              <a:rPr lang="en-US">
                <a:latin typeface="Arial-Rounded" panose="020B0500000000000000" charset="0"/>
                <a:cs typeface="Arial-Rounded" panose="020B0500000000000000" charset="0"/>
              </a:rPr>
              <a:t> thay cho ô vuông</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5" name="Text Box 4"/>
          <p:cNvSpPr txBox="1"/>
          <p:nvPr/>
        </p:nvSpPr>
        <p:spPr>
          <a:xfrm>
            <a:off x="1125220" y="1968500"/>
            <a:ext cx="10518140" cy="2122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Có con chim </a:t>
            </a:r>
            <a:r>
              <a:rPr kumimoji="0" lang="en-US" sz="4400" b="0" i="0" u="none" strike="noStrike" kern="1200" cap="none" spc="0" normalizeH="0" baseline="0" noProof="0">
                <a:ln>
                  <a:noFill/>
                </a:ln>
                <a:solidFill>
                  <a:srgbClr val="FF0000"/>
                </a:solidFill>
                <a:effectLst/>
                <a:uLnTx/>
                <a:uFillTx/>
                <a:latin typeface="Arial-Rounded" panose="020B0500000000000000" charset="0"/>
                <a:ea typeface="+mn-ea"/>
                <a:cs typeface="Arial-Rounded" panose="020B0500000000000000" charset="0"/>
              </a:rPr>
              <a:t>v</a:t>
            </a: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ành khuyên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Arial-Rounded" panose="020B0500000000000000" charset="0"/>
                <a:ea typeface="+mn-ea"/>
                <a:cs typeface="Arial-Rounded" panose="020B0500000000000000" charset="0"/>
              </a:rPr>
              <a:t>D</a:t>
            </a: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áng trông thật ngoan ngoãn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Gọi </a:t>
            </a:r>
            <a:r>
              <a:rPr kumimoji="0" lang="en-US" sz="4400" b="0" i="0" u="none" strike="noStrike" kern="1200" cap="none" spc="0" normalizeH="0" baseline="0" noProof="0">
                <a:ln>
                  <a:noFill/>
                </a:ln>
                <a:solidFill>
                  <a:srgbClr val="FF0000"/>
                </a:solidFill>
                <a:effectLst/>
                <a:uLnTx/>
                <a:uFillTx/>
                <a:latin typeface="Arial-Rounded" panose="020B0500000000000000" charset="0"/>
                <a:ea typeface="+mn-ea"/>
                <a:cs typeface="Arial-Rounded" panose="020B0500000000000000" charset="0"/>
              </a:rPr>
              <a:t>d</a:t>
            </a: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ạ, bảo </a:t>
            </a:r>
            <a:r>
              <a:rPr kumimoji="0" lang="en-US" sz="4400" b="0" i="0" u="none" strike="noStrike" kern="1200" cap="none" spc="0" normalizeH="0" baseline="0" noProof="0">
                <a:ln>
                  <a:noFill/>
                </a:ln>
                <a:solidFill>
                  <a:srgbClr val="FF0000"/>
                </a:solidFill>
                <a:effectLst/>
                <a:uLnTx/>
                <a:uFillTx/>
                <a:latin typeface="Arial-Rounded" panose="020B0500000000000000" charset="0"/>
                <a:ea typeface="+mn-ea"/>
                <a:cs typeface="Arial-Rounded" panose="020B0500000000000000" charset="0"/>
              </a:rPr>
              <a:t>v</a:t>
            </a: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âng lễ phép ngoan nhất nhà</a:t>
            </a:r>
          </a:p>
        </p:txBody>
      </p:sp>
      <p:pic>
        <p:nvPicPr>
          <p:cNvPr id="9" name="Content Placeholder 8" descr="0083"/>
          <p:cNvPicPr>
            <a:picLocks noGrp="1" noChangeAspect="1"/>
          </p:cNvPicPr>
          <p:nvPr>
            <p:ph idx="1"/>
          </p:nvPr>
        </p:nvPicPr>
        <p:blipFill>
          <a:blip r:embed="rId2"/>
          <a:stretch>
            <a:fillRect/>
          </a:stretch>
        </p:blipFill>
        <p:spPr>
          <a:xfrm>
            <a:off x="4139565" y="2091872"/>
            <a:ext cx="349250" cy="523240"/>
          </a:xfrm>
          <a:prstGeom prst="rect">
            <a:avLst/>
          </a:prstGeom>
        </p:spPr>
      </p:pic>
      <p:pic>
        <p:nvPicPr>
          <p:cNvPr id="10" name="Content Placeholder 8" descr="0083"/>
          <p:cNvPicPr>
            <a:picLocks noChangeAspect="1"/>
          </p:cNvPicPr>
          <p:nvPr/>
        </p:nvPicPr>
        <p:blipFill>
          <a:blip r:embed="rId2"/>
          <a:stretch>
            <a:fillRect/>
          </a:stretch>
        </p:blipFill>
        <p:spPr>
          <a:xfrm>
            <a:off x="1125220" y="2683692"/>
            <a:ext cx="410845" cy="614680"/>
          </a:xfrm>
          <a:prstGeom prst="rect">
            <a:avLst/>
          </a:prstGeom>
        </p:spPr>
      </p:pic>
      <p:pic>
        <p:nvPicPr>
          <p:cNvPr id="12" name="Content Placeholder 8" descr="0083"/>
          <p:cNvPicPr>
            <a:picLocks noChangeAspect="1"/>
          </p:cNvPicPr>
          <p:nvPr/>
        </p:nvPicPr>
        <p:blipFill>
          <a:blip r:embed="rId2"/>
          <a:stretch>
            <a:fillRect/>
          </a:stretch>
        </p:blipFill>
        <p:spPr>
          <a:xfrm>
            <a:off x="2091055" y="3372032"/>
            <a:ext cx="319405" cy="614680"/>
          </a:xfrm>
          <a:prstGeom prst="rect">
            <a:avLst/>
          </a:prstGeom>
        </p:spPr>
      </p:pic>
      <p:pic>
        <p:nvPicPr>
          <p:cNvPr id="13" name="Content Placeholder 8" descr="0083"/>
          <p:cNvPicPr>
            <a:picLocks noChangeAspect="1"/>
          </p:cNvPicPr>
          <p:nvPr/>
        </p:nvPicPr>
        <p:blipFill>
          <a:blip r:embed="rId2"/>
          <a:stretch>
            <a:fillRect/>
          </a:stretch>
        </p:blipFill>
        <p:spPr>
          <a:xfrm>
            <a:off x="3977005" y="3372032"/>
            <a:ext cx="320675" cy="614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188</Words>
  <Application>Microsoft Office PowerPoint</Application>
  <PresentationFormat>Widescreen</PresentationFormat>
  <Paragraphs>31</Paragraphs>
  <Slides>8</Slides>
  <Notes>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8</vt:i4>
      </vt:variant>
    </vt:vector>
  </HeadingPairs>
  <TitlesOfParts>
    <vt:vector size="24" baseType="lpstr">
      <vt:lpstr>宋体</vt:lpstr>
      <vt:lpstr>Arial</vt:lpstr>
      <vt:lpstr>Arial-Rounded</vt:lpstr>
      <vt:lpstr>Calibri</vt:lpstr>
      <vt:lpstr>等线</vt:lpstr>
      <vt:lpstr>HP001 4 hàng</vt:lpstr>
      <vt:lpstr>HP001 4 hang 1 ô ly</vt:lpstr>
      <vt:lpstr>Kalam</vt:lpstr>
      <vt:lpstr>Montserrat</vt:lpstr>
      <vt:lpstr>黑体</vt:lpstr>
      <vt:lpstr>Times New Roman</vt:lpstr>
      <vt:lpstr>1_Office 主题</vt:lpstr>
      <vt:lpstr>第一PPT，www.1ppt.com</vt:lpstr>
      <vt:lpstr>Doodle Sketchbook by Slidesgo</vt:lpstr>
      <vt:lpstr>2_Office 主题</vt:lpstr>
      <vt:lpstr>2_Office 主题​​</vt:lpstr>
      <vt:lpstr>PowerPoint Presentation</vt:lpstr>
      <vt:lpstr>PowerPoint Presentation</vt:lpstr>
      <vt:lpstr>PowerPoint Presentation</vt:lpstr>
      <vt:lpstr>PowerPoint Presentation</vt:lpstr>
      <vt:lpstr>PowerPoint Presentation</vt:lpstr>
      <vt:lpstr>3. Chọn a hoặc b </vt:lpstr>
      <vt:lpstr>b. Chọn v hay d thay cho ô vuông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9</cp:revision>
  <dcterms:created xsi:type="dcterms:W3CDTF">2021-07-25T03:01:51Z</dcterms:created>
  <dcterms:modified xsi:type="dcterms:W3CDTF">2024-11-07T14:33:39Z</dcterms:modified>
</cp:coreProperties>
</file>