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96" r:id="rId2"/>
    <p:sldId id="291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97" r:id="rId12"/>
    <p:sldId id="299" r:id="rId13"/>
    <p:sldId id="300" r:id="rId14"/>
    <p:sldId id="301" r:id="rId15"/>
    <p:sldId id="302" r:id="rId16"/>
    <p:sldId id="279" r:id="rId17"/>
    <p:sldId id="305" r:id="rId18"/>
    <p:sldId id="306" r:id="rId19"/>
    <p:sldId id="312" r:id="rId20"/>
    <p:sldId id="313" r:id="rId21"/>
    <p:sldId id="307" r:id="rId22"/>
    <p:sldId id="289" r:id="rId23"/>
    <p:sldId id="314" r:id="rId24"/>
    <p:sldId id="315" r:id="rId25"/>
    <p:sldId id="31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892C-3038-4DC0-A903-1E1788B7470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FBC1-4D02-4B68-8E00-D0175D1A2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3F20C7E-FC55-42C3-B310-D09C0664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6EDDF674-A7DA-4635-852B-A353A18D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AA66900C-05DA-43F6-84E6-31DA4A273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7C4CA-D79A-4C84-9DA4-3157A037362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0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8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9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0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3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6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2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7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3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3689-3C48-4DD7-B09E-5B77856DBDAE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8F5A-26CE-4D66-8FB8-45DFE379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322345"/>
            <a:ext cx="504056" cy="3840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311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0.gif"/><Relationship Id="rId10" Type="http://schemas.openxmlformats.org/officeDocument/2006/relationships/image" Target="../media/image19.gif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11" Type="http://schemas.openxmlformats.org/officeDocument/2006/relationships/image" Target="../media/image19.gif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11.jpeg"/><Relationship Id="rId15" Type="http://schemas.openxmlformats.org/officeDocument/2006/relationships/image" Target="../media/image27.png"/><Relationship Id="rId10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24.jpe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40200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1600200" y="2482560"/>
            <a:ext cx="6174798" cy="16576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HÌNH</a:t>
            </a:r>
            <a:r>
              <a:rPr kumimoji="0" lang="en-US" sz="36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THANG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253" name="TextBox 8"/>
          <p:cNvSpPr txBox="1">
            <a:spLocks noChangeArrowheads="1"/>
          </p:cNvSpPr>
          <p:nvPr/>
        </p:nvSpPr>
        <p:spPr bwMode="auto">
          <a:xfrm>
            <a:off x="3352800" y="1254522"/>
            <a:ext cx="35814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 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Toán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23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2133600"/>
            <a:ext cx="5410200" cy="26670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CƠ BẢN</a:t>
            </a:r>
            <a:endParaRPr lang="en-US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8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2"/>
          <p:cNvSpPr txBox="1">
            <a:spLocks noChangeArrowheads="1" noChangeShapeType="1" noTextEdit="1"/>
          </p:cNvSpPr>
          <p:nvPr/>
        </p:nvSpPr>
        <p:spPr bwMode="auto">
          <a:xfrm>
            <a:off x="0" y="20034"/>
            <a:ext cx="8991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numCol="1" fromWordArt="1" anchor="b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1.Chơi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“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Đố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bạn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”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Picture 34" descr="g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8" t="2606" r="7692" b="11401"/>
          <a:stretch>
            <a:fillRect/>
          </a:stretch>
        </p:blipFill>
        <p:spPr bwMode="auto">
          <a:xfrm>
            <a:off x="775459" y="1982800"/>
            <a:ext cx="2331657" cy="22199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6862" y="118651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a)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tranh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vẽ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dưới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6643" y="427356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Cái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4078287" y="2008005"/>
            <a:ext cx="4752975" cy="2194731"/>
            <a:chOff x="1580" y="551"/>
            <a:chExt cx="2994" cy="1239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1437" y="4273368"/>
            <a:ext cx="333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ABCD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84466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b)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Tìm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thêm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đồ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vật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có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dạng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thang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28600" y="228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9" name="Group 63"/>
          <p:cNvGrpSpPr>
            <a:grpSpLocks/>
          </p:cNvGrpSpPr>
          <p:nvPr/>
        </p:nvGrpSpPr>
        <p:grpSpPr bwMode="auto">
          <a:xfrm>
            <a:off x="838200" y="1066800"/>
            <a:ext cx="1143000" cy="2905125"/>
            <a:chOff x="336" y="1824"/>
            <a:chExt cx="576" cy="1830"/>
          </a:xfrm>
        </p:grpSpPr>
        <p:sp>
          <p:nvSpPr>
            <p:cNvPr id="20" name="Line 56"/>
            <p:cNvSpPr>
              <a:spLocks noChangeShapeType="1"/>
            </p:cNvSpPr>
            <p:nvPr/>
          </p:nvSpPr>
          <p:spPr bwMode="auto">
            <a:xfrm>
              <a:off x="816" y="1824"/>
              <a:ext cx="96" cy="1824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 flipH="1">
              <a:off x="336" y="1830"/>
              <a:ext cx="96" cy="1824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>
              <a:off x="336" y="3324"/>
              <a:ext cx="576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>
              <a:off x="384" y="2994"/>
              <a:ext cx="481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>
              <a:off x="384" y="2712"/>
              <a:ext cx="481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>
              <a:off x="432" y="2430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2"/>
            <p:cNvSpPr>
              <a:spLocks noChangeShapeType="1"/>
            </p:cNvSpPr>
            <p:nvPr/>
          </p:nvSpPr>
          <p:spPr bwMode="auto">
            <a:xfrm>
              <a:off x="432" y="214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51"/>
          <p:cNvGrpSpPr>
            <a:grpSpLocks/>
          </p:cNvGrpSpPr>
          <p:nvPr/>
        </p:nvGrpSpPr>
        <p:grpSpPr bwMode="auto">
          <a:xfrm>
            <a:off x="3346450" y="1483730"/>
            <a:ext cx="4752975" cy="2043113"/>
            <a:chOff x="1580" y="551"/>
            <a:chExt cx="2994" cy="1287"/>
          </a:xfrm>
        </p:grpSpPr>
        <p:grpSp>
          <p:nvGrpSpPr>
            <p:cNvPr id="44" name="Group 142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49" name="Line 14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45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6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Text Box 147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6" name="Text Box 148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7" name="Text Box 149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8" name="Text Box 150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53" name="Line 152"/>
          <p:cNvSpPr>
            <a:spLocks noChangeShapeType="1"/>
          </p:cNvSpPr>
          <p:nvPr/>
        </p:nvSpPr>
        <p:spPr bwMode="auto">
          <a:xfrm>
            <a:off x="4419600" y="1981338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3"/>
          <p:cNvSpPr>
            <a:spLocks noChangeShapeType="1"/>
          </p:cNvSpPr>
          <p:nvPr/>
        </p:nvSpPr>
        <p:spPr bwMode="auto">
          <a:xfrm>
            <a:off x="6577453" y="2003732"/>
            <a:ext cx="1066800" cy="1371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54"/>
          <p:cNvSpPr>
            <a:spLocks noChangeShapeType="1"/>
          </p:cNvSpPr>
          <p:nvPr/>
        </p:nvSpPr>
        <p:spPr bwMode="auto">
          <a:xfrm>
            <a:off x="3867440" y="3353952"/>
            <a:ext cx="3733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55"/>
          <p:cNvSpPr>
            <a:spLocks noChangeShapeType="1"/>
          </p:cNvSpPr>
          <p:nvPr/>
        </p:nvSpPr>
        <p:spPr bwMode="auto">
          <a:xfrm flipH="1">
            <a:off x="3870897" y="2036758"/>
            <a:ext cx="533400" cy="1371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56"/>
          <p:cNvSpPr>
            <a:spLocks noChangeArrowheads="1"/>
          </p:cNvSpPr>
          <p:nvPr/>
        </p:nvSpPr>
        <p:spPr bwMode="auto">
          <a:xfrm>
            <a:off x="2526961" y="4705927"/>
            <a:ext cx="5005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thang ABCD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8" name="Rectangle 157"/>
          <p:cNvSpPr>
            <a:spLocks noChangeArrowheads="1"/>
          </p:cNvSpPr>
          <p:nvPr/>
        </p:nvSpPr>
        <p:spPr bwMode="auto">
          <a:xfrm>
            <a:off x="1839480" y="4677780"/>
            <a:ext cx="60179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9" name="Rectangle 158"/>
          <p:cNvSpPr>
            <a:spLocks noChangeArrowheads="1"/>
          </p:cNvSpPr>
          <p:nvPr/>
        </p:nvSpPr>
        <p:spPr bwMode="auto">
          <a:xfrm>
            <a:off x="943841" y="4654538"/>
            <a:ext cx="7653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Còn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0" name="Rectangle 159"/>
          <p:cNvSpPr>
            <a:spLocks noChangeArrowheads="1"/>
          </p:cNvSpPr>
          <p:nvPr/>
        </p:nvSpPr>
        <p:spPr bwMode="auto">
          <a:xfrm>
            <a:off x="2554670" y="4653773"/>
            <a:ext cx="5471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xét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1" name="AutoShape 160"/>
          <p:cNvSpPr>
            <a:spLocks/>
          </p:cNvSpPr>
          <p:nvPr/>
        </p:nvSpPr>
        <p:spPr bwMode="auto">
          <a:xfrm rot="-5400000">
            <a:off x="5679269" y="1599893"/>
            <a:ext cx="142178" cy="3739285"/>
          </a:xfrm>
          <a:prstGeom prst="leftBrace">
            <a:avLst>
              <a:gd name="adj1" fmla="val 208333"/>
              <a:gd name="adj2" fmla="val 50000"/>
            </a:avLst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AutoShape 161"/>
          <p:cNvSpPr>
            <a:spLocks/>
          </p:cNvSpPr>
          <p:nvPr/>
        </p:nvSpPr>
        <p:spPr bwMode="auto">
          <a:xfrm rot="5378994" flipV="1">
            <a:off x="5360032" y="777516"/>
            <a:ext cx="284163" cy="2057400"/>
          </a:xfrm>
          <a:prstGeom prst="leftBrace">
            <a:avLst>
              <a:gd name="adj1" fmla="val 60335"/>
              <a:gd name="adj2" fmla="val 50000"/>
            </a:avLst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0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/>
      <p:bldP spid="57" grpId="1"/>
      <p:bldP spid="58" grpId="0"/>
      <p:bldP spid="58" grpId="1"/>
      <p:bldP spid="59" grpId="0"/>
      <p:bldP spid="59" grpId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974921" y="360829"/>
            <a:ext cx="93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974920" y="2867763"/>
            <a:ext cx="93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357938" y="1420893"/>
            <a:ext cx="1871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bên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03648" y="1381715"/>
            <a:ext cx="1753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bên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875939" y="3390983"/>
            <a:ext cx="7881890" cy="1618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+ Hai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bên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+ Hai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70309" y="3490845"/>
            <a:ext cx="8983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     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thang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cặp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song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573213" y="197519"/>
            <a:ext cx="5895975" cy="2611521"/>
            <a:chOff x="1580" y="551"/>
            <a:chExt cx="2994" cy="1239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2329573" y="3541263"/>
            <a:ext cx="5003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? </a:t>
            </a: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2410139" y="3514464"/>
            <a:ext cx="4842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thang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875939" y="3490845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thang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cặp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3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4881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Chiều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thang.</a:t>
            </a:r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2528815" y="4884847"/>
            <a:ext cx="3136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AH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vuông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DC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39" name="Group 99"/>
          <p:cNvGrpSpPr>
            <a:grpSpLocks/>
          </p:cNvGrpSpPr>
          <p:nvPr/>
        </p:nvGrpSpPr>
        <p:grpSpPr bwMode="auto">
          <a:xfrm>
            <a:off x="2314142" y="1676400"/>
            <a:ext cx="152400" cy="1766888"/>
            <a:chOff x="2610" y="1584"/>
            <a:chExt cx="96" cy="816"/>
          </a:xfrm>
        </p:grpSpPr>
        <p:sp>
          <p:nvSpPr>
            <p:cNvPr id="40" name="Line 100"/>
            <p:cNvSpPr>
              <a:spLocks noChangeShapeType="1"/>
            </p:cNvSpPr>
            <p:nvPr/>
          </p:nvSpPr>
          <p:spPr bwMode="auto">
            <a:xfrm>
              <a:off x="2610" y="1584"/>
              <a:ext cx="0" cy="816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01"/>
            <p:cNvSpPr>
              <a:spLocks noChangeArrowheads="1"/>
            </p:cNvSpPr>
            <p:nvPr/>
          </p:nvSpPr>
          <p:spPr bwMode="auto">
            <a:xfrm>
              <a:off x="2610" y="2304"/>
              <a:ext cx="96" cy="96"/>
            </a:xfrm>
            <a:prstGeom prst="rect">
              <a:avLst/>
            </a:prstGeom>
            <a:noFill/>
            <a:ln w="38100">
              <a:solidFill>
                <a:srgbClr val="66006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22098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B050"/>
                </a:solidFill>
              </a:rPr>
              <a:t>H</a:t>
            </a:r>
          </a:p>
        </p:txBody>
      </p:sp>
      <p:sp>
        <p:nvSpPr>
          <p:cNvPr id="43" name="Text Box 106"/>
          <p:cNvSpPr txBox="1">
            <a:spLocks noChangeArrowheads="1"/>
          </p:cNvSpPr>
          <p:nvPr/>
        </p:nvSpPr>
        <p:spPr bwMode="auto">
          <a:xfrm>
            <a:off x="2160082" y="4557309"/>
            <a:ext cx="2763982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AH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là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đường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cao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4" name="AutoShape 107"/>
          <p:cNvSpPr>
            <a:spLocks/>
          </p:cNvSpPr>
          <p:nvPr/>
        </p:nvSpPr>
        <p:spPr bwMode="auto">
          <a:xfrm>
            <a:off x="2417546" y="16764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108"/>
          <p:cNvSpPr>
            <a:spLocks noChangeShapeType="1"/>
          </p:cNvSpPr>
          <p:nvPr/>
        </p:nvSpPr>
        <p:spPr bwMode="auto">
          <a:xfrm flipH="1" flipV="1">
            <a:off x="28194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09"/>
          <p:cNvSpPr txBox="1">
            <a:spLocks noChangeArrowheads="1"/>
          </p:cNvSpPr>
          <p:nvPr/>
        </p:nvSpPr>
        <p:spPr bwMode="auto">
          <a:xfrm>
            <a:off x="5233986" y="3784600"/>
            <a:ext cx="3224214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AH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chiều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cao</a:t>
            </a:r>
            <a:endParaRPr lang="en-US" sz="2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6262687" y="313134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48" name="Text Box 73"/>
          <p:cNvSpPr txBox="1">
            <a:spLocks noChangeArrowheads="1"/>
          </p:cNvSpPr>
          <p:nvPr/>
        </p:nvSpPr>
        <p:spPr bwMode="auto">
          <a:xfrm>
            <a:off x="1143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4729163" y="14398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50" name="Text Box 75"/>
          <p:cNvSpPr txBox="1">
            <a:spLocks noChangeArrowheads="1"/>
          </p:cNvSpPr>
          <p:nvPr/>
        </p:nvSpPr>
        <p:spPr bwMode="auto">
          <a:xfrm>
            <a:off x="1985963" y="13366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 flipH="1">
            <a:off x="1704542" y="1676400"/>
            <a:ext cx="615950" cy="1828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1704542" y="3505200"/>
            <a:ext cx="4495800" cy="1428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2331605" y="1676400"/>
            <a:ext cx="2192337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9"/>
          <p:cNvSpPr>
            <a:spLocks noChangeShapeType="1"/>
          </p:cNvSpPr>
          <p:nvPr/>
        </p:nvSpPr>
        <p:spPr bwMode="auto">
          <a:xfrm>
            <a:off x="4523942" y="1668463"/>
            <a:ext cx="1676400" cy="1851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1086788" y="4202752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AH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AH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3914840" y="242069"/>
            <a:ext cx="5195092" cy="2745140"/>
            <a:chOff x="1580" y="551"/>
            <a:chExt cx="2994" cy="1287"/>
          </a:xfrm>
        </p:grpSpPr>
        <p:grpSp>
          <p:nvGrpSpPr>
            <p:cNvPr id="3" name="Group 142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8" name="Line 14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5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46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 Box 147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" name="Text Box 148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" name="Text Box 149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" name="Text Box 150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2" name="Line 152"/>
          <p:cNvSpPr>
            <a:spLocks noChangeShapeType="1"/>
          </p:cNvSpPr>
          <p:nvPr/>
        </p:nvSpPr>
        <p:spPr bwMode="auto">
          <a:xfrm flipV="1">
            <a:off x="5045681" y="921107"/>
            <a:ext cx="234674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3"/>
          <p:cNvSpPr>
            <a:spLocks noChangeShapeType="1"/>
          </p:cNvSpPr>
          <p:nvPr/>
        </p:nvSpPr>
        <p:spPr bwMode="auto">
          <a:xfrm>
            <a:off x="7443081" y="923653"/>
            <a:ext cx="1166033" cy="183026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4"/>
          <p:cNvSpPr>
            <a:spLocks noChangeShapeType="1"/>
          </p:cNvSpPr>
          <p:nvPr/>
        </p:nvSpPr>
        <p:spPr bwMode="auto">
          <a:xfrm>
            <a:off x="4498788" y="2758721"/>
            <a:ext cx="40549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5"/>
          <p:cNvSpPr>
            <a:spLocks noChangeShapeType="1"/>
          </p:cNvSpPr>
          <p:nvPr/>
        </p:nvSpPr>
        <p:spPr bwMode="auto">
          <a:xfrm flipH="1">
            <a:off x="4511142" y="916788"/>
            <a:ext cx="570662" cy="179511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1602" y="4289747"/>
            <a:ext cx="7908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Hai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DC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là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hai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đối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diện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song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song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570" y="2554184"/>
            <a:ext cx="5603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accent4">
                    <a:lumMod val="50000"/>
                  </a:schemeClr>
                </a:solidFill>
              </a:rPr>
              <a:t>Hình</a:t>
            </a:r>
            <a:r>
              <a:rPr lang="en-US" sz="3200" b="1" u="sng" dirty="0" smtClean="0">
                <a:solidFill>
                  <a:schemeClr val="accent4">
                    <a:lumMod val="50000"/>
                  </a:schemeClr>
                </a:solidFill>
              </a:rPr>
              <a:t> thang ABCD </a:t>
            </a:r>
            <a:r>
              <a:rPr lang="en-US" sz="3200" b="1" u="sng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DC.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570" y="3672079"/>
            <a:ext cx="491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AD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bên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BC.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13598" y="1521958"/>
            <a:ext cx="3049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thang ABCD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1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9" y="0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2133600"/>
            <a:ext cx="5410200" cy="29718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THỰC HÀNH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99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6309" y="457200"/>
            <a:ext cx="8915400" cy="452596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1: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thang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https://img.loigiaihay.com/picture/2019/1106/tr4-b3-vnen5-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7127"/>
            <a:ext cx="7239000" cy="365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sp>
        <p:nvSpPr>
          <p:cNvPr id="6" name="Oval 5"/>
          <p:cNvSpPr/>
          <p:nvPr/>
        </p:nvSpPr>
        <p:spPr>
          <a:xfrm>
            <a:off x="1219200" y="2362200"/>
            <a:ext cx="119862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3001459"/>
            <a:ext cx="1198626" cy="388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34592" y="4574453"/>
            <a:ext cx="1198626" cy="45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73774" y="4603951"/>
            <a:ext cx="1198626" cy="420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5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</p:spPr>
        <p:txBody>
          <a:bodyPr anchor="b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 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dưới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có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5" y="685801"/>
            <a:ext cx="7848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055" y="2819401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Bốn cạnh và bốn góc </a:t>
            </a:r>
            <a:r>
              <a:rPr lang="vi-VN" sz="3200" dirty="0" smtClean="0">
                <a:solidFill>
                  <a:srgbClr val="002060"/>
                </a:solidFill>
              </a:rPr>
              <a:t>?</a:t>
            </a:r>
            <a:endParaRPr lang="en-US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2060"/>
                </a:solidFill>
              </a:rPr>
              <a:t>- </a:t>
            </a:r>
            <a:r>
              <a:rPr lang="vi-VN" sz="3200" dirty="0">
                <a:solidFill>
                  <a:srgbClr val="002060"/>
                </a:solidFill>
              </a:rPr>
              <a:t>Hai cặp cạnh đối diện song song </a:t>
            </a:r>
            <a:r>
              <a:rPr lang="vi-VN" sz="3200" dirty="0" smtClean="0">
                <a:solidFill>
                  <a:srgbClr val="002060"/>
                </a:solidFill>
              </a:rPr>
              <a:t>?</a:t>
            </a:r>
            <a:endParaRPr lang="en-US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2060"/>
                </a:solidFill>
              </a:rPr>
              <a:t>- </a:t>
            </a:r>
            <a:r>
              <a:rPr lang="vi-VN" sz="3200" dirty="0">
                <a:solidFill>
                  <a:srgbClr val="002060"/>
                </a:solidFill>
              </a:rPr>
              <a:t>Chỉ có một cặp cạnh song song </a:t>
            </a:r>
            <a:r>
              <a:rPr lang="vi-VN" sz="3200" dirty="0" smtClean="0">
                <a:solidFill>
                  <a:srgbClr val="002060"/>
                </a:solidFill>
              </a:rPr>
              <a:t>?</a:t>
            </a:r>
            <a:endParaRPr lang="en-US" sz="3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2060"/>
                </a:solidFill>
              </a:rPr>
              <a:t>- </a:t>
            </a:r>
            <a:r>
              <a:rPr lang="vi-VN" sz="3200" dirty="0">
                <a:solidFill>
                  <a:srgbClr val="002060"/>
                </a:solidFill>
              </a:rPr>
              <a:t>Có bốn góc vuông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97189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</a:rPr>
              <a:t> 1,2,3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369351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</a:rPr>
              <a:t> 1, 2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028" y="4465205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</a:rPr>
              <a:t> 3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172472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</a:rPr>
              <a:t> 1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5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5334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047750" y="27733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524000" y="27590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027238" y="27590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30475" y="27432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046413" y="27416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536950" y="27432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0386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33400" y="27432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49275" y="32464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3400" y="37338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503238" y="37639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33400" y="42672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63563" y="48466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33400" y="53340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8768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391150" y="27733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867400" y="27590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6370638" y="27590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873875" y="27432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7389813" y="27416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7880350" y="27432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83820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876800" y="27432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4892675" y="32464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876800" y="37338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4846638" y="37639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4876800" y="42672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906963" y="48466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4876800" y="53340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1066800" y="32607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1524000" y="32464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392738" y="32464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5365751" y="4876800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1" name="Text Box 38"/>
          <p:cNvSpPr txBox="1">
            <a:spLocks noChangeArrowheads="1"/>
          </p:cNvSpPr>
          <p:nvPr/>
        </p:nvSpPr>
        <p:spPr bwMode="auto">
          <a:xfrm>
            <a:off x="563563" y="61593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Vẽ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thang:</a:t>
            </a:r>
          </a:p>
        </p:txBody>
      </p:sp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0" y="243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6183" name="Text Box 40"/>
          <p:cNvSpPr txBox="1">
            <a:spLocks noChangeArrowheads="1"/>
          </p:cNvSpPr>
          <p:nvPr/>
        </p:nvSpPr>
        <p:spPr bwMode="auto">
          <a:xfrm>
            <a:off x="441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510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FB90E9-48FB-4C68-B885-EBC76F3DA598}"/>
              </a:ext>
            </a:extLst>
          </p:cNvPr>
          <p:cNvGrpSpPr/>
          <p:nvPr/>
        </p:nvGrpSpPr>
        <p:grpSpPr>
          <a:xfrm>
            <a:off x="533400" y="76200"/>
            <a:ext cx="8059917" cy="4860389"/>
            <a:chOff x="652648" y="-565123"/>
            <a:chExt cx="8059917" cy="486038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1926F90-32C5-4714-9C3F-9521BAE2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1" t="61810" r="22876" b="725"/>
            <a:stretch>
              <a:fillRect/>
            </a:stretch>
          </p:blipFill>
          <p:spPr bwMode="auto">
            <a:xfrm>
              <a:off x="2870598" y="2628454"/>
              <a:ext cx="498395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426920-35C6-46AC-BB9D-4BC5DB8B1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5109" r="29408" b="32774"/>
            <a:stretch>
              <a:fillRect/>
            </a:stretch>
          </p:blipFill>
          <p:spPr bwMode="auto">
            <a:xfrm>
              <a:off x="652648" y="-62078"/>
              <a:ext cx="8059917" cy="326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1C8876-FF35-4B4A-8299-9F41658A5AB6}"/>
                </a:ext>
              </a:extLst>
            </p:cNvPr>
            <p:cNvSpPr txBox="1"/>
            <p:nvPr/>
          </p:nvSpPr>
          <p:spPr>
            <a:xfrm>
              <a:off x="2399576" y="1109402"/>
              <a:ext cx="4530588" cy="889858"/>
            </a:xfrm>
            <a:prstGeom prst="rect">
              <a:avLst/>
            </a:prstGeom>
            <a:noFill/>
          </p:spPr>
          <p:txBody>
            <a:bodyPr wrap="square" lIns="51434" tIns="25717" rIns="51434" bIns="25717">
              <a:spAutoFit/>
            </a:bodyPr>
            <a:lstStyle/>
            <a:p>
              <a:pPr algn="ctr" defTabSz="514337">
                <a:lnSpc>
                  <a:spcPct val="110000"/>
                </a:lnSpc>
                <a:defRPr/>
              </a:pPr>
              <a:r>
                <a:rPr lang="en-US" altLang="zh-CN" sz="4950" b="1" kern="800" dirty="0" smtClean="0">
                  <a:ln w="285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DB44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HÌNH THANG</a:t>
              </a:r>
              <a:endParaRPr lang="zh-CN" altLang="en-US" sz="495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ahoma" panose="020B0604030504040204" pitchFamily="34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5975D1-3FB4-42C4-9C0B-20CCFDC9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19724" r="37750" b="50000"/>
            <a:stretch>
              <a:fillRect/>
            </a:stretch>
          </p:blipFill>
          <p:spPr bwMode="auto">
            <a:xfrm rot="21317891">
              <a:off x="815920" y="-565123"/>
              <a:ext cx="7867421" cy="486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B7E2D8F-ED9A-4DD0-8EEE-EAB70323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0" r="78499"/>
            <a:stretch>
              <a:fillRect/>
            </a:stretch>
          </p:blipFill>
          <p:spPr bwMode="auto">
            <a:xfrm>
              <a:off x="1115616" y="2297460"/>
              <a:ext cx="1849041" cy="16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45F758E-E1C1-4671-92C6-897B6630F31E}"/>
                </a:ext>
              </a:extLst>
            </p:cNvPr>
            <p:cNvSpPr txBox="1"/>
            <p:nvPr/>
          </p:nvSpPr>
          <p:spPr>
            <a:xfrm>
              <a:off x="3057526" y="2135535"/>
              <a:ext cx="3214688" cy="328935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defRPr/>
              </a:pP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Sách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khoa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trang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dirty="0" smtClean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91</a:t>
              </a:r>
              <a:endParaRPr lang="en-US" altLang="zh-CN" dirty="0">
                <a:solidFill>
                  <a:srgbClr val="3316AE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4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5334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047750" y="40687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524000" y="40544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027238" y="40544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530475" y="40386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6413" y="40370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536950" y="40386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0386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33400" y="40386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49275" y="45418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3400" y="50292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03238" y="50593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33400" y="5562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63563" y="61420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33400" y="66294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8768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391150" y="40687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867400" y="40544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370638" y="40544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73875" y="40386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389813" y="40370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880350" y="40386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83820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876800" y="40386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4892675" y="45418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876800" y="50292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846638" y="50593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4876800" y="5562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4906963" y="61420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4876800" y="66294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1066800" y="45561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524000" y="45418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392738" y="45418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5380038" y="6142038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0" y="3733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44196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5334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047750" y="7159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1524000" y="7016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2027238" y="7016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2530475" y="6858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3046413" y="6842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3536950" y="6858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40386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576263" y="701675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549275" y="11890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33400" y="16764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503238" y="17065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533400" y="22098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563563" y="27892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533400" y="3276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48768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5391150" y="7159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5867400" y="7016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6370638" y="7016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6873875" y="6858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7389813" y="6842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7880350" y="6858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83820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4876800" y="6858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4892675" y="11890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4876800" y="16764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4846638" y="17065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4876800" y="22098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4906963" y="27892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>
            <a:off x="4876800" y="3276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 flipV="1">
            <a:off x="1066800" y="12033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1524000" y="11890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5392738" y="11890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5380038" y="2789238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7241" name="Text Box 73"/>
          <p:cNvSpPr txBox="1">
            <a:spLocks noChangeArrowheads="1"/>
          </p:cNvSpPr>
          <p:nvPr/>
        </p:nvSpPr>
        <p:spPr bwMode="auto">
          <a:xfrm>
            <a:off x="4419600" y="38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3519488" y="1173163"/>
            <a:ext cx="22225" cy="1643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1103313" y="2786063"/>
            <a:ext cx="2408237" cy="30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3505200" y="4540250"/>
            <a:ext cx="500063" cy="1628775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1089025" y="6138863"/>
            <a:ext cx="2916238" cy="15875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5384800" y="1190625"/>
            <a:ext cx="2003425" cy="15875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7388225" y="1176338"/>
            <a:ext cx="493713" cy="1639887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V="1">
            <a:off x="5399088" y="4513263"/>
            <a:ext cx="2960687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>
            <a:off x="7866063" y="4513263"/>
            <a:ext cx="479425" cy="1625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152400"/>
            <a:ext cx="6019800" cy="4525963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4</a:t>
            </a:r>
            <a:r>
              <a:rPr lang="en-US" sz="2800" b="1" dirty="0" smtClean="0">
                <a:latin typeface="+mj-lt"/>
              </a:rPr>
              <a:t>.</a:t>
            </a: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Thực hiện các hoạt động sau :</a:t>
            </a:r>
          </a:p>
          <a:p>
            <a:pPr algn="l"/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a) Quan sát hình vẽ rồi trả lời câu hỏi :</a:t>
            </a:r>
          </a:p>
          <a:p>
            <a:pPr algn="l"/>
            <a:r>
              <a:rPr lang="en-US" sz="2800" dirty="0" smtClean="0"/>
              <a:t>   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</a:rPr>
              <a:t>- Hình thang ABCD có những góc nào là góc vuông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vi-VN" sz="2400" dirty="0" smtClean="0">
                <a:solidFill>
                  <a:srgbClr val="002060"/>
                </a:solidFill>
              </a:rPr>
              <a:t>- </a:t>
            </a:r>
            <a:r>
              <a:rPr lang="vi-VN" sz="2800" dirty="0" smtClean="0">
                <a:solidFill>
                  <a:srgbClr val="002060"/>
                </a:solidFill>
              </a:rPr>
              <a:t>Cạnh bên nào vuông góc với hai đáy 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3" y="228601"/>
            <a:ext cx="3245427" cy="331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71193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3">
                    <a:lumMod val="50000"/>
                  </a:schemeClr>
                </a:solidFill>
              </a:rPr>
              <a:t>Hình </a:t>
            </a:r>
            <a:r>
              <a:rPr lang="vi-VN" sz="3200" b="1" dirty="0">
                <a:solidFill>
                  <a:schemeClr val="accent3">
                    <a:lumMod val="50000"/>
                  </a:schemeClr>
                </a:solidFill>
              </a:rPr>
              <a:t>thang có một cạnh bên vuông góc với hai đáy gọi là hình thang vuông.</a:t>
            </a:r>
            <a:endParaRPr lang="vi-VN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9382" y="1634444"/>
            <a:ext cx="5638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/>
              <a:t>-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Hình thang ABCD có những góc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góc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D 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là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góc vuông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91" y="2588551"/>
            <a:ext cx="5638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/>
              <a:t>- Cạnh bên </a:t>
            </a:r>
            <a:r>
              <a:rPr lang="en-US" sz="2800" dirty="0" smtClean="0"/>
              <a:t>AD</a:t>
            </a:r>
            <a:r>
              <a:rPr lang="vi-VN" sz="2800" dirty="0" smtClean="0"/>
              <a:t> </a:t>
            </a:r>
            <a:r>
              <a:rPr lang="vi-VN" sz="2800" dirty="0"/>
              <a:t>vuông góc với hai đáy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35"/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800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106503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15890" cy="68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11670" y="1639744"/>
            <a:ext cx="4343400" cy="1789256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Kết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nối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3896"/>
            <a:ext cx="9157855" cy="1824104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9249"/>
            <a:ext cx="872966" cy="1438751"/>
          </a:xfrm>
          <a:prstGeom prst="rect">
            <a:avLst/>
          </a:prstGeom>
        </p:spPr>
      </p:pic>
      <p:sp>
        <p:nvSpPr>
          <p:cNvPr id="5" name="Text Box 17">
            <a:extLst/>
          </p:cNvPr>
          <p:cNvSpPr txBox="1">
            <a:spLocks noChangeArrowheads="1"/>
          </p:cNvSpPr>
          <p:nvPr/>
        </p:nvSpPr>
        <p:spPr bwMode="auto">
          <a:xfrm>
            <a:off x="2400430" y="2130425"/>
            <a:ext cx="3657600" cy="5318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04875" y="2902778"/>
            <a:ext cx="791368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Hai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alt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209800" y="1520791"/>
            <a:ext cx="3886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133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1981200" y="292538"/>
            <a:ext cx="5943600" cy="1054961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pattFill prst="sphere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331200" y="301904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0066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8420100" y="695604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pattFill prst="lgCheck">
              <a:fgClr>
                <a:srgbClr val="FF0066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5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841665" y="2990234"/>
            <a:ext cx="533400" cy="4429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55" y="4570571"/>
            <a:ext cx="9144001" cy="228742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9249"/>
            <a:ext cx="872966" cy="1438751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216900" y="152400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66"/>
                </a:solidFill>
                <a:latin typeface="Times New Roman" pitchFamily="18" charset="0"/>
              </a:rPr>
              <a:t>Bắt</a:t>
            </a:r>
            <a:r>
              <a:rPr lang="en-US" altLang="en-US" sz="1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400" dirty="0" err="1">
                <a:solidFill>
                  <a:srgbClr val="FF0066"/>
                </a:solidFill>
                <a:latin typeface="Times New Roman" pitchFamily="18" charset="0"/>
              </a:rPr>
              <a:t>đầu</a:t>
            </a:r>
            <a:endParaRPr lang="en-US" altLang="en-US" sz="1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384300" y="457200"/>
            <a:ext cx="6083300" cy="9525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pattFill prst="sphere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1117600" y="3858491"/>
            <a:ext cx="533400" cy="4762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914400" y="3164833"/>
            <a:ext cx="86868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C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D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84300" y="2384346"/>
            <a:ext cx="654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514600" y="1721730"/>
            <a:ext cx="3886200" cy="51911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82296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pattFill prst="lgCheck">
              <a:fgClr>
                <a:srgbClr val="FF0066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00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1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allAtOnce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55" y="4570571"/>
            <a:ext cx="9144001" cy="228742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9249"/>
            <a:ext cx="872966" cy="1438751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216900" y="152400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66"/>
                </a:solidFill>
                <a:latin typeface="Times New Roman" pitchFamily="18" charset="0"/>
              </a:rPr>
              <a:t>Bắt</a:t>
            </a:r>
            <a:r>
              <a:rPr lang="en-US" altLang="en-US" sz="1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400" dirty="0" err="1" smtClean="0">
                <a:solidFill>
                  <a:srgbClr val="FF0066"/>
                </a:solidFill>
                <a:latin typeface="Times New Roman" pitchFamily="18" charset="0"/>
              </a:rPr>
              <a:t>đầu</a:t>
            </a:r>
            <a:r>
              <a:rPr lang="en-US" altLang="en-US" sz="1400" dirty="0" smtClean="0">
                <a:solidFill>
                  <a:srgbClr val="FF0066"/>
                </a:solidFill>
                <a:latin typeface="Times New Roman" pitchFamily="18" charset="0"/>
              </a:rPr>
              <a:t>                 </a:t>
            </a:r>
            <a:endParaRPr lang="en-US" altLang="en-US" sz="1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762000" y="152400"/>
            <a:ext cx="6705600" cy="1050925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pattFill prst="sphere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3600" b="1" i="1" dirty="0">
              <a:solidFill>
                <a:schemeClr val="accent6">
                  <a:lumMod val="75000"/>
                </a:schemeClr>
              </a:solidFill>
              <a:latin typeface="VNI-Bandit" pitchFamily="2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343400" y="4419600"/>
            <a:ext cx="5334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419600" y="3124200"/>
            <a:ext cx="2743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AD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AB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AB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AD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DC</a:t>
            </a:r>
            <a:endParaRPr lang="vi-VN" alt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209800" y="1511439"/>
            <a:ext cx="3886200" cy="51911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371600" y="3505200"/>
            <a:ext cx="1981200" cy="990600"/>
            <a:chOff x="288" y="1248"/>
            <a:chExt cx="1248" cy="624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720" y="1248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1392" y="1248"/>
              <a:ext cx="14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288" y="1872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 flipH="1">
              <a:off x="288" y="1248"/>
              <a:ext cx="432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200400" y="4251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971800" y="31845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838200" y="4251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181100" y="2166006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thang ABCD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cạnh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đáy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vi-VN" alt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524000" y="31845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82296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pattFill prst="lgCheck">
              <a:fgClr>
                <a:srgbClr val="FF0066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5400" dirty="0" smtClean="0">
                <a:solidFill>
                  <a:srgbClr val="000000"/>
                </a:solidFill>
              </a:rPr>
              <a:t>0</a:t>
            </a:r>
            <a:endParaRPr lang="en-US" altLang="en-US" sz="5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allAtOnce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7"/>
          <p:cNvSpPr txBox="1">
            <a:spLocks noChangeArrowheads="1"/>
          </p:cNvSpPr>
          <p:nvPr/>
        </p:nvSpPr>
        <p:spPr bwMode="auto">
          <a:xfrm>
            <a:off x="1295400" y="4281488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609600" y="1570038"/>
            <a:ext cx="7467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1295400" y="1295400"/>
            <a:ext cx="7239000" cy="2362200"/>
          </a:xfrm>
          <a:prstGeom prst="cloudCallout">
            <a:avLst>
              <a:gd name="adj1" fmla="val -47861"/>
              <a:gd name="adj2" fmla="val 107847"/>
            </a:avLst>
          </a:prstGeom>
          <a:solidFill>
            <a:srgbClr val="FFCCFF"/>
          </a:solidFill>
          <a:ln w="57150">
            <a:pattFill prst="sphere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 New Roman" pitchFamily="18" charset="0"/>
              </a:rPr>
              <a:t>Tiết sau:</a:t>
            </a:r>
          </a:p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 New Roman" pitchFamily="18" charset="0"/>
              </a:rPr>
              <a:t>Diện tích hình thang</a:t>
            </a:r>
            <a:endParaRPr lang="en-US" alt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6"/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6500" name="Rectangle 35"/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800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106503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90"/>
            <a:ext cx="9151938" cy="68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23294" y="1843088"/>
            <a:ext cx="4343400" cy="213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ngd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32175"/>
            <a:ext cx="32385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3238" y="968375"/>
            <a:ext cx="8137525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7625" y="977900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rgbClr val="FFFFFF"/>
                </a:solidFill>
                <a:latin typeface="Bungee Inline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1972080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08551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2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547" name="ngd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70" y="2225994"/>
            <a:ext cx="1561664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38" y="4752975"/>
            <a:ext cx="26431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4784388" y="5037138"/>
            <a:ext cx="768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09596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97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9571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640138"/>
            <a:ext cx="30067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4789" y="184609"/>
            <a:ext cx="9145942" cy="2371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6938" y="3203575"/>
            <a:ext cx="5016024" cy="603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DK,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66938" y="5127625"/>
            <a:ext cx="5006974" cy="601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6937" y="4165600"/>
            <a:ext cx="5006975" cy="603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6817518" y="3998912"/>
            <a:ext cx="585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6788944" y="5007770"/>
            <a:ext cx="5349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6757194" y="3003550"/>
            <a:ext cx="7064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7" y="2170130"/>
            <a:ext cx="33226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376238"/>
            <a:ext cx="555624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400" b="1" u="sng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Câu</a:t>
            </a:r>
            <a:r>
              <a:rPr lang="en-US" altLang="vi-VN" sz="3400" b="1" u="sng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1:</a:t>
            </a:r>
            <a:r>
              <a:rPr lang="en-US" altLang="vi-VN" sz="3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Hãy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nêu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tên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đáy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và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đường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cao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tương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ứng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được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vẽ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trong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hình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tam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giác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DEG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dưới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đây</a:t>
            </a:r>
            <a:endParaRPr lang="en-US" altLang="en-US" sz="3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475" y="4687888"/>
            <a:ext cx="16208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4913313"/>
            <a:ext cx="965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5598615" y="325438"/>
            <a:ext cx="3504552" cy="2082820"/>
            <a:chOff x="4285470" y="1539281"/>
            <a:chExt cx="3872693" cy="2764493"/>
          </a:xfrm>
        </p:grpSpPr>
        <p:sp>
          <p:nvSpPr>
            <p:cNvPr id="109586" name="Line 161"/>
            <p:cNvSpPr>
              <a:spLocks noChangeShapeType="1"/>
            </p:cNvSpPr>
            <p:nvPr/>
          </p:nvSpPr>
          <p:spPr bwMode="auto">
            <a:xfrm>
              <a:off x="4812669" y="1861685"/>
              <a:ext cx="21270" cy="198382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Line 162"/>
            <p:cNvSpPr>
              <a:spLocks noChangeShapeType="1"/>
            </p:cNvSpPr>
            <p:nvPr/>
          </p:nvSpPr>
          <p:spPr bwMode="auto">
            <a:xfrm>
              <a:off x="4847872" y="3868632"/>
              <a:ext cx="114299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AutoShape 16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48225" y="3618642"/>
              <a:ext cx="228600" cy="228599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  <p:sp>
          <p:nvSpPr>
            <p:cNvPr id="109589" name="Text Box 170"/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1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D</a:t>
              </a:r>
            </a:p>
          </p:txBody>
        </p:sp>
        <p:sp>
          <p:nvSpPr>
            <p:cNvPr id="109590" name="Text Box 171"/>
            <p:cNvSpPr txBox="1">
              <a:spLocks noChangeArrowheads="1"/>
            </p:cNvSpPr>
            <p:nvPr/>
          </p:nvSpPr>
          <p:spPr bwMode="auto">
            <a:xfrm>
              <a:off x="7777162" y="3690938"/>
              <a:ext cx="381001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G</a:t>
              </a:r>
            </a:p>
          </p:txBody>
        </p:sp>
        <p:sp>
          <p:nvSpPr>
            <p:cNvPr id="109591" name="Text Box 172"/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K</a:t>
              </a:r>
            </a:p>
          </p:txBody>
        </p:sp>
        <p:sp>
          <p:nvSpPr>
            <p:cNvPr id="109592" name="Text Box 173"/>
            <p:cNvSpPr txBox="1">
              <a:spLocks noChangeArrowheads="1"/>
            </p:cNvSpPr>
            <p:nvPr/>
          </p:nvSpPr>
          <p:spPr bwMode="auto">
            <a:xfrm>
              <a:off x="5810249" y="3690938"/>
              <a:ext cx="381001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E</a:t>
              </a:r>
            </a:p>
          </p:txBody>
        </p:sp>
        <p:sp>
          <p:nvSpPr>
            <p:cNvPr id="109593" name="AutoShape 153"/>
            <p:cNvSpPr>
              <a:spLocks noChangeArrowheads="1"/>
            </p:cNvSpPr>
            <p:nvPr/>
          </p:nvSpPr>
          <p:spPr bwMode="auto">
            <a:xfrm rot="12399250">
              <a:off x="4362698" y="2716462"/>
              <a:ext cx="3773169" cy="1193162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  <p:sp>
          <p:nvSpPr>
            <p:cNvPr id="109595" name="Text Box 170"/>
            <p:cNvSpPr txBox="1">
              <a:spLocks noChangeArrowheads="1"/>
            </p:cNvSpPr>
            <p:nvPr/>
          </p:nvSpPr>
          <p:spPr bwMode="auto">
            <a:xfrm>
              <a:off x="4285470" y="1539281"/>
              <a:ext cx="457199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5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10616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7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CAU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138" y="3865563"/>
            <a:ext cx="29924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4089400"/>
            <a:ext cx="23098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57188" y="147638"/>
            <a:ext cx="7875587" cy="190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0788" y="4948238"/>
            <a:ext cx="5253038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0788" y="3719513"/>
            <a:ext cx="5253038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20788" y="2490788"/>
            <a:ext cx="4978400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40375" y="2432050"/>
            <a:ext cx="619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0" y="3681413"/>
            <a:ext cx="603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505450" y="4749800"/>
            <a:ext cx="8763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70" y="1920875"/>
            <a:ext cx="332422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7188" y="158750"/>
            <a:ext cx="624363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u="sng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Câu</a:t>
            </a:r>
            <a:r>
              <a:rPr lang="en-US" altLang="vi-VN" sz="3400" b="1" u="sng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2</a:t>
            </a:r>
            <a:r>
              <a:rPr lang="en-US" altLang="vi-VN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Hãy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chỉ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ra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đáy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và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đường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cao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tương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ứng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được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vẽ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trong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hình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tam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giác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MPQ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dưới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đây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</a:p>
        </p:txBody>
      </p:sp>
      <p:grpSp>
        <p:nvGrpSpPr>
          <p:cNvPr id="43" name="Group 1"/>
          <p:cNvGrpSpPr>
            <a:grpSpLocks/>
          </p:cNvGrpSpPr>
          <p:nvPr/>
        </p:nvGrpSpPr>
        <p:grpSpPr bwMode="auto">
          <a:xfrm>
            <a:off x="6737352" y="277814"/>
            <a:ext cx="1365250" cy="1820862"/>
            <a:chOff x="5538651" y="602453"/>
            <a:chExt cx="1820056" cy="1820359"/>
          </a:xfrm>
        </p:grpSpPr>
        <p:sp>
          <p:nvSpPr>
            <p:cNvPr id="110609" name="Text Box 174"/>
            <p:cNvSpPr txBox="1">
              <a:spLocks noChangeArrowheads="1"/>
            </p:cNvSpPr>
            <p:nvPr/>
          </p:nvSpPr>
          <p:spPr bwMode="auto">
            <a:xfrm>
              <a:off x="5546116" y="602453"/>
              <a:ext cx="33528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P</a:t>
              </a:r>
            </a:p>
          </p:txBody>
        </p:sp>
        <p:sp>
          <p:nvSpPr>
            <p:cNvPr id="110610" name="Text Box 175"/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M</a:t>
              </a:r>
            </a:p>
          </p:txBody>
        </p:sp>
        <p:sp>
          <p:nvSpPr>
            <p:cNvPr id="110611" name="Text Box 176"/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Q</a:t>
              </a:r>
            </a:p>
          </p:txBody>
        </p:sp>
        <p:sp>
          <p:nvSpPr>
            <p:cNvPr id="110612" name="Text Box 177"/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N</a:t>
              </a:r>
            </a:p>
          </p:txBody>
        </p:sp>
        <p:sp>
          <p:nvSpPr>
            <p:cNvPr id="110613" name="AutoShape 152"/>
            <p:cNvSpPr>
              <a:spLocks noChangeArrowheads="1"/>
            </p:cNvSpPr>
            <p:nvPr/>
          </p:nvSpPr>
          <p:spPr bwMode="auto">
            <a:xfrm>
              <a:off x="5902046" y="704884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  <p:sp>
          <p:nvSpPr>
            <p:cNvPr id="110614" name="Line 164"/>
            <p:cNvSpPr>
              <a:spLocks noChangeShapeType="1"/>
            </p:cNvSpPr>
            <p:nvPr/>
          </p:nvSpPr>
          <p:spPr bwMode="auto">
            <a:xfrm flipH="1">
              <a:off x="5924488" y="1507047"/>
              <a:ext cx="685032" cy="450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AutoShape 1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 rot="19101987">
              <a:off x="6541839" y="1542212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714500"/>
            <a:ext cx="1666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11633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34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138" y="3865563"/>
            <a:ext cx="29924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g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811588"/>
            <a:ext cx="23082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57188" y="147638"/>
            <a:ext cx="7875587" cy="190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0788" y="4948238"/>
            <a:ext cx="4978400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24</a:t>
            </a:r>
            <a:r>
              <a:rPr lang="en-US" alt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sz="3200" kern="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0788" y="3659982"/>
            <a:ext cx="4978400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</a:t>
            </a:r>
            <a:r>
              <a:rPr lang="en-US" alt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20788" y="2490788"/>
            <a:ext cx="4978400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14</a:t>
            </a:r>
            <a:r>
              <a:rPr lang="en-US" alt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sz="3200" kern="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40375" y="2432050"/>
            <a:ext cx="619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0" y="3681413"/>
            <a:ext cx="603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505450" y="4749800"/>
            <a:ext cx="8763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474788"/>
            <a:ext cx="33242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4788" y="158750"/>
            <a:ext cx="8253412" cy="2030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3600" b="1" u="sng" dirty="0" err="1">
                <a:solidFill>
                  <a:srgbClr val="002060"/>
                </a:solidFill>
                <a:cs typeface="Arial" pitchFamily="34" charset="0"/>
              </a:rPr>
              <a:t>Câu</a:t>
            </a:r>
            <a:r>
              <a:rPr lang="en-US" altLang="vi-VN" sz="3600" b="1" u="sng" dirty="0">
                <a:solidFill>
                  <a:srgbClr val="002060"/>
                </a:solidFill>
                <a:cs typeface="Arial" pitchFamily="34" charset="0"/>
              </a:rPr>
              <a:t> 3</a:t>
            </a:r>
            <a:r>
              <a:rPr lang="en-US" altLang="vi-VN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Tính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diện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tích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hình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tam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giác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có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Độ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dài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đáy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là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8cm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và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chiều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cao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6cm?</a:t>
            </a:r>
          </a:p>
          <a:p>
            <a:pPr eaLnBrk="1" hangingPunct="1"/>
            <a:endParaRPr lang="en-US" altLang="en-US" sz="36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1535112"/>
            <a:ext cx="363855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4913110804afamily-KT-tu-lam-hop-qua-23_0d12f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0013"/>
            <a:ext cx="1666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40200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1662113" y="685800"/>
            <a:ext cx="6267450" cy="1766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MỤC TIÊU</a:t>
            </a:r>
          </a:p>
        </p:txBody>
      </p:sp>
      <p:sp>
        <p:nvSpPr>
          <p:cNvPr id="10253" name="TextBox 8"/>
          <p:cNvSpPr txBox="1">
            <a:spLocks noChangeArrowheads="1"/>
          </p:cNvSpPr>
          <p:nvPr/>
        </p:nvSpPr>
        <p:spPr bwMode="auto">
          <a:xfrm>
            <a:off x="1409700" y="2504182"/>
            <a:ext cx="6430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dirty="0" smtClean="0">
                <a:solidFill>
                  <a:srgbClr val="002060"/>
                </a:solidFill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</a:rPr>
              <a:t> thang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</a:rPr>
              <a:t> thang.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787</Words>
  <Application>Microsoft Office PowerPoint</Application>
  <PresentationFormat>On-screen Show (4:3)</PresentationFormat>
  <Paragraphs>157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宋体</vt:lpstr>
      <vt:lpstr>Arial</vt:lpstr>
      <vt:lpstr>Arial Unicode MS</vt:lpstr>
      <vt:lpstr>Bungee Inline</vt:lpstr>
      <vt:lpstr>Calibri</vt:lpstr>
      <vt:lpstr>等线</vt:lpstr>
      <vt:lpstr>Impact</vt:lpstr>
      <vt:lpstr>Montserrat</vt:lpstr>
      <vt:lpstr>Tahoma</vt:lpstr>
      <vt:lpstr>Times New Roman</vt:lpstr>
      <vt:lpstr>VNI-Bandit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29</cp:revision>
  <dcterms:created xsi:type="dcterms:W3CDTF">2021-12-18T13:20:30Z</dcterms:created>
  <dcterms:modified xsi:type="dcterms:W3CDTF">2021-12-23T09:47:35Z</dcterms:modified>
</cp:coreProperties>
</file>