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9"/>
  </p:notesMasterIdLst>
  <p:sldIdLst>
    <p:sldId id="342" r:id="rId3"/>
    <p:sldId id="371" r:id="rId4"/>
    <p:sldId id="344" r:id="rId5"/>
    <p:sldId id="354" r:id="rId6"/>
    <p:sldId id="316" r:id="rId7"/>
    <p:sldId id="343" r:id="rId8"/>
  </p:sldIdLst>
  <p:sldSz cx="9144000" cy="5143500" type="screen16x9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93"/>
      <p:regular r:id="rId16"/>
      <p:bold r:id="rId17"/>
      <p:italic r:id="rId18"/>
      <p:boldItalic r:id="rId19"/>
    </p:embeddedFont>
    <p:embeddedFont>
      <p:font typeface="Montserrat Black" panose="020B0604020202020204" charset="-93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98" d="100"/>
          <a:sy n="98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991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61" y="-61546"/>
            <a:ext cx="897987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194193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331119"/>
            <a:ext cx="8582413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6479571" y="492805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64596" y="1254792"/>
            <a:ext cx="6018234" cy="3398127"/>
            <a:chOff x="733060" y="1264223"/>
            <a:chExt cx="6053756" cy="356533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733060" y="1264223"/>
              <a:ext cx="6053756" cy="35653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417547" y="3274197"/>
              <a:ext cx="5074408" cy="77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 smtClean="0">
                  <a:solidFill>
                    <a:srgbClr val="17479D"/>
                  </a:solidFill>
                  <a:latin typeface="+mj-lt"/>
                </a:rPr>
                <a:t>Mở rộng vốn từ về cây cối</a:t>
              </a:r>
              <a:endParaRPr lang="en-US" sz="3200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613544" y="2558663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4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57" y="2950842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100974" y="225112"/>
            <a:ext cx="616035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67" dirty="0">
                <a:solidFill>
                  <a:schemeClr val="accent2"/>
                </a:solidFill>
                <a:latin typeface="+mj-lt"/>
              </a:rPr>
              <a:t>MÙA VÀNG</a:t>
            </a:r>
            <a:endParaRPr lang="en-US" sz="5867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482557" y="438402"/>
            <a:ext cx="2175937" cy="947479"/>
            <a:chOff x="360464" y="617893"/>
            <a:chExt cx="1631953" cy="71060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BÀI</a:t>
              </a:r>
              <a:r>
                <a:rPr lang="en-US" sz="2400" dirty="0">
                  <a:solidFill>
                    <a:schemeClr val="accent1"/>
                  </a:solidFill>
                  <a:latin typeface="+mj-lt"/>
                </a:rPr>
                <a:t> </a:t>
              </a:r>
              <a:r>
                <a:rPr lang="en-US" sz="5333" dirty="0">
                  <a:solidFill>
                    <a:schemeClr val="accent1"/>
                  </a:solidFill>
                  <a:latin typeface="+mj-lt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2011961" y="404020"/>
            <a:ext cx="61603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chemeClr val="accent2"/>
                </a:solidFill>
                <a:latin typeface="+mj-lt"/>
              </a:rPr>
              <a:t>YÊU CẦU CẦN ĐẠT</a:t>
            </a:r>
            <a:endParaRPr lang="en-US" sz="4267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706910" y="1808743"/>
            <a:ext cx="825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Biết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một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số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loại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là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lương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thực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và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ăn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quả</a:t>
            </a:r>
            <a:r>
              <a:rPr lang="en-GB" sz="2400" b="1" dirty="0">
                <a:solidFill>
                  <a:srgbClr val="17479D"/>
                </a:solidFill>
                <a:latin typeface="+mn-lt"/>
              </a:rPr>
              <a:t>.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endParaRPr lang="en-US" sz="2400" b="1" dirty="0">
              <a:solidFill>
                <a:srgbClr val="17479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706910" y="2532959"/>
            <a:ext cx="783213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17479D"/>
                </a:solidFill>
                <a:latin typeface="+mn-lt"/>
              </a:rPr>
              <a:t>-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Nắm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được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các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từ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ngữ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chỉ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hoạt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động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chăm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sóc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 </a:t>
            </a:r>
            <a:r>
              <a:rPr lang="en-GB" sz="2400" b="1" dirty="0" err="1" smtClean="0">
                <a:solidFill>
                  <a:srgbClr val="17479D"/>
                </a:solidFill>
                <a:latin typeface="+mn-lt"/>
              </a:rPr>
              <a:t>cây</a:t>
            </a:r>
            <a:r>
              <a:rPr lang="en-GB" sz="2400" b="1" dirty="0" smtClean="0">
                <a:solidFill>
                  <a:srgbClr val="17479D"/>
                </a:solidFill>
                <a:latin typeface="+mn-lt"/>
              </a:rPr>
              <a:t>.</a:t>
            </a:r>
            <a:endParaRPr lang="en-US" sz="24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452774" y="-623892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Kể tên các loại cây lương thực, cây ăn quả mà em biết: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2109223" y="5115207"/>
            <a:ext cx="199661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lúa</a:t>
            </a:r>
            <a:endParaRPr lang="x-none" sz="2133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5545795" y="5128811"/>
            <a:ext cx="2009535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M: </a:t>
            </a:r>
            <a:r>
              <a:rPr lang="vi-VN" sz="2133" dirty="0">
                <a:latin typeface="+mn-lt"/>
                <a:ea typeface="Calibri" panose="020F0502020204030204" pitchFamily="34" charset="0"/>
              </a:rPr>
              <a:t>cây hồng</a:t>
            </a:r>
            <a:endParaRPr lang="x-none" sz="2133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440335" y="564576"/>
            <a:ext cx="2665507" cy="4501523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5042913" y="564576"/>
            <a:ext cx="2704035" cy="4501523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4900706" y="1229238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+mj-lt"/>
              </a:rPr>
              <a:t>cây ngô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hoai lang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hoai tây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k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hoai sọ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1440334" y="1229239"/>
            <a:ext cx="3287060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667" dirty="0">
                <a:solidFill>
                  <a:srgbClr val="FF0000"/>
                </a:solidFill>
                <a:latin typeface="+mj-lt"/>
              </a:rPr>
              <a:t>cây cam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thanh long</a:t>
            </a:r>
            <a:endParaRPr lang="x-none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FF0000"/>
                </a:solidFill>
                <a:latin typeface="+mj-lt"/>
              </a:rPr>
              <a:t>cây ổi</a:t>
            </a:r>
            <a:endParaRPr lang="x-none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2667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+mj-lt"/>
              </a:rPr>
              <a:t>nhãn</a:t>
            </a:r>
            <a:endParaRPr lang="x-none" sz="2667" dirty="0">
              <a:solidFill>
                <a:srgbClr val="FF0000"/>
              </a:solidFill>
              <a:latin typeface="+mj-lt"/>
            </a:endParaRP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FF0000"/>
                </a:solidFill>
                <a:latin typeface="+mj-lt"/>
              </a:rPr>
              <a:t>c</a:t>
            </a:r>
            <a:r>
              <a:rPr lang="x-none" sz="2667" dirty="0">
                <a:solidFill>
                  <a:srgbClr val="FF0000"/>
                </a:solidFill>
                <a:latin typeface="+mj-lt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525602" y="134947"/>
            <a:ext cx="823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525602" y="1310213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tưới nước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3255292" y="1323379"/>
            <a:ext cx="2502568" cy="8726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bón phân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5984982" y="1310213"/>
            <a:ext cx="2502568" cy="872691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bắt sâu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525602" y="2738172"/>
            <a:ext cx="2502568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nhổ cỏ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3255292" y="2738172"/>
            <a:ext cx="2502568" cy="872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v</a:t>
            </a:r>
            <a:r>
              <a:rPr lang="vi-VN" sz="2667" dirty="0" smtClean="0">
                <a:solidFill>
                  <a:schemeClr val="tx1"/>
                </a:solidFill>
              </a:rPr>
              <a:t>un xới</a:t>
            </a:r>
            <a:endParaRPr lang="x-none" sz="2667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5984982" y="2738172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chemeClr val="tx1"/>
                </a:solidFill>
              </a:rPr>
              <a:t>t</a:t>
            </a:r>
            <a:r>
              <a:rPr lang="vi-VN" sz="2667" dirty="0" smtClean="0">
                <a:solidFill>
                  <a:schemeClr val="tx1"/>
                </a:solidFill>
              </a:rPr>
              <a:t>ỉa lá</a:t>
            </a:r>
            <a:endParaRPr lang="x-none" sz="26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89" y="195187"/>
            <a:ext cx="8414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3. </a:t>
            </a:r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Kết hợp từ ngữ ở cột A với từ ngữ ở cột B để tạo 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:</a:t>
            </a:r>
            <a:endParaRPr lang="vi-VN" sz="2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43532" y="1488194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Chúng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em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cây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43532" y="2333320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cuốc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đất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43532" y="3178447"/>
            <a:ext cx="3956327" cy="595653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Công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nhân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đô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thị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làm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rào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chắn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5040819" y="1488194"/>
            <a:ext cx="3956327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giúp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thành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phố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thêm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xanh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5040820" y="2333320"/>
            <a:ext cx="3956325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67" dirty="0">
                <a:solidFill>
                  <a:srgbClr val="000000"/>
                </a:solidFill>
              </a:rPr>
              <a:t>để bảo vệ cây.</a:t>
            </a:r>
            <a:endParaRPr lang="en-US" sz="1867" dirty="0">
              <a:solidFill>
                <a:srgbClr val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5040818" y="3178447"/>
            <a:ext cx="3956324" cy="59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67" dirty="0" err="1">
                <a:solidFill>
                  <a:srgbClr val="000000"/>
                </a:solidFill>
              </a:rPr>
              <a:t>để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trồng</a:t>
            </a:r>
            <a:r>
              <a:rPr lang="en-US" sz="1867" dirty="0">
                <a:solidFill>
                  <a:srgbClr val="000000"/>
                </a:solidFill>
              </a:rPr>
              <a:t> </a:t>
            </a:r>
            <a:r>
              <a:rPr lang="en-US" sz="1867" dirty="0" err="1">
                <a:solidFill>
                  <a:srgbClr val="000000"/>
                </a:solidFill>
              </a:rPr>
              <a:t>rau</a:t>
            </a:r>
            <a:r>
              <a:rPr lang="en-US" sz="186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1670406" y="854581"/>
            <a:ext cx="596256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4064353" y="1776310"/>
            <a:ext cx="998604" cy="920991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4028367" y="1890929"/>
            <a:ext cx="1058343" cy="1590688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4064351" y="2650071"/>
            <a:ext cx="1032668" cy="892204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=""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15" y="3542277"/>
            <a:ext cx="2614335" cy="261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3"/>
          <a:stretch/>
        </p:blipFill>
        <p:spPr bwMode="auto">
          <a:xfrm>
            <a:off x="396512" y="91626"/>
            <a:ext cx="1942088" cy="15468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5">
            <a:extLst>
              <a:ext uri="{FF2B5EF4-FFF2-40B4-BE49-F238E27FC236}">
                <a16:creationId xmlns=""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28" y="872763"/>
            <a:ext cx="1153656" cy="884162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=""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7" y="192492"/>
            <a:ext cx="1057049" cy="1462833"/>
          </a:xfrm>
          <a:prstGeom prst="rect">
            <a:avLst/>
          </a:prstGeom>
        </p:spPr>
      </p:pic>
      <p:pic>
        <p:nvPicPr>
          <p:cNvPr id="24" name="图片 39">
            <a:extLst>
              <a:ext uri="{FF2B5EF4-FFF2-40B4-BE49-F238E27FC236}">
                <a16:creationId xmlns=""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25182"/>
            <a:ext cx="964164" cy="815831"/>
          </a:xfrm>
          <a:prstGeom prst="rect">
            <a:avLst/>
          </a:prstGeom>
        </p:spPr>
      </p:pic>
      <p:pic>
        <p:nvPicPr>
          <p:cNvPr id="25" name="图片 43">
            <a:extLst>
              <a:ext uri="{FF2B5EF4-FFF2-40B4-BE49-F238E27FC236}">
                <a16:creationId xmlns=""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5" y="1577042"/>
            <a:ext cx="525318" cy="847672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=""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39" y="1315540"/>
            <a:ext cx="1153656" cy="884162"/>
          </a:xfrm>
          <a:prstGeom prst="rect">
            <a:avLst/>
          </a:prstGeom>
        </p:spPr>
      </p:pic>
      <p:pic>
        <p:nvPicPr>
          <p:cNvPr id="27" name="图片 35">
            <a:extLst>
              <a:ext uri="{FF2B5EF4-FFF2-40B4-BE49-F238E27FC236}">
                <a16:creationId xmlns=""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90" y="521814"/>
            <a:ext cx="1744143" cy="13367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2486" y="227258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187</Words>
  <Application>Microsoft Office PowerPoint</Application>
  <PresentationFormat>On-screen Show (16:9)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Kalam</vt:lpstr>
      <vt:lpstr>Calibri</vt:lpstr>
      <vt:lpstr>Montserrat</vt:lpstr>
      <vt:lpstr>Montserrat Black</vt:lpstr>
      <vt:lpstr>Arial</vt:lpstr>
      <vt:lpstr>Times New Roman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ThaoPC</cp:lastModifiedBy>
  <cp:revision>222</cp:revision>
  <dcterms:modified xsi:type="dcterms:W3CDTF">2022-02-10T13:17:26Z</dcterms:modified>
</cp:coreProperties>
</file>