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9" r:id="rId4"/>
    <p:sldId id="260" r:id="rId5"/>
    <p:sldId id="258" r:id="rId6"/>
    <p:sldId id="256" r:id="rId7"/>
    <p:sldId id="274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65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756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22135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6902952" y="-21752"/>
            <a:ext cx="13850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37705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19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01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8310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7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0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9955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29331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18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1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31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3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3562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5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9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09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2224A40-D267-5E90-8594-EDF743646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19006C8-33E8-33EF-CB74-2C1FB8D97CB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4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CC08F-6BE9-801C-E18B-9050435E31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0" y="31854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5.png"/><Relationship Id="rId7" Type="http://schemas.openxmlformats.org/officeDocument/2006/relationships/image" Target="../media/image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36.sv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1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0E95F-7FC5-43F9-6CED-3648EDFB8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0300"/>
            <a:ext cx="6304882" cy="531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Từ đọc có mấy nghĩa chuyển?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2095500"/>
            <a:ext cx="6629400" cy="4648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</a:rPr>
              <a:t>Từ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đọc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có</a:t>
            </a:r>
            <a:r>
              <a:rPr lang="en-US" sz="4400" dirty="0">
                <a:solidFill>
                  <a:prstClr val="black"/>
                </a:solidFill>
              </a:rPr>
              <a:t> 3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chuyển</a:t>
            </a:r>
            <a:r>
              <a:rPr lang="en-US" sz="4400" dirty="0">
                <a:solidFill>
                  <a:prstClr val="black"/>
                </a:solidFill>
              </a:rPr>
              <a:t> (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số</a:t>
            </a:r>
            <a:r>
              <a:rPr lang="en-US" sz="4400" dirty="0">
                <a:solidFill>
                  <a:prstClr val="black"/>
                </a:solidFill>
              </a:rPr>
              <a:t> 2,3,4)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về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phần</a:t>
            </a:r>
            <a:r>
              <a:rPr lang="en-US" sz="4400" dirty="0">
                <a:solidFill>
                  <a:prstClr val="black"/>
                </a:solidFill>
              </a:rPr>
              <a:t> in </a:t>
            </a:r>
            <a:r>
              <a:rPr lang="en-US" sz="4400" dirty="0" err="1">
                <a:solidFill>
                  <a:prstClr val="black"/>
                </a:solidFill>
              </a:rPr>
              <a:t>nghiêng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sau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mỗi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940957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Nghĩa gốc và nghĩa chuyển của từ được sắp xếp như thế nào?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9220200" y="1409700"/>
            <a:ext cx="9296400" cy="5334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/>
              </a:rPr>
              <a:t>Những gốc và nghĩa chuyển của từ được sắp xếp như sau: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được xếp đầu tiên, sau đó là các nghĩa chuyển. Với nghĩa chuyển, nghĩa nào có nghĩa sát với nghĩa gốc nhất thì xếp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9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1674010"/>
            <a:chOff x="1182413" y="788189"/>
            <a:chExt cx="9576762" cy="1195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72943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 cứu nghĩa của các từ dưới đây: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9027F38-7901-90F4-A6B6-9209EACA7500}"/>
              </a:ext>
            </a:extLst>
          </p:cNvPr>
          <p:cNvSpPr/>
          <p:nvPr/>
        </p:nvSpPr>
        <p:spPr>
          <a:xfrm>
            <a:off x="914400" y="2400300"/>
            <a:ext cx="33528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Học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tập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9CFA70-8A01-4FD5-77FB-5ADF582D6DB3}"/>
              </a:ext>
            </a:extLst>
          </p:cNvPr>
          <p:cNvSpPr/>
          <p:nvPr/>
        </p:nvSpPr>
        <p:spPr>
          <a:xfrm>
            <a:off x="65532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trung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66646-BB27-5C15-F164-055B15DF712B}"/>
              </a:ext>
            </a:extLst>
          </p:cNvPr>
          <p:cNvSpPr/>
          <p:nvPr/>
        </p:nvSpPr>
        <p:spPr>
          <a:xfrm>
            <a:off x="128016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trôi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chảy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49D099-E0AC-F664-1EB1-25063ED93986}"/>
              </a:ext>
            </a:extLst>
          </p:cNvPr>
          <p:cNvSpPr/>
          <p:nvPr/>
        </p:nvSpPr>
        <p:spPr>
          <a:xfrm>
            <a:off x="533400" y="342900"/>
            <a:ext cx="17449800" cy="23622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D847D-E64F-AA15-57DE-0FD6B40D3B2D}"/>
              </a:ext>
            </a:extLst>
          </p:cNvPr>
          <p:cNvSpPr txBox="1"/>
          <p:nvPr/>
        </p:nvSpPr>
        <p:spPr>
          <a:xfrm>
            <a:off x="762000" y="11049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86897-4408-64FB-D68B-BCD64A1A3749}"/>
              </a:ext>
            </a:extLst>
          </p:cNvPr>
          <p:cNvSpPr txBox="1"/>
          <p:nvPr/>
        </p:nvSpPr>
        <p:spPr>
          <a:xfrm>
            <a:off x="5105400" y="522515"/>
            <a:ext cx="124968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3771900"/>
            <a:ext cx="17449800" cy="34290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5339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924300"/>
            <a:ext cx="1249680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 một chỗ hoặc một điểm: tập trung đồ đạc vào một chỗ; mọi người đã tập trung đông đủ (Đồng nghĩa: tập kết; Trái nghĩa: giải tán).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sức hoạt động, hướng các hoạt động vào một việc gì: tập trung tư tưởng; tập trung giải quyết đơn từ tồn động</a:t>
            </a:r>
          </a:p>
        </p:txBody>
      </p:sp>
    </p:spTree>
    <p:extLst>
      <p:ext uri="{BB962C8B-B14F-4D97-AF65-F5344CB8AC3E}">
        <p14:creationId xmlns:p14="http://schemas.microsoft.com/office/powerpoint/2010/main" val="856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2857500"/>
            <a:ext cx="17449800" cy="52578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7625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086100"/>
            <a:ext cx="12496800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(công việc) được tiến hành thuận lợi, không bị vấp váp, trở ngại gì: mọi việc đều trôi chảy; công việc được tiến hành rất trôi chảy (Đồng nghĩa: suôn sẻ, trót lọt).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(hoạt động nói năng) được tiến hành một cách dễ dàng, không có vấp váp: đọc rất trôi chảy; trả lời trôi chảy (Đồng nghĩa: lưu loát). </a:t>
            </a:r>
          </a:p>
        </p:txBody>
      </p:sp>
    </p:spTree>
    <p:extLst>
      <p:ext uri="{BB962C8B-B14F-4D97-AF65-F5344CB8AC3E}">
        <p14:creationId xmlns:p14="http://schemas.microsoft.com/office/powerpoint/2010/main" val="170075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BB8D80-5BBF-8A0C-A286-035E21A1BBD4}"/>
              </a:ext>
            </a:extLst>
          </p:cNvPr>
          <p:cNvGrpSpPr/>
          <p:nvPr/>
        </p:nvGrpSpPr>
        <p:grpSpPr>
          <a:xfrm>
            <a:off x="2514600" y="0"/>
            <a:ext cx="13709583" cy="3949214"/>
            <a:chOff x="290569" y="2617305"/>
            <a:chExt cx="11318737" cy="3852899"/>
          </a:xfrm>
        </p:grpSpPr>
        <p:pic>
          <p:nvPicPr>
            <p:cNvPr id="7" name="Picture 6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5548A6B5-84A3-85EC-F6D9-9007A18B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6A82C-1310-F76C-B997-24810D6DED4F}"/>
                </a:ext>
              </a:extLst>
            </p:cNvPr>
            <p:cNvSpPr txBox="1"/>
            <p:nvPr/>
          </p:nvSpPr>
          <p:spPr>
            <a:xfrm>
              <a:off x="2240819" y="3435063"/>
              <a:ext cx="7821108" cy="171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câu với 1 nghĩa chuyển của mỗi từ ở bài tập 3.</a:t>
              </a:r>
              <a:endParaRPr lang="en-US" sz="5400" b="1" i="0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79649E-67DD-0D05-0032-93509981F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152400" y="5219700"/>
            <a:ext cx="4343400" cy="557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C6ED4-416A-3B3D-4632-392818F95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14478000" y="5389200"/>
            <a:ext cx="4025570" cy="54551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FAACA2-7648-92BD-6EB5-F292B8F5D782}"/>
              </a:ext>
            </a:extLst>
          </p:cNvPr>
          <p:cNvGrpSpPr/>
          <p:nvPr/>
        </p:nvGrpSpPr>
        <p:grpSpPr>
          <a:xfrm>
            <a:off x="3962400" y="4305300"/>
            <a:ext cx="11096212" cy="3505200"/>
            <a:chOff x="547894" y="1803375"/>
            <a:chExt cx="11096212" cy="9631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1443D9-4E09-5918-A14D-2140756E4639}"/>
                </a:ext>
              </a:extLst>
            </p:cNvPr>
            <p:cNvSpPr/>
            <p:nvPr/>
          </p:nvSpPr>
          <p:spPr>
            <a:xfrm>
              <a:off x="547894" y="1803375"/>
              <a:ext cx="11096212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36BB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FB631F-02A7-CF24-C431-C7B61A773717}"/>
                </a:ext>
              </a:extLst>
            </p:cNvPr>
            <p:cNvSpPr txBox="1"/>
            <p:nvPr/>
          </p:nvSpPr>
          <p:spPr>
            <a:xfrm>
              <a:off x="1005094" y="1928999"/>
              <a:ext cx="10363200" cy="701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Thầy cô dạy em học tập theo gương Bác Hồ, chăm chỉ, khiêm tốn.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Bố em tập trung làm việc suốt đêm.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Giọng đọc của diễn viên rất trôi chảy.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81E3C2D-360D-E2CE-19B2-C8910EFC2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84" y="337811"/>
            <a:ext cx="16532033" cy="9611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811D-9F2B-F21D-E624-D8561E44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829300"/>
            <a:ext cx="1480846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2799000" y="1017442"/>
            <a:ext cx="12690000" cy="8252117"/>
          </a:xfrm>
          <a:custGeom>
            <a:avLst/>
            <a:gdLst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90000" h="8252117" fill="none" extrusionOk="0">
                <a:moveTo>
                  <a:pt x="0" y="1245987"/>
                </a:moveTo>
                <a:cubicBezTo>
                  <a:pt x="-139977" y="846030"/>
                  <a:pt x="595437" y="343497"/>
                  <a:pt x="1245987" y="0"/>
                </a:cubicBezTo>
                <a:cubicBezTo>
                  <a:pt x="4469440" y="945090"/>
                  <a:pt x="9223092" y="768638"/>
                  <a:pt x="11444013" y="0"/>
                </a:cubicBezTo>
                <a:cubicBezTo>
                  <a:pt x="12208935" y="194171"/>
                  <a:pt x="12770990" y="664751"/>
                  <a:pt x="12690000" y="1245987"/>
                </a:cubicBezTo>
                <a:cubicBezTo>
                  <a:pt x="12450572" y="4112919"/>
                  <a:pt x="12316256" y="6009095"/>
                  <a:pt x="12690000" y="7006129"/>
                </a:cubicBezTo>
                <a:cubicBezTo>
                  <a:pt x="12848813" y="7860429"/>
                  <a:pt x="11863412" y="8091185"/>
                  <a:pt x="11444013" y="8252117"/>
                </a:cubicBezTo>
                <a:cubicBezTo>
                  <a:pt x="11257030" y="9139063"/>
                  <a:pt x="6224590" y="9377508"/>
                  <a:pt x="1245987" y="8252117"/>
                </a:cubicBezTo>
                <a:cubicBezTo>
                  <a:pt x="259937" y="8331508"/>
                  <a:pt x="4714" y="7348790"/>
                  <a:pt x="0" y="7006129"/>
                </a:cubicBezTo>
                <a:cubicBezTo>
                  <a:pt x="-20637" y="4681809"/>
                  <a:pt x="16365" y="2497751"/>
                  <a:pt x="0" y="1245987"/>
                </a:cubicBezTo>
                <a:close/>
              </a:path>
              <a:path w="12690000" h="8252117" stroke="0" extrusionOk="0">
                <a:moveTo>
                  <a:pt x="0" y="1245987"/>
                </a:moveTo>
                <a:cubicBezTo>
                  <a:pt x="24652" y="812796"/>
                  <a:pt x="413094" y="247472"/>
                  <a:pt x="1245987" y="0"/>
                </a:cubicBezTo>
                <a:cubicBezTo>
                  <a:pt x="3085605" y="179025"/>
                  <a:pt x="10134327" y="721389"/>
                  <a:pt x="11444013" y="0"/>
                </a:cubicBezTo>
                <a:cubicBezTo>
                  <a:pt x="12004791" y="-59197"/>
                  <a:pt x="12524758" y="653706"/>
                  <a:pt x="12690000" y="1245987"/>
                </a:cubicBezTo>
                <a:cubicBezTo>
                  <a:pt x="13035300" y="3033654"/>
                  <a:pt x="12358674" y="6335486"/>
                  <a:pt x="12690000" y="7006129"/>
                </a:cubicBezTo>
                <a:cubicBezTo>
                  <a:pt x="12467008" y="7588652"/>
                  <a:pt x="12115026" y="8489481"/>
                  <a:pt x="11444013" y="8252117"/>
                </a:cubicBezTo>
                <a:cubicBezTo>
                  <a:pt x="6999784" y="8652258"/>
                  <a:pt x="5297035" y="8522977"/>
                  <a:pt x="1245987" y="8252117"/>
                </a:cubicBezTo>
                <a:cubicBezTo>
                  <a:pt x="558342" y="8490129"/>
                  <a:pt x="-12161" y="7475876"/>
                  <a:pt x="0" y="7006129"/>
                </a:cubicBezTo>
                <a:cubicBezTo>
                  <a:pt x="46694" y="5971560"/>
                  <a:pt x="-171625" y="3330906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110400" y="819530"/>
                  <a:pt x="642101" y="28896"/>
                  <a:pt x="1245987" y="0"/>
                </a:cubicBezTo>
                <a:cubicBezTo>
                  <a:pt x="5337027" y="-286081"/>
                  <a:pt x="9536179" y="176934"/>
                  <a:pt x="11444013" y="0"/>
                </a:cubicBezTo>
                <a:cubicBezTo>
                  <a:pt x="12267353" y="147778"/>
                  <a:pt x="12571785" y="380011"/>
                  <a:pt x="12690000" y="1245987"/>
                </a:cubicBezTo>
                <a:cubicBezTo>
                  <a:pt x="12575516" y="3672691"/>
                  <a:pt x="12670936" y="6120384"/>
                  <a:pt x="12690000" y="7006129"/>
                </a:cubicBezTo>
                <a:cubicBezTo>
                  <a:pt x="12873506" y="7614650"/>
                  <a:pt x="12133157" y="8300503"/>
                  <a:pt x="11444013" y="8252117"/>
                </a:cubicBezTo>
                <a:cubicBezTo>
                  <a:pt x="8757002" y="8226461"/>
                  <a:pt x="5798501" y="7088991"/>
                  <a:pt x="1245987" y="8252117"/>
                </a:cubicBezTo>
                <a:cubicBezTo>
                  <a:pt x="361503" y="8360054"/>
                  <a:pt x="-73435" y="7439803"/>
                  <a:pt x="0" y="7006129"/>
                </a:cubicBezTo>
                <a:cubicBezTo>
                  <a:pt x="328235" y="4439955"/>
                  <a:pt x="-129240" y="2508050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38183" y="756101"/>
                  <a:pt x="572747" y="314770"/>
                  <a:pt x="1245987" y="0"/>
                </a:cubicBezTo>
                <a:cubicBezTo>
                  <a:pt x="4632697" y="660325"/>
                  <a:pt x="9350057" y="186833"/>
                  <a:pt x="11444013" y="0"/>
                </a:cubicBezTo>
                <a:cubicBezTo>
                  <a:pt x="12281410" y="46947"/>
                  <a:pt x="12668422" y="641548"/>
                  <a:pt x="12690000" y="1245987"/>
                </a:cubicBezTo>
                <a:cubicBezTo>
                  <a:pt x="12814645" y="3948652"/>
                  <a:pt x="12560259" y="5834313"/>
                  <a:pt x="12690000" y="7006129"/>
                </a:cubicBezTo>
                <a:cubicBezTo>
                  <a:pt x="12871846" y="7762074"/>
                  <a:pt x="11909064" y="8202251"/>
                  <a:pt x="11444013" y="8252117"/>
                </a:cubicBezTo>
                <a:cubicBezTo>
                  <a:pt x="10227491" y="8893082"/>
                  <a:pt x="6104286" y="8915847"/>
                  <a:pt x="1245987" y="8252117"/>
                </a:cubicBezTo>
                <a:cubicBezTo>
                  <a:pt x="295769" y="8305866"/>
                  <a:pt x="-108628" y="7419532"/>
                  <a:pt x="0" y="7006129"/>
                </a:cubicBezTo>
                <a:cubicBezTo>
                  <a:pt x="104447" y="4351626"/>
                  <a:pt x="159220" y="2448968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-43769" y="765589"/>
                  <a:pt x="576349" y="262325"/>
                  <a:pt x="1245987" y="0"/>
                </a:cubicBezTo>
                <a:cubicBezTo>
                  <a:pt x="4690118" y="1176283"/>
                  <a:pt x="9288427" y="573417"/>
                  <a:pt x="11444013" y="0"/>
                </a:cubicBezTo>
                <a:cubicBezTo>
                  <a:pt x="12235664" y="169747"/>
                  <a:pt x="12766300" y="525561"/>
                  <a:pt x="12690000" y="1245987"/>
                </a:cubicBezTo>
                <a:cubicBezTo>
                  <a:pt x="12535720" y="3974112"/>
                  <a:pt x="12395251" y="5875128"/>
                  <a:pt x="12690000" y="7006129"/>
                </a:cubicBezTo>
                <a:cubicBezTo>
                  <a:pt x="12814762" y="7807474"/>
                  <a:pt x="11860674" y="8183789"/>
                  <a:pt x="11444013" y="8252117"/>
                </a:cubicBezTo>
                <a:cubicBezTo>
                  <a:pt x="10434304" y="9310171"/>
                  <a:pt x="6300409" y="8172711"/>
                  <a:pt x="1245987" y="8252117"/>
                </a:cubicBezTo>
                <a:cubicBezTo>
                  <a:pt x="238378" y="8382935"/>
                  <a:pt x="-44603" y="7362101"/>
                  <a:pt x="0" y="7006129"/>
                </a:cubicBezTo>
                <a:cubicBezTo>
                  <a:pt x="21589" y="4619233"/>
                  <a:pt x="78166" y="2428422"/>
                  <a:pt x="0" y="124598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690000" h="8252117" fill="none" extrusionOk="0">
                        <a:moveTo>
                          <a:pt x="0" y="1245987"/>
                        </a:moveTo>
                        <a:cubicBezTo>
                          <a:pt x="-91561" y="746351"/>
                          <a:pt x="580393" y="206022"/>
                          <a:pt x="1245987" y="0"/>
                        </a:cubicBezTo>
                        <a:cubicBezTo>
                          <a:pt x="4566989" y="826979"/>
                          <a:pt x="9119959" y="584234"/>
                          <a:pt x="11444013" y="0"/>
                        </a:cubicBezTo>
                        <a:cubicBezTo>
                          <a:pt x="12201526" y="175434"/>
                          <a:pt x="12743050" y="627872"/>
                          <a:pt x="12690000" y="1245987"/>
                        </a:cubicBezTo>
                        <a:cubicBezTo>
                          <a:pt x="12489971" y="4026161"/>
                          <a:pt x="12414803" y="5989909"/>
                          <a:pt x="12690000" y="7006129"/>
                        </a:cubicBezTo>
                        <a:cubicBezTo>
                          <a:pt x="12794555" y="7803661"/>
                          <a:pt x="11912439" y="8120544"/>
                          <a:pt x="11444013" y="8252117"/>
                        </a:cubicBezTo>
                        <a:cubicBezTo>
                          <a:pt x="10916263" y="8785885"/>
                          <a:pt x="5882262" y="8666296"/>
                          <a:pt x="1245987" y="8252117"/>
                        </a:cubicBezTo>
                        <a:cubicBezTo>
                          <a:pt x="287324" y="8324210"/>
                          <a:pt x="3792" y="7416349"/>
                          <a:pt x="0" y="7006129"/>
                        </a:cubicBezTo>
                        <a:cubicBezTo>
                          <a:pt x="-22923" y="4557237"/>
                          <a:pt x="1555" y="2381296"/>
                          <a:pt x="0" y="1245987"/>
                        </a:cubicBezTo>
                        <a:close/>
                      </a:path>
                      <a:path w="12690000" h="8252117" stroke="0" extrusionOk="0">
                        <a:moveTo>
                          <a:pt x="0" y="1245987"/>
                        </a:moveTo>
                        <a:cubicBezTo>
                          <a:pt x="35515" y="758160"/>
                          <a:pt x="439558" y="223338"/>
                          <a:pt x="1245987" y="0"/>
                        </a:cubicBezTo>
                        <a:cubicBezTo>
                          <a:pt x="2776951" y="153265"/>
                          <a:pt x="9914864" y="545563"/>
                          <a:pt x="11444013" y="0"/>
                        </a:cubicBezTo>
                        <a:cubicBezTo>
                          <a:pt x="12061765" y="-48259"/>
                          <a:pt x="12533334" y="648131"/>
                          <a:pt x="12690000" y="1245987"/>
                        </a:cubicBezTo>
                        <a:cubicBezTo>
                          <a:pt x="12981971" y="3076134"/>
                          <a:pt x="12421385" y="6252149"/>
                          <a:pt x="12690000" y="7006129"/>
                        </a:cubicBezTo>
                        <a:cubicBezTo>
                          <a:pt x="12567684" y="7627677"/>
                          <a:pt x="12102716" y="8450627"/>
                          <a:pt x="11444013" y="8252117"/>
                        </a:cubicBezTo>
                        <a:cubicBezTo>
                          <a:pt x="7037532" y="8391308"/>
                          <a:pt x="5522348" y="8441320"/>
                          <a:pt x="1245987" y="8252117"/>
                        </a:cubicBezTo>
                        <a:cubicBezTo>
                          <a:pt x="517400" y="8404545"/>
                          <a:pt x="-24060" y="7533688"/>
                          <a:pt x="0" y="7006129"/>
                        </a:cubicBezTo>
                        <a:cubicBezTo>
                          <a:pt x="-119325" y="5864997"/>
                          <a:pt x="-76113" y="3191011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100678" y="805034"/>
                          <a:pt x="611898" y="67671"/>
                          <a:pt x="1245987" y="0"/>
                        </a:cubicBezTo>
                        <a:cubicBezTo>
                          <a:pt x="5224356" y="98448"/>
                          <a:pt x="9394681" y="179430"/>
                          <a:pt x="11444013" y="0"/>
                        </a:cubicBezTo>
                        <a:cubicBezTo>
                          <a:pt x="12236927" y="113307"/>
                          <a:pt x="12661924" y="425467"/>
                          <a:pt x="12690000" y="1245987"/>
                        </a:cubicBezTo>
                        <a:cubicBezTo>
                          <a:pt x="12621459" y="3696315"/>
                          <a:pt x="12609917" y="5946445"/>
                          <a:pt x="12690000" y="7006129"/>
                        </a:cubicBezTo>
                        <a:cubicBezTo>
                          <a:pt x="12798981" y="7701451"/>
                          <a:pt x="12050104" y="8281212"/>
                          <a:pt x="11444013" y="8252117"/>
                        </a:cubicBezTo>
                        <a:cubicBezTo>
                          <a:pt x="9330776" y="8212650"/>
                          <a:pt x="5830035" y="7232590"/>
                          <a:pt x="1245987" y="8252117"/>
                        </a:cubicBezTo>
                        <a:cubicBezTo>
                          <a:pt x="422270" y="8321135"/>
                          <a:pt x="-52445" y="7500696"/>
                          <a:pt x="0" y="7006129"/>
                        </a:cubicBezTo>
                        <a:cubicBezTo>
                          <a:pt x="158078" y="4421490"/>
                          <a:pt x="37329" y="2372703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35331" y="735605"/>
                          <a:pt x="565050" y="284720"/>
                          <a:pt x="1245987" y="0"/>
                        </a:cubicBezTo>
                        <a:cubicBezTo>
                          <a:pt x="4832252" y="738343"/>
                          <a:pt x="9374253" y="360964"/>
                          <a:pt x="11444013" y="0"/>
                        </a:cubicBezTo>
                        <a:cubicBezTo>
                          <a:pt x="12254225" y="115380"/>
                          <a:pt x="12741743" y="577174"/>
                          <a:pt x="12690000" y="1245987"/>
                        </a:cubicBezTo>
                        <a:cubicBezTo>
                          <a:pt x="12640407" y="3814216"/>
                          <a:pt x="12495396" y="5885169"/>
                          <a:pt x="12690000" y="7006129"/>
                        </a:cubicBezTo>
                        <a:cubicBezTo>
                          <a:pt x="12784928" y="7756546"/>
                          <a:pt x="11903290" y="8237234"/>
                          <a:pt x="11444013" y="8252117"/>
                        </a:cubicBezTo>
                        <a:cubicBezTo>
                          <a:pt x="10513930" y="8920370"/>
                          <a:pt x="6197825" y="8119780"/>
                          <a:pt x="1245987" y="8252117"/>
                        </a:cubicBezTo>
                        <a:cubicBezTo>
                          <a:pt x="324157" y="8347270"/>
                          <a:pt x="-49041" y="7423846"/>
                          <a:pt x="0" y="7006129"/>
                        </a:cubicBezTo>
                        <a:cubicBezTo>
                          <a:pt x="10442" y="4424855"/>
                          <a:pt x="47004" y="2363817"/>
                          <a:pt x="0" y="124598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4665394" y="2765330"/>
            <a:ext cx="892912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</a:t>
            </a:r>
            <a:r>
              <a:rPr lang="en-US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chọn một số từ ngữ  gốc và yêu cầu chuyển thành nghĩa chuyển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Chia lớp thành 2 nhóm, của một số đại diện tham gia (nhất là những em còn yếu)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Yêu cầu các nhóm cùng nhau được nghĩa chuyển của từ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18" y="4797519"/>
            <a:ext cx="4894656" cy="5195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514" y="4338084"/>
            <a:ext cx="4469331" cy="5654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79E47B-1579-C974-E506-0F2269C8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76300"/>
            <a:ext cx="830956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84019" y="1474765"/>
            <a:ext cx="14983774" cy="7655346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2126" y="8396795"/>
            <a:ext cx="6751715" cy="4357925"/>
          </a:xfrm>
          <a:custGeom>
            <a:avLst/>
            <a:gdLst/>
            <a:ahLst/>
            <a:cxnLst/>
            <a:rect l="l" t="t" r="r" b="b"/>
            <a:pathLst>
              <a:path w="6751715" h="4357925">
                <a:moveTo>
                  <a:pt x="0" y="0"/>
                </a:moveTo>
                <a:lnTo>
                  <a:pt x="6751715" y="0"/>
                </a:lnTo>
                <a:lnTo>
                  <a:pt x="6751715" y="4357925"/>
                </a:lnTo>
                <a:lnTo>
                  <a:pt x="0" y="435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7360" y="4017288"/>
            <a:ext cx="3513904" cy="10225646"/>
          </a:xfrm>
          <a:custGeom>
            <a:avLst/>
            <a:gdLst/>
            <a:ahLst/>
            <a:cxnLst/>
            <a:rect l="l" t="t" r="r" b="b"/>
            <a:pathLst>
              <a:path w="3513904" h="10225646">
                <a:moveTo>
                  <a:pt x="0" y="0"/>
                </a:moveTo>
                <a:lnTo>
                  <a:pt x="3513904" y="0"/>
                </a:lnTo>
                <a:lnTo>
                  <a:pt x="3513904" y="10225646"/>
                </a:lnTo>
                <a:lnTo>
                  <a:pt x="0" y="1022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F42A2-426E-96BE-9BF2-23689863A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2324100"/>
            <a:ext cx="11962525" cy="552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7662"/>
            <a:ext cx="7718562" cy="10334662"/>
          </a:xfrm>
          <a:custGeom>
            <a:avLst/>
            <a:gdLst/>
            <a:ahLst/>
            <a:cxnLst/>
            <a:rect l="l" t="t" r="r" b="b"/>
            <a:pathLst>
              <a:path w="7718562" h="10334662">
                <a:moveTo>
                  <a:pt x="0" y="0"/>
                </a:moveTo>
                <a:lnTo>
                  <a:pt x="7718562" y="0"/>
                </a:lnTo>
                <a:lnTo>
                  <a:pt x="7718562" y="10334662"/>
                </a:lnTo>
                <a:lnTo>
                  <a:pt x="0" y="10334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80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93185" y="1327548"/>
            <a:ext cx="3360994" cy="7799775"/>
          </a:xfrm>
          <a:custGeom>
            <a:avLst/>
            <a:gdLst/>
            <a:ahLst/>
            <a:cxnLst/>
            <a:rect l="l" t="t" r="r" b="b"/>
            <a:pathLst>
              <a:path w="3360994" h="7799775">
                <a:moveTo>
                  <a:pt x="0" y="0"/>
                </a:moveTo>
                <a:lnTo>
                  <a:pt x="3360994" y="0"/>
                </a:lnTo>
                <a:lnTo>
                  <a:pt x="3360994" y="7799775"/>
                </a:lnTo>
                <a:lnTo>
                  <a:pt x="0" y="779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3431E-1EA9-8EF4-7A03-FB9DE02017EF}"/>
              </a:ext>
            </a:extLst>
          </p:cNvPr>
          <p:cNvSpPr txBox="1"/>
          <p:nvPr/>
        </p:nvSpPr>
        <p:spPr>
          <a:xfrm>
            <a:off x="8077200" y="571500"/>
            <a:ext cx="9829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  <a:endParaRPr lang="en-US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cái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78DB8E0-4E8B-4E25-B417-41D11E6E7DF9}"/>
              </a:ext>
            </a:extLst>
          </p:cNvPr>
          <p:cNvSpPr/>
          <p:nvPr/>
        </p:nvSpPr>
        <p:spPr>
          <a:xfrm>
            <a:off x="8915400" y="5143500"/>
            <a:ext cx="3048000" cy="3429000"/>
          </a:xfrm>
          <a:custGeom>
            <a:avLst/>
            <a:gdLst/>
            <a:ahLst/>
            <a:cxnLst/>
            <a:rect l="l" t="t" r="r" b="b"/>
            <a:pathLst>
              <a:path w="1656938" h="2333715">
                <a:moveTo>
                  <a:pt x="0" y="0"/>
                </a:moveTo>
                <a:lnTo>
                  <a:pt x="1656938" y="0"/>
                </a:lnTo>
                <a:lnTo>
                  <a:pt x="1656938" y="2333715"/>
                </a:lnTo>
                <a:lnTo>
                  <a:pt x="0" y="233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69E2EA-663B-DDBB-6FB0-5638CC1E6484}"/>
              </a:ext>
            </a:extLst>
          </p:cNvPr>
          <p:cNvSpPr/>
          <p:nvPr/>
        </p:nvSpPr>
        <p:spPr>
          <a:xfrm>
            <a:off x="12649200" y="6134100"/>
            <a:ext cx="4724400" cy="18288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1000" y="342900"/>
            <a:ext cx="17678400" cy="9524999"/>
          </a:xfrm>
          <a:custGeom>
            <a:avLst/>
            <a:gdLst/>
            <a:ahLst/>
            <a:cxnLst/>
            <a:rect l="l" t="t" r="r" b="b"/>
            <a:pathLst>
              <a:path w="15681535" h="8011839">
                <a:moveTo>
                  <a:pt x="0" y="0"/>
                </a:moveTo>
                <a:lnTo>
                  <a:pt x="15681536" y="0"/>
                </a:lnTo>
                <a:lnTo>
                  <a:pt x="15681536" y="8011839"/>
                </a:lnTo>
                <a:lnTo>
                  <a:pt x="0" y="801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ừ Điển Anh Việt Dành Cho Học Sinh Lớp 6-7 Khoảng 177.000 Từ">
            <a:extLst>
              <a:ext uri="{FF2B5EF4-FFF2-40B4-BE49-F238E27FC236}">
                <a16:creationId xmlns:a16="http://schemas.microsoft.com/office/drawing/2014/main" id="{67F84CF2-F8FB-C62D-3B0C-EDD488914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09700"/>
            <a:ext cx="2546211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7B803-B25C-B76B-5AA6-237ACE959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9" y="1257300"/>
            <a:ext cx="2731957" cy="4114800"/>
          </a:xfrm>
          <a:prstGeom prst="rect">
            <a:avLst/>
          </a:prstGeom>
        </p:spPr>
      </p:pic>
      <p:pic>
        <p:nvPicPr>
          <p:cNvPr id="12" name="Picture 11" descr="Mua Từ Điển Tiếng Việt Thông Dụng (Dành Cho HS-SV) - Sách Bỏ Túi | Tiki">
            <a:extLst>
              <a:ext uri="{FF2B5EF4-FFF2-40B4-BE49-F238E27FC236}">
                <a16:creationId xmlns:a16="http://schemas.microsoft.com/office/drawing/2014/main" id="{0CD04E5C-DFE8-4E5F-2EEC-76C16FDC5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333500"/>
            <a:ext cx="2708322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ừ điển Anh - Việt (bìa xanh đậm) - Công ty cổ phần sách MCBooks">
            <a:extLst>
              <a:ext uri="{FF2B5EF4-FFF2-40B4-BE49-F238E27FC236}">
                <a16:creationId xmlns:a16="http://schemas.microsoft.com/office/drawing/2014/main" id="{BB9D0503-E028-D67A-87AC-409248A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1409700"/>
            <a:ext cx="2743200" cy="39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0427" y="908685"/>
            <a:ext cx="16887145" cy="8496290"/>
          </a:xfrm>
          <a:custGeom>
            <a:avLst/>
            <a:gdLst/>
            <a:ahLst/>
            <a:cxnLst/>
            <a:rect l="l" t="t" r="r" b="b"/>
            <a:pathLst>
              <a:path w="16887145" h="8496290">
                <a:moveTo>
                  <a:pt x="0" y="0"/>
                </a:moveTo>
                <a:lnTo>
                  <a:pt x="16887146" y="0"/>
                </a:lnTo>
                <a:lnTo>
                  <a:pt x="16887146" y="8496290"/>
                </a:lnTo>
                <a:lnTo>
                  <a:pt x="0" y="8496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3177752" y="5581150"/>
            <a:ext cx="3502493" cy="8638436"/>
          </a:xfrm>
          <a:custGeom>
            <a:avLst/>
            <a:gdLst/>
            <a:ahLst/>
            <a:cxnLst/>
            <a:rect l="l" t="t" r="r" b="b"/>
            <a:pathLst>
              <a:path w="3502493" h="8638436">
                <a:moveTo>
                  <a:pt x="3502494" y="0"/>
                </a:moveTo>
                <a:lnTo>
                  <a:pt x="0" y="0"/>
                </a:lnTo>
                <a:lnTo>
                  <a:pt x="0" y="8638437"/>
                </a:lnTo>
                <a:lnTo>
                  <a:pt x="3502494" y="8638437"/>
                </a:lnTo>
                <a:lnTo>
                  <a:pt x="35024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48276" y="608964"/>
            <a:ext cx="2682153" cy="2747404"/>
          </a:xfrm>
          <a:custGeom>
            <a:avLst/>
            <a:gdLst/>
            <a:ahLst/>
            <a:cxnLst/>
            <a:rect l="l" t="t" r="r" b="b"/>
            <a:pathLst>
              <a:path w="2682153" h="2747404">
                <a:moveTo>
                  <a:pt x="0" y="0"/>
                </a:moveTo>
                <a:lnTo>
                  <a:pt x="2682153" y="0"/>
                </a:lnTo>
                <a:lnTo>
                  <a:pt x="2682153" y="2747404"/>
                </a:lnTo>
                <a:lnTo>
                  <a:pt x="0" y="2747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84A5DE-2D19-254B-2CE2-6FCFF5988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14700"/>
            <a:ext cx="10901082" cy="289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EAC92A-D00D-23AB-9E70-59177A3E0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2705100"/>
            <a:ext cx="3426249" cy="944962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D030D8-58B9-B8FC-1D25-2C4C1BD9A1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187E990-72F9-DB4B-7B96-1EF33122E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705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các bước ở bài tập 1 theo trình tự tra cứu nghĩa của từ trong từ điển.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D41BE5-1A42-EA4A-0087-5CD8B51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3924300"/>
            <a:ext cx="6858000" cy="3200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DEB495B8-122A-2EB8-E80A-946E0DA54F0E}"/>
              </a:ext>
            </a:extLst>
          </p:cNvPr>
          <p:cNvSpPr/>
          <p:nvPr/>
        </p:nvSpPr>
        <p:spPr>
          <a:xfrm>
            <a:off x="152400" y="2628900"/>
            <a:ext cx="10885714" cy="6400800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07CF5-94DE-215E-494B-2A0D8A19FF05}"/>
              </a:ext>
            </a:extLst>
          </p:cNvPr>
          <p:cNvSpPr txBox="1"/>
          <p:nvPr/>
        </p:nvSpPr>
        <p:spPr>
          <a:xfrm>
            <a:off x="1143000" y="34671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2134162"/>
            <a:chOff x="1182413" y="788189"/>
            <a:chExt cx="9576762" cy="1523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138592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bước theo trình tự tra cứu nghĩa của từ trong từ điển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92E983B-BBDE-221D-77F2-3FB486659CBE}"/>
              </a:ext>
            </a:extLst>
          </p:cNvPr>
          <p:cNvSpPr txBox="1"/>
          <p:nvPr/>
        </p:nvSpPr>
        <p:spPr>
          <a:xfrm>
            <a:off x="4114800" y="2705933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endParaRPr lang="en-US" sz="48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5AED10-C523-7BC8-E66E-E76920607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6438900"/>
            <a:ext cx="3630537" cy="3853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742F92-F359-AFE9-06FA-FB665867E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400" y="6125009"/>
            <a:ext cx="3276600" cy="4145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5CD22-DBCB-A067-1C05-2EA0D8E71F21}"/>
              </a:ext>
            </a:extLst>
          </p:cNvPr>
          <p:cNvSpPr txBox="1"/>
          <p:nvPr/>
        </p:nvSpPr>
        <p:spPr>
          <a:xfrm>
            <a:off x="4038600" y="430530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bắt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Đ.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4FDE4-DD44-20F4-276A-EAE8AE2A4ACC}"/>
              </a:ext>
            </a:extLst>
          </p:cNvPr>
          <p:cNvSpPr txBox="1"/>
          <p:nvPr/>
        </p:nvSpPr>
        <p:spPr>
          <a:xfrm>
            <a:off x="4038600" y="5575577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E1EB3-39E7-425F-0C1C-C293C24630E8}"/>
              </a:ext>
            </a:extLst>
          </p:cNvPr>
          <p:cNvSpPr txBox="1"/>
          <p:nvPr/>
        </p:nvSpPr>
        <p:spPr>
          <a:xfrm>
            <a:off x="4114800" y="6827996"/>
            <a:ext cx="10972800" cy="173664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ví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dụ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hiểu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thêm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ý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dùng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1B7FB-691A-D977-B4AB-C1C10206DD61}"/>
              </a:ext>
            </a:extLst>
          </p:cNvPr>
          <p:cNvSpPr txBox="1"/>
          <p:nvPr/>
        </p:nvSpPr>
        <p:spPr>
          <a:xfrm>
            <a:off x="4038600" y="902708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endParaRPr lang="en-US" sz="48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các thông tin về từ đọc trong từ điển dưới đây và trả lười câu hỏi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431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209800" y="8801100"/>
            <a:ext cx="145542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2725400" y="4991100"/>
            <a:ext cx="5334000" cy="3124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b="1" i="1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4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7315200" y="7962900"/>
            <a:ext cx="92964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Nghĩa gốc của từ </a:t>
            </a:r>
            <a:r>
              <a:rPr lang="vi-VN" sz="5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gì?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3009900"/>
            <a:ext cx="6248400" cy="4267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của từ đọc là nghĩa số 1: 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Phát thành lời những điều đã được viết ra theo đúng trình tự.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5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680</Words>
  <Application>Microsoft Office PowerPoint</Application>
  <PresentationFormat>Custom</PresentationFormat>
  <Paragraphs>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</vt:lpstr>
      <vt:lpstr>iCiel Altus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OS</cp:lastModifiedBy>
  <cp:revision>30</cp:revision>
  <dcterms:created xsi:type="dcterms:W3CDTF">2006-08-16T00:00:00Z</dcterms:created>
  <dcterms:modified xsi:type="dcterms:W3CDTF">2024-10-24T00:07:58Z</dcterms:modified>
  <dc:identifier>DAGGBMTwqNQ</dc:identifier>
</cp:coreProperties>
</file>