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32" r:id="rId5"/>
  </p:sldMasterIdLst>
  <p:sldIdLst>
    <p:sldId id="282" r:id="rId6"/>
    <p:sldId id="285" r:id="rId7"/>
    <p:sldId id="287" r:id="rId8"/>
    <p:sldId id="324" r:id="rId9"/>
    <p:sldId id="326" r:id="rId10"/>
    <p:sldId id="315" r:id="rId11"/>
    <p:sldId id="313" r:id="rId12"/>
    <p:sldId id="318" r:id="rId13"/>
    <p:sldId id="314" r:id="rId14"/>
    <p:sldId id="292" r:id="rId15"/>
    <p:sldId id="320" r:id="rId16"/>
    <p:sldId id="296" r:id="rId17"/>
    <p:sldId id="290" r:id="rId18"/>
    <p:sldId id="328" r:id="rId19"/>
    <p:sldId id="273" r:id="rId20"/>
    <p:sldId id="331" r:id="rId21"/>
    <p:sldId id="332" r:id="rId22"/>
    <p:sldId id="336" r:id="rId23"/>
    <p:sldId id="339" r:id="rId24"/>
    <p:sldId id="337" r:id="rId25"/>
    <p:sldId id="341" r:id="rId26"/>
    <p:sldId id="343" r:id="rId27"/>
    <p:sldId id="345" r:id="rId28"/>
    <p:sldId id="299" r:id="rId29"/>
    <p:sldId id="311" r:id="rId30"/>
    <p:sldId id="303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1BDDD-1344-4AB7-900D-58B13640A0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718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CB849-60F9-495A-A972-4F1EF6979D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36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87F92-5384-4D59-B13D-164C3889AF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267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1841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5952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515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138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832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2963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9130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51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B89FF-D990-4D67-A9D5-F1B40CDBB1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4293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2315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5125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4075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AE20F465-527A-49DB-93B4-AD046F592A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004168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B23128A7-346A-4F23-9BD1-CEC2016102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22170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5CF034A-A530-4BEC-9B8B-1CDA31A36F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12573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15434C66-0128-4B63-A426-C685864C79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7842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8DD81944-44F3-4541-9AEE-6396804530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6852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D0448ED-1A47-43D4-A196-370F5C2B44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9594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0BA62CD0-7A4A-4B6E-B2BA-9D250451DE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798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7A0D3-D252-4A05-BB98-34F6C2F96B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1877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69BEEC5B-CFDF-4FF1-B2DD-AC502ABAAD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530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C0A8A29E-CA3A-4CD1-8133-35D5ABDAA1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32710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ABFF793-D017-44A0-9F94-909E39B85A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22417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>
              <a:defRPr/>
            </a:pPr>
            <a:fld id="{D2620377-08FE-4819-82E9-3283327E77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38324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A1BDDD-1344-4AB7-900D-58B13640A0E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500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B89FF-D990-4D67-A9D5-F1B40CDBB1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618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E7A0D3-D252-4A05-BB98-34F6C2F96B6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8104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6DFA5-5642-4A30-9820-4977C9E082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3923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30FE7-6C23-4771-AAD1-7E149E2232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49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5B951-C000-4D23-BE20-530013C7A1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8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76DFA5-5642-4A30-9820-4977C9E0826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8927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C3BA6D-00F4-4304-8790-83E5653D1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9694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EC35D-1920-4EBE-93EB-E91AF23E04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8490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09F7CB-36EE-4CA0-B4DC-2C00ED34BC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6753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4CB849-60F9-495A-A972-4F1EF6979D82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8885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087F92-5384-4D59-B13D-164C3889AF5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41948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601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8AB1-048E-4757-922D-45EEE92D827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E454-82CB-479E-A6A7-B0BBFDE20CD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609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082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8AB1-048E-4757-922D-45EEE92D827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E454-82CB-479E-A6A7-B0BBFDE20CD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967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7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9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8AB1-048E-4757-922D-45EEE92D827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E454-82CB-479E-A6A7-B0BBFDE20CD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79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8AB1-048E-4757-922D-45EEE92D827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E454-82CB-479E-A6A7-B0BBFDE20CD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906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8AB1-048E-4757-922D-45EEE92D827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E454-82CB-479E-A6A7-B0BBFDE20CD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176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430FE7-6C23-4771-AAD1-7E149E22321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8649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8AB1-048E-4757-922D-45EEE92D827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E454-82CB-479E-A6A7-B0BBFDE20CD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553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8AB1-048E-4757-922D-45EEE92D827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E454-82CB-479E-A6A7-B0BBFDE20CD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442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23" y="2209856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43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7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8AB1-048E-4757-922D-45EEE92D827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E454-82CB-479E-A6A7-B0BBFDE20CD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7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8AB1-048E-4757-922D-45EEE92D827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E454-82CB-479E-A6A7-B0BBFDE20CD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189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8AB1-048E-4757-922D-45EEE92D827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E454-82CB-479E-A6A7-B0BBFDE20CD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1725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73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41" y="731575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08AB1-048E-4757-922D-45EEE92D827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DE454-82CB-479E-A6A7-B0BBFDE20CD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939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C5B951-C000-4D23-BE20-530013C7A1A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037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C3BA6D-00F4-4304-8790-83E5653D18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26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EC35D-1920-4EBE-93EB-E91AF23E04D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490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09F7CB-36EE-4CA0-B4DC-2C00ED34BCC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060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B76874-3417-4D30-9670-B0CDDC11FFFA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9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BC7F2-5163-4A82-8DE4-566941059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010EF5-ABAA-4599-AA9D-E4E65652D06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81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1EEFF5-8528-429F-B42A-F95E1B31978B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75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6B76874-3417-4D30-9670-B0CDDC11FFFA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69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1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56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AD08AB1-048E-4757-922D-45EEE92D8273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2/2/2023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27" y="6172256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56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44DE454-82CB-479E-A6A7-B0BBFDE20CD3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14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340" name="Rectangle 9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341" name="Rectangle 12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342" name="Rectangle 15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14343" name="Rectangle 28"/>
          <p:cNvSpPr>
            <a:spLocks noChangeArrowheads="1"/>
          </p:cNvSpPr>
          <p:nvPr/>
        </p:nvSpPr>
        <p:spPr bwMode="auto">
          <a:xfrm>
            <a:off x="76201" y="73962"/>
            <a:ext cx="196208" cy="3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7123" tIns="48561" rIns="97123" bIns="48561" anchor="ctr">
            <a:spAutoFit/>
          </a:bodyPr>
          <a:lstStyle/>
          <a:p>
            <a:pPr defTabSz="913964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" name="Thuong lam thay co oi - Jolie Quynh Anh.mp3">
            <a:hlinkClick r:id="" action="ppaction://media"/>
          </p:cNvPr>
          <p:cNvSpPr>
            <a:spLocks noRot="1" noChangeAspect="1"/>
          </p:cNvSpPr>
          <p:nvPr/>
        </p:nvSpPr>
        <p:spPr bwMode="auto">
          <a:xfrm>
            <a:off x="-669925" y="6441027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7123" tIns="48561" rIns="97123" bIns="48561"/>
          <a:lstStyle/>
          <a:p>
            <a:pPr defTabSz="913964" fontAlgn="base">
              <a:spcBef>
                <a:spcPct val="0"/>
              </a:spcBef>
              <a:spcAft>
                <a:spcPct val="0"/>
              </a:spcAft>
            </a:pPr>
            <a:endParaRPr lang="en-US" sz="1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4345" name="WordArt 21"/>
          <p:cNvSpPr>
            <a:spLocks noChangeArrowheads="1" noChangeShapeType="1" noTextEdit="1"/>
          </p:cNvSpPr>
          <p:nvPr/>
        </p:nvSpPr>
        <p:spPr bwMode="auto">
          <a:xfrm>
            <a:off x="5334005" y="1295410"/>
            <a:ext cx="3362325" cy="1752600"/>
          </a:xfrm>
          <a:prstGeom prst="rect">
            <a:avLst/>
          </a:prstGeom>
        </p:spPr>
        <p:txBody>
          <a:bodyPr wrap="none" lIns="91397" tIns="45699" rIns="91397" bIns="45699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913964" fontAlgn="base">
              <a:spcBef>
                <a:spcPct val="0"/>
              </a:spcBef>
              <a:spcAft>
                <a:spcPct val="0"/>
              </a:spcAft>
            </a:pPr>
            <a:endParaRPr lang="en-US" sz="48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61" name="TextBox 23"/>
          <p:cNvSpPr txBox="1">
            <a:spLocks noChangeArrowheads="1"/>
          </p:cNvSpPr>
          <p:nvPr/>
        </p:nvSpPr>
        <p:spPr bwMode="auto">
          <a:xfrm>
            <a:off x="2499000" y="1729959"/>
            <a:ext cx="4424367" cy="744401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 wrap="square" lIns="97123" tIns="48561" rIns="97123" bIns="48561">
            <a:spAutoFit/>
          </a:bodyPr>
          <a:lstStyle/>
          <a:p>
            <a:pPr algn="ctr" defTabSz="913964">
              <a:defRPr/>
            </a:pPr>
            <a:r>
              <a:rPr lang="en-US" sz="4200" b="1" u="sng" dirty="0" err="1" smtClean="0">
                <a:solidFill>
                  <a:srgbClr val="FFFF00"/>
                </a:solidFill>
                <a:latin typeface="Aaril"/>
                <a:cs typeface="Times New Roman" pitchFamily="18" charset="0"/>
              </a:rPr>
              <a:t>Kĩ</a:t>
            </a:r>
            <a:r>
              <a:rPr lang="en-US" sz="4200" b="1" u="sng" dirty="0" smtClean="0">
                <a:solidFill>
                  <a:srgbClr val="FFFF00"/>
                </a:solidFill>
                <a:latin typeface="Aaril"/>
                <a:cs typeface="Times New Roman" pitchFamily="18" charset="0"/>
              </a:rPr>
              <a:t> </a:t>
            </a:r>
            <a:r>
              <a:rPr lang="en-US" sz="4200" b="1" u="sng" dirty="0" err="1" smtClean="0">
                <a:solidFill>
                  <a:srgbClr val="FFFF00"/>
                </a:solidFill>
                <a:latin typeface="Aaril"/>
                <a:cs typeface="Times New Roman" pitchFamily="18" charset="0"/>
              </a:rPr>
              <a:t>thuật</a:t>
            </a:r>
            <a:r>
              <a:rPr lang="en-US" sz="4200" b="1" u="sng" dirty="0" smtClean="0">
                <a:solidFill>
                  <a:srgbClr val="FFFF00"/>
                </a:solidFill>
                <a:latin typeface="Aaril"/>
                <a:cs typeface="Times New Roman" pitchFamily="18" charset="0"/>
              </a:rPr>
              <a:t> </a:t>
            </a:r>
            <a:endParaRPr lang="en-US" sz="4200" b="1" u="sng" dirty="0">
              <a:solidFill>
                <a:srgbClr val="FFFF00"/>
              </a:solidFill>
              <a:latin typeface="Aaril"/>
              <a:cs typeface="Times New Roman" pitchFamily="18" charset="0"/>
            </a:endParaRPr>
          </a:p>
        </p:txBody>
      </p:sp>
      <p:pic>
        <p:nvPicPr>
          <p:cNvPr id="14347" name="Picture 7" descr="Book-03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570" y="4099935"/>
            <a:ext cx="5847558" cy="1696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283" y="2967344"/>
            <a:ext cx="8971139" cy="1376065"/>
          </a:xfrm>
          <a:prstGeom prst="rect">
            <a:avLst/>
          </a:prstGeom>
          <a:solidFill>
            <a:srgbClr val="00B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lIns="91397" tIns="45699" rIns="91397" bIns="45699">
            <a:prstTxWarp prst="textWave2">
              <a:avLst/>
            </a:prstTxWarp>
            <a:spAutoFit/>
          </a:bodyPr>
          <a:lstStyle/>
          <a:p>
            <a:pPr algn="ctr" defTabSz="913964"/>
            <a:r>
              <a:rPr lang="en-US" sz="5400" b="1" dirty="0" smtClean="0">
                <a:ln w="19050">
                  <a:solidFill>
                    <a:srgbClr val="3E3D2D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aril"/>
              </a:rPr>
              <a:t> SỬ DỤNG ĐIỆN THOẠI (TIẾT </a:t>
            </a:r>
            <a:r>
              <a:rPr lang="vi-VN" sz="5400" b="1" dirty="0" smtClean="0">
                <a:ln w="19050">
                  <a:solidFill>
                    <a:srgbClr val="3E3D2D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aril"/>
              </a:rPr>
              <a:t>2</a:t>
            </a:r>
            <a:r>
              <a:rPr lang="en-US" sz="5400" b="1" dirty="0" smtClean="0">
                <a:ln w="19050">
                  <a:solidFill>
                    <a:srgbClr val="3E3D2D">
                      <a:tint val="1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Aaril"/>
              </a:rPr>
              <a:t>) </a:t>
            </a:r>
            <a:endParaRPr lang="en-US" sz="5400" b="1" dirty="0">
              <a:ln w="19050">
                <a:solidFill>
                  <a:srgbClr val="3E3D2D">
                    <a:tint val="1000"/>
                  </a:srgb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Aaril"/>
            </a:endParaRPr>
          </a:p>
        </p:txBody>
      </p:sp>
      <p:sp>
        <p:nvSpPr>
          <p:cNvPr id="31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24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32" name="Picture 31" descr="Kết quả hình ảnh cho một số biểu tượng trên điện thoạ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48578" y="4836393"/>
            <a:ext cx="1115142" cy="194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/>
          <p:cNvPicPr/>
          <p:nvPr/>
        </p:nvPicPr>
        <p:blipFill>
          <a:blip r:embed="rId4"/>
          <a:stretch>
            <a:fillRect/>
          </a:stretch>
        </p:blipFill>
        <p:spPr>
          <a:xfrm>
            <a:off x="7078320" y="93025"/>
            <a:ext cx="2065680" cy="156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672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88491" y="1600200"/>
            <a:ext cx="8686800" cy="3429000"/>
          </a:xfrm>
          <a:prstGeom prst="cloudCallout">
            <a:avLst>
              <a:gd name="adj1" fmla="val -47505"/>
              <a:gd name="adj2" fmla="val 98306"/>
            </a:avLst>
          </a:prstGeom>
          <a:solidFill>
            <a:srgbClr val="00B050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algn="ctr"/>
            <a:r>
              <a:rPr lang="vi-VN" sz="4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Nêu các biểu tượng trạng thái và chức năng hoạt động của điện thoại.</a:t>
            </a:r>
            <a:endParaRPr lang="en-US" sz="4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3" descr="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128" y="152400"/>
            <a:ext cx="1005051" cy="137160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702870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639552"/>
              </p:ext>
            </p:extLst>
          </p:nvPr>
        </p:nvGraphicFramePr>
        <p:xfrm>
          <a:off x="228600" y="381005"/>
          <a:ext cx="8686800" cy="6144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56136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lang="en-US" sz="28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lang="en-US" sz="2400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61363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Chế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độ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máy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bay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61363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Biểu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tượng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máy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ảnh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25707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Trạng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thái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pin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yếu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61363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Biểu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tượng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danh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bạ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điện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thoại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26344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Biểu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tượng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mức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sóng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điện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thoại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561363">
                <a:tc>
                  <a:txBody>
                    <a:bodyPr/>
                    <a:lstStyle/>
                    <a:p>
                      <a:endParaRPr lang="en-US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Biểu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tượng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cuộc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gọi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701040">
                <a:tc>
                  <a:txBody>
                    <a:bodyPr/>
                    <a:lstStyle/>
                    <a:p>
                      <a:endParaRPr lang="en-US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Trạng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thái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điện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thoại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đang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sạc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pin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990600">
                <a:tc>
                  <a:txBody>
                    <a:bodyPr/>
                    <a:lstStyle/>
                    <a:p>
                      <a:endParaRPr lang="en-US" smtClean="0">
                        <a:solidFill>
                          <a:srgbClr val="7030A0"/>
                        </a:solidFill>
                      </a:endParaRPr>
                    </a:p>
                    <a:p>
                      <a:endParaRPr lang="en-US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Biểu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tượng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mức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sóng</a:t>
                      </a:r>
                      <a:r>
                        <a:rPr lang="en-US" sz="2400" b="1" kern="1200" dirty="0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2400" b="1" kern="1200" dirty="0" err="1" smtClean="0">
                          <a:solidFill>
                            <a:srgbClr val="7030A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wifi</a:t>
                      </a:r>
                      <a:endParaRPr lang="en-US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4" descr="../../../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1705" y="2055998"/>
            <a:ext cx="711835" cy="576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../../../0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063" y="1034130"/>
            <a:ext cx="819785" cy="429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../../../09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8174" y="2811493"/>
            <a:ext cx="555625" cy="555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../../../sa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587" y="4709567"/>
            <a:ext cx="632460" cy="49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../../../pic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919" y="1527152"/>
            <a:ext cx="716280" cy="513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../../../00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356" y="4107017"/>
            <a:ext cx="594995" cy="520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../../../8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722" y="5593244"/>
            <a:ext cx="683260" cy="683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062" y="3430182"/>
            <a:ext cx="822960" cy="478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6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483" y="228600"/>
            <a:ext cx="8755118" cy="631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vi-VN" sz="2800" b="1" u="sng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MỤC TÊU</a:t>
            </a:r>
          </a:p>
          <a:p>
            <a:pPr algn="just">
              <a:lnSpc>
                <a:spcPct val="115000"/>
              </a:lnSpc>
            </a:pPr>
            <a:r>
              <a:rPr lang="en-US" sz="40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4000" b="1" dirty="0" err="1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Ghi</a:t>
            </a:r>
            <a:r>
              <a:rPr lang="en-US" sz="4000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nhớ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được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số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điện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thoại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của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người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thân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các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số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điện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thoại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khẩn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cấp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khi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cần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thiết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40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</a:pP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Sử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dụng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điện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thoại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an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toàn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tiết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kiệm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hiệu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quả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và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phù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hợp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với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quy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tắc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giao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tiếp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en-US" sz="4000" b="1" dirty="0">
              <a:solidFill>
                <a:srgbClr val="C00000"/>
              </a:solidFill>
              <a:ea typeface="Calibri"/>
              <a:cs typeface="Times New Roman"/>
            </a:endParaRPr>
          </a:p>
          <a:p>
            <a:pPr algn="just">
              <a:lnSpc>
                <a:spcPct val="120000"/>
              </a:lnSpc>
            </a:pPr>
            <a:r>
              <a:rPr lang="nl-NL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- 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GD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tính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cẩn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thận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, ý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thức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giữ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gìn</a:t>
            </a:r>
            <a:r>
              <a:rPr lang="en-US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điện</a:t>
            </a:r>
            <a:r>
              <a:rPr lang="vi-VN" sz="4000" b="1" dirty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> thoại của mình và người thân.</a:t>
            </a:r>
            <a:endParaRPr lang="en-US" sz="4000" b="1" dirty="0">
              <a:solidFill>
                <a:srgbClr val="C0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2546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WordArt 5"/>
          <p:cNvSpPr>
            <a:spLocks noChangeArrowheads="1" noChangeShapeType="1" noTextEdit="1"/>
          </p:cNvSpPr>
          <p:nvPr/>
        </p:nvSpPr>
        <p:spPr bwMode="auto">
          <a:xfrm>
            <a:off x="1295400" y="2590800"/>
            <a:ext cx="5983288" cy="2286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HOẠT ĐỘNG CƠ BẢN</a:t>
            </a:r>
            <a:endParaRPr lang="en-US" sz="36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016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khẩn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06425" y="1828800"/>
            <a:ext cx="8229600" cy="1524000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</a:pP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25463" y="3581400"/>
            <a:ext cx="8229600" cy="1371600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416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3000" y="1219200"/>
            <a:ext cx="7010400" cy="38779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just"/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37" descr="blumen-pflanzen10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358521"/>
            <a:ext cx="3200400" cy="189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42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1324"/>
            <a:ext cx="8991600" cy="631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410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685800"/>
            <a:ext cx="777240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Khi</a:t>
            </a:r>
            <a:r>
              <a:rPr lang="en-US" sz="5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nào</a:t>
            </a:r>
            <a:r>
              <a:rPr lang="en-US" sz="5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bấm</a:t>
            </a:r>
            <a:r>
              <a:rPr lang="en-US" sz="5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gọi</a:t>
            </a:r>
            <a:r>
              <a:rPr lang="en-US" sz="5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113</a:t>
            </a:r>
            <a:r>
              <a:rPr lang="vi-VN" sz="5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?</a:t>
            </a:r>
            <a:endParaRPr lang="en-US" sz="54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1929685"/>
            <a:ext cx="7620000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0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60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60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bấm</a:t>
            </a:r>
            <a:r>
              <a:rPr lang="en-US" sz="60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60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114</a:t>
            </a:r>
            <a:r>
              <a:rPr lang="vi-VN" sz="60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C0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60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C0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3124200"/>
            <a:ext cx="746760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Khi</a:t>
            </a:r>
            <a:r>
              <a:rPr lang="en-US" sz="5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nào</a:t>
            </a:r>
            <a:r>
              <a:rPr lang="en-US" sz="5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bấm</a:t>
            </a:r>
            <a:r>
              <a:rPr lang="en-US" sz="5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dirty="0" err="1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gọi</a:t>
            </a:r>
            <a:r>
              <a:rPr lang="en-US" sz="5400" b="1" dirty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 </a:t>
            </a:r>
            <a:r>
              <a:rPr lang="en-US" sz="54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115</a:t>
            </a:r>
            <a:r>
              <a:rPr lang="vi-VN" sz="5400" b="1" dirty="0" smtClean="0">
                <a:ln w="31550" cmpd="sng">
                  <a:gradFill>
                    <a:gsLst>
                      <a:gs pos="70000">
                        <a:srgbClr val="F79646">
                          <a:shade val="50000"/>
                          <a:satMod val="190000"/>
                        </a:srgbClr>
                      </a:gs>
                      <a:gs pos="0">
                        <a:srgbClr val="F79646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Arial" charset="0"/>
              </a:rPr>
              <a:t>?</a:t>
            </a:r>
            <a:endParaRPr lang="en-US" sz="5400" b="1" dirty="0">
              <a:ln w="31550" cmpd="sng">
                <a:gradFill>
                  <a:gsLst>
                    <a:gs pos="70000">
                      <a:srgbClr val="F79646">
                        <a:shade val="50000"/>
                        <a:satMod val="190000"/>
                      </a:srgbClr>
                    </a:gs>
                    <a:gs pos="0">
                      <a:srgbClr val="F79646">
                        <a:tint val="77000"/>
                        <a:satMod val="180000"/>
                      </a:srgb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73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92299" y="5029200"/>
            <a:ext cx="8670701" cy="1581150"/>
          </a:xfrm>
          <a:solidFill>
            <a:srgbClr val="FFFF00"/>
          </a:solidFill>
        </p:spPr>
        <p:txBody>
          <a:bodyPr/>
          <a:lstStyle/>
          <a:p>
            <a:pPr eaLnBrk="1" hangingPunct="1"/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1900-9095</a:t>
            </a:r>
            <a:b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Covid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19: 1900-3228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3" name="Picture 2" descr="Số điện thoại khẩn cấ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99" y="457200"/>
            <a:ext cx="86868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926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2057400"/>
            <a:ext cx="5410200" cy="29718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</a:rPr>
              <a:t>HOẠT ĐỘNG THỰC HÀNH</a:t>
            </a:r>
            <a:endParaRPr lang="en-US" sz="54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304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Download Free png Coins,corners,bordures - Flower Borders Corn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2"/>
          <a:stretch>
            <a:fillRect/>
          </a:stretch>
        </p:blipFill>
        <p:spPr bwMode="auto">
          <a:xfrm>
            <a:off x="25400" y="3760788"/>
            <a:ext cx="3551238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43894" y="1863591"/>
            <a:ext cx="669989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sẵn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sàng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 descr="Book-09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00" y="1727868"/>
            <a:ext cx="1607951" cy="139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878731" y="3452009"/>
            <a:ext cx="623856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lắng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" name="Picture 2" descr="Home Icons - Free Download, PNG and 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4630738"/>
            <a:ext cx="1443038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00287" y="5359400"/>
            <a:ext cx="52609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052" name="Picture 4" descr="Listen to teacher clipart 5 » Clipart St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27388"/>
            <a:ext cx="1601788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2"/>
          <p:cNvSpPr txBox="1">
            <a:spLocks/>
          </p:cNvSpPr>
          <p:nvPr/>
        </p:nvSpPr>
        <p:spPr>
          <a:xfrm>
            <a:off x="59813" y="381000"/>
            <a:ext cx="8990012" cy="838200"/>
          </a:xfrm>
          <a:prstGeom prst="rect">
            <a:avLst/>
          </a:prstGeom>
          <a:solidFill>
            <a:srgbClr val="7030A0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NHỮNG ĐIỀU CẦN LƯU Ý</a:t>
            </a:r>
          </a:p>
        </p:txBody>
      </p:sp>
      <p:sp>
        <p:nvSpPr>
          <p:cNvPr id="11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24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12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1" y="4376737"/>
            <a:ext cx="980768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blumen-pflanzen04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258" y="5436517"/>
            <a:ext cx="3205162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950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304800" y="2057400"/>
            <a:ext cx="8626073" cy="1754326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Ở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phố (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vi-VN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vi-VN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già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Em sẽ làm gì khi đó?</a:t>
            </a:r>
            <a:endParaRPr lang="en-US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876800" y="3944290"/>
            <a:ext cx="2515312" cy="2564766"/>
          </a:xfrm>
          <a:prstGeom prst="rect">
            <a:avLst/>
          </a:prstGeom>
        </p:spPr>
      </p:pic>
      <p:pic>
        <p:nvPicPr>
          <p:cNvPr id="5" name="Picture 2" descr="Kết quả hình ảnh cho một số biểu tượng trên điện thoạ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7400" y="3747750"/>
            <a:ext cx="2286000" cy="311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152400"/>
            <a:ext cx="8655050" cy="1752600"/>
          </a:xfrm>
          <a:prstGeom prst="rect">
            <a:avLst/>
          </a:prstGeom>
          <a:solidFill>
            <a:srgbClr val="00B0F0"/>
          </a:solidFill>
        </p:spPr>
        <p:txBody>
          <a:bodyPr wrap="squar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vi-VN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4271493"/>
            <a:ext cx="2210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 smtClean="0">
                <a:solidFill>
                  <a:srgbClr val="FFFF00"/>
                </a:solidFill>
              </a:rPr>
              <a:t>Gọi 114</a:t>
            </a:r>
            <a:endParaRPr lang="en-US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661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304800" y="1904344"/>
            <a:ext cx="8626073" cy="175432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Ở phố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xảy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đánh nhau giữa các thanh niên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Em </a:t>
            </a:r>
            <a:r>
              <a:rPr lang="vi-VN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sẽ </a:t>
            </a:r>
            <a:r>
              <a:rPr lang="vi-VN" sz="36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làm gì khi đó?</a:t>
            </a:r>
            <a:endParaRPr lang="en-US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876800" y="3944290"/>
            <a:ext cx="2515312" cy="2564766"/>
          </a:xfrm>
          <a:prstGeom prst="rect">
            <a:avLst/>
          </a:prstGeom>
        </p:spPr>
      </p:pic>
      <p:pic>
        <p:nvPicPr>
          <p:cNvPr id="5" name="Picture 2" descr="Kết quả hình ảnh cho một số biểu tượng trên điện thoạ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7400" y="3671548"/>
            <a:ext cx="2286000" cy="311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152400"/>
            <a:ext cx="8655050" cy="1676400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vi-VN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54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4284372"/>
            <a:ext cx="2210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 smtClean="0">
                <a:solidFill>
                  <a:srgbClr val="FFFF00"/>
                </a:solidFill>
              </a:rPr>
              <a:t>Gọi 113</a:t>
            </a:r>
            <a:endParaRPr lang="en-US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6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304800" y="1917223"/>
            <a:ext cx="8626073" cy="175432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6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Một hôm, bác hàng xóm gần nhà em bị cảm, bất tỉnh, không biết gì. Em cần làm gì khi đó?</a:t>
            </a:r>
            <a:endParaRPr lang="en-US" sz="36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876800" y="3944290"/>
            <a:ext cx="2515312" cy="2564766"/>
          </a:xfrm>
          <a:prstGeom prst="rect">
            <a:avLst/>
          </a:prstGeom>
        </p:spPr>
      </p:pic>
      <p:pic>
        <p:nvPicPr>
          <p:cNvPr id="5" name="Picture 2" descr="Kết quả hình ảnh cho một số biểu tượng trên điện thoạ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057400" y="3671548"/>
            <a:ext cx="2286000" cy="311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" y="152400"/>
            <a:ext cx="8883650" cy="1752600"/>
          </a:xfrm>
          <a:prstGeom prst="rect">
            <a:avLst/>
          </a:prstGeom>
          <a:solidFill>
            <a:srgbClr val="7030A0"/>
          </a:solidFill>
        </p:spPr>
        <p:txBody>
          <a:bodyPr wrap="square" lIns="91440" tIns="45720" rIns="91440" bIns="45720">
            <a:prstTxWarp prst="textChevronInverted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vi-VN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5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huống</a:t>
            </a:r>
            <a:endParaRPr lang="en-US" sz="5400" b="1" dirty="0">
              <a:ln w="11430"/>
              <a:gradFill>
                <a:gsLst>
                  <a:gs pos="0">
                    <a:srgbClr val="333399">
                      <a:tint val="70000"/>
                      <a:satMod val="245000"/>
                    </a:srgbClr>
                  </a:gs>
                  <a:gs pos="75000">
                    <a:srgbClr val="333399">
                      <a:tint val="90000"/>
                      <a:shade val="60000"/>
                      <a:satMod val="240000"/>
                    </a:srgbClr>
                  </a:gs>
                  <a:gs pos="100000">
                    <a:srgbClr val="333399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0" y="4267200"/>
            <a:ext cx="2210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5400" b="1" dirty="0" smtClean="0">
                <a:solidFill>
                  <a:srgbClr val="FFFF00"/>
                </a:solidFill>
              </a:rPr>
              <a:t>Gọi 115</a:t>
            </a:r>
            <a:endParaRPr lang="en-US" sz="5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76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0044" y="1425262"/>
            <a:ext cx="875511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giúp liên lạc nghe-nói giữa hai người khi học ở xa nhau. Điện thoại gồm có hai loại: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(điện thoại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và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di động còn có một số tác dụng khác nữa như: nhắn tin,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mạng 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nternet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 tìm kiếm thông tin, giải trí</a:t>
            </a:r>
            <a:r>
              <a:rPr lang="vi-VN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loa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(micro),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Up Ribbon 2"/>
          <p:cNvSpPr/>
          <p:nvPr/>
        </p:nvSpPr>
        <p:spPr>
          <a:xfrm>
            <a:off x="230044" y="381000"/>
            <a:ext cx="9067799" cy="990600"/>
          </a:xfrm>
          <a:prstGeom prst="ribbon2">
            <a:avLst>
              <a:gd name="adj1" fmla="val 16667"/>
              <a:gd name="adj2" fmla="val 71502"/>
            </a:avLst>
          </a:prstGeom>
          <a:solidFill>
            <a:srgbClr val="00B050"/>
          </a:solidFill>
          <a:ln w="12700" cap="flat" cmpd="sng" algn="ctr">
            <a:solidFill>
              <a:srgbClr val="BBE0E3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GHI NHỚ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85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WordArt 5"/>
          <p:cNvSpPr>
            <a:spLocks noChangeArrowheads="1" noChangeShapeType="1" noTextEdit="1"/>
          </p:cNvSpPr>
          <p:nvPr/>
        </p:nvSpPr>
        <p:spPr bwMode="auto">
          <a:xfrm>
            <a:off x="1066800" y="2057400"/>
            <a:ext cx="7315200" cy="2746747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Dặn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 </a:t>
            </a:r>
            <a:r>
              <a:rPr lang="en-US" sz="3600" b="1" kern="10" dirty="0" err="1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dò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5614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58085" y="1295400"/>
            <a:ext cx="8382000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vi-VN" sz="4000" b="1" dirty="0" smtClean="0">
                <a:solidFill>
                  <a:srgbClr val="002060"/>
                </a:solidFill>
              </a:rPr>
              <a:t>     </a:t>
            </a:r>
            <a:r>
              <a:rPr lang="vi-VN" sz="4000" b="1" dirty="0" smtClean="0">
                <a:solidFill>
                  <a:srgbClr val="7030A0"/>
                </a:solidFill>
              </a:rPr>
              <a:t>Về nhà tìm hiểu kĩ </a:t>
            </a:r>
            <a:r>
              <a:rPr lang="en-US" sz="4000" b="1" dirty="0" err="1" smtClean="0">
                <a:solidFill>
                  <a:srgbClr val="7030A0"/>
                </a:solidFill>
              </a:rPr>
              <a:t>tác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dụng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của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điện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thoại</a:t>
            </a:r>
            <a:r>
              <a:rPr lang="en-US" sz="4000" b="1" dirty="0">
                <a:solidFill>
                  <a:srgbClr val="7030A0"/>
                </a:solidFill>
              </a:rPr>
              <a:t>; </a:t>
            </a:r>
            <a:r>
              <a:rPr lang="en-US" sz="4000" b="1" dirty="0" err="1" smtClean="0">
                <a:solidFill>
                  <a:srgbClr val="7030A0"/>
                </a:solidFill>
              </a:rPr>
              <a:t>các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bộ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phận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cơ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bản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của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điện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thoại</a:t>
            </a:r>
            <a:r>
              <a:rPr lang="vi-VN" sz="4000" b="1" dirty="0" smtClean="0">
                <a:solidFill>
                  <a:srgbClr val="7030A0"/>
                </a:solidFill>
              </a:rPr>
              <a:t> và các </a:t>
            </a:r>
            <a:r>
              <a:rPr lang="en-US" sz="4000" b="1" dirty="0" err="1" smtClean="0">
                <a:solidFill>
                  <a:srgbClr val="7030A0"/>
                </a:solidFill>
              </a:rPr>
              <a:t>biểu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tượng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thể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hiện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trạng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thái</a:t>
            </a:r>
            <a:r>
              <a:rPr lang="vi-VN" sz="4000" b="1" dirty="0" smtClean="0">
                <a:solidFill>
                  <a:srgbClr val="7030A0"/>
                </a:solidFill>
              </a:rPr>
              <a:t>, </a:t>
            </a:r>
            <a:r>
              <a:rPr lang="en-US" sz="4000" b="1" dirty="0" err="1" smtClean="0">
                <a:solidFill>
                  <a:srgbClr val="7030A0"/>
                </a:solidFill>
              </a:rPr>
              <a:t>chức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năng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hoạt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động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của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>
                <a:solidFill>
                  <a:srgbClr val="7030A0"/>
                </a:solidFill>
              </a:rPr>
              <a:t>điện</a:t>
            </a:r>
            <a:r>
              <a:rPr lang="en-US" sz="4000" b="1" dirty="0">
                <a:solidFill>
                  <a:srgbClr val="7030A0"/>
                </a:solidFill>
              </a:rPr>
              <a:t> </a:t>
            </a:r>
            <a:r>
              <a:rPr lang="en-US" sz="4000" b="1" dirty="0" err="1" smtClean="0">
                <a:solidFill>
                  <a:srgbClr val="7030A0"/>
                </a:solidFill>
              </a:rPr>
              <a:t>thoại</a:t>
            </a:r>
            <a:r>
              <a:rPr lang="vi-VN" sz="4000" b="1" dirty="0">
                <a:solidFill>
                  <a:srgbClr val="7030A0"/>
                </a:solidFill>
              </a:rPr>
              <a:t> </a:t>
            </a:r>
            <a:r>
              <a:rPr lang="vi-VN" sz="4000" b="1" dirty="0" smtClean="0">
                <a:solidFill>
                  <a:srgbClr val="7030A0"/>
                </a:solidFill>
              </a:rPr>
              <a:t>của người thân; ghi nhớ các số điện thoại khẩn cấp.</a:t>
            </a:r>
            <a:endParaRPr lang="en-US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58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Chia sẻ file Corel 12 Phông nền Mầm Non #5 - Quảng Cáo Yên Bái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TextBox 2"/>
          <p:cNvSpPr txBox="1">
            <a:spLocks noChangeArrowheads="1"/>
          </p:cNvSpPr>
          <p:nvPr/>
        </p:nvSpPr>
        <p:spPr bwMode="auto">
          <a:xfrm>
            <a:off x="1828800" y="1752600"/>
            <a:ext cx="70866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  <a:latin typeface="Aaril"/>
                <a:cs typeface="Arial" pitchFamily="34" charset="0"/>
              </a:rPr>
              <a:t>CHÚC CÁC EM: 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dirty="0">
                <a:solidFill>
                  <a:srgbClr val="FF0000"/>
                </a:solidFill>
                <a:latin typeface="Aaril"/>
                <a:cs typeface="Arial" pitchFamily="34" charset="0"/>
              </a:rPr>
              <a:t>CHĂM NGOAN, HỌC TỐT!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b="1" dirty="0">
                <a:solidFill>
                  <a:srgbClr val="0000FF"/>
                </a:solidFill>
                <a:latin typeface="Aaril"/>
                <a:cs typeface="Arial" pitchFamily="34" charset="0"/>
              </a:rPr>
              <a:t>CHÀO TẠM BIỆT </a:t>
            </a:r>
            <a:endParaRPr lang="en-US" sz="4400" b="1" dirty="0" smtClean="0">
              <a:solidFill>
                <a:srgbClr val="0000FF"/>
              </a:solidFill>
              <a:latin typeface="Aaril"/>
              <a:cs typeface="Arial" pitchFamily="34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b="1" dirty="0" smtClean="0">
                <a:solidFill>
                  <a:srgbClr val="0000FF"/>
                </a:solidFill>
                <a:latin typeface="Aaril"/>
                <a:cs typeface="Arial" pitchFamily="34" charset="0"/>
              </a:rPr>
              <a:t>CÁC </a:t>
            </a:r>
            <a:r>
              <a:rPr lang="en-US" sz="4400" b="1" dirty="0">
                <a:solidFill>
                  <a:srgbClr val="0000FF"/>
                </a:solidFill>
                <a:latin typeface="Aaril"/>
                <a:cs typeface="Arial" pitchFamily="34" charset="0"/>
              </a:rPr>
              <a:t>EM!</a:t>
            </a:r>
          </a:p>
        </p:txBody>
      </p:sp>
    </p:spTree>
    <p:extLst>
      <p:ext uri="{BB962C8B-B14F-4D97-AF65-F5344CB8AC3E}">
        <p14:creationId xmlns:p14="http://schemas.microsoft.com/office/powerpoint/2010/main" val="284453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WordArt 5"/>
          <p:cNvSpPr>
            <a:spLocks noChangeArrowheads="1" noChangeShapeType="1" noTextEdit="1"/>
          </p:cNvSpPr>
          <p:nvPr/>
        </p:nvSpPr>
        <p:spPr bwMode="auto">
          <a:xfrm>
            <a:off x="1219200" y="2438400"/>
            <a:ext cx="5983288" cy="2286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HOẠT ĐỘNG KHỞI ĐỘNG</a:t>
            </a:r>
          </a:p>
        </p:txBody>
      </p:sp>
      <p:sp>
        <p:nvSpPr>
          <p:cNvPr id="14" name="Rectangle 3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2400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876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Kết quả hình ảnh cho một số biểu tượng trên điện thoạ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1600200" y="945929"/>
            <a:ext cx="28956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Kết quả hình ảnh cho một số biểu tượng trên điện thoạ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AutoShape 6" descr="Kết quả hình ảnh cho một số biểu tượng trên điện thoại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AutoShape 8" descr="Kết quả hình ảnh cho một số biểu tượng trên điện thoại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13" t="14001" r="36062" b="12666"/>
          <a:stretch/>
        </p:blipFill>
        <p:spPr bwMode="auto">
          <a:xfrm>
            <a:off x="4648200" y="945929"/>
            <a:ext cx="3048177" cy="53024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60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609600" y="609600"/>
            <a:ext cx="2057400" cy="23622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381000" y="3638550"/>
            <a:ext cx="2286000" cy="2381250"/>
          </a:xfrm>
          <a:prstGeom prst="rect">
            <a:avLst/>
          </a:prstGeom>
        </p:spPr>
      </p:pic>
      <p:pic>
        <p:nvPicPr>
          <p:cNvPr id="9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3557882" y="685800"/>
            <a:ext cx="1686910" cy="2635250"/>
          </a:xfrm>
          <a:prstGeom prst="rect">
            <a:avLst/>
          </a:prstGeom>
        </p:spPr>
      </p:pic>
      <p:pic>
        <p:nvPicPr>
          <p:cNvPr id="10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6355638" y="609600"/>
            <a:ext cx="2178762" cy="2711450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3322778" y="3638550"/>
            <a:ext cx="2157118" cy="2787651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>
          <a:blip r:embed="rId7"/>
          <a:stretch>
            <a:fillRect/>
          </a:stretch>
        </p:blipFill>
        <p:spPr>
          <a:xfrm>
            <a:off x="6355638" y="3638550"/>
            <a:ext cx="2178762" cy="256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8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1"/>
          <p:cNvSpPr>
            <a:spLocks noChangeArrowheads="1"/>
          </p:cNvSpPr>
          <p:nvPr/>
        </p:nvSpPr>
        <p:spPr bwMode="auto">
          <a:xfrm>
            <a:off x="-23611" y="1542245"/>
            <a:ext cx="8686800" cy="3429000"/>
          </a:xfrm>
          <a:prstGeom prst="cloudCallout">
            <a:avLst>
              <a:gd name="adj1" fmla="val -47505"/>
              <a:gd name="adj2" fmla="val 98306"/>
            </a:avLst>
          </a:pr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algn="ctr"/>
            <a:r>
              <a:rPr lang="vi-VN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Nêu tác dụng </a:t>
            </a:r>
            <a:r>
              <a:rPr lang="en-US" sz="5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vi-VN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3" descr="1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128" y="152400"/>
            <a:ext cx="1005051" cy="137160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72876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43000"/>
            <a:ext cx="8991600" cy="507831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 liên lạc nghe-nói giữa hai người khi học ở xa nhau. Điện thoại gồm có hai loại: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(điện thoại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và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 động còn có một số tác dụng khác nữa như: nhắn tin,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mạng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nternet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 tìm kiếm thông tin, giải trí.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61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457200" y="1524000"/>
            <a:ext cx="8686800" cy="3429000"/>
          </a:xfrm>
          <a:prstGeom prst="cloudCallout">
            <a:avLst>
              <a:gd name="adj1" fmla="val -47505"/>
              <a:gd name="adj2" fmla="val 98306"/>
            </a:avLst>
          </a:prstGeom>
          <a:solidFill>
            <a:schemeClr val="accent2"/>
          </a:solidFill>
          <a:ln w="9525">
            <a:solidFill>
              <a:schemeClr val="bg1"/>
            </a:solidFill>
            <a:round/>
            <a:headEnd/>
            <a:tailEnd/>
          </a:ln>
          <a:effectLst>
            <a:prstShdw prst="shdw13" dist="157090" dir="15357825">
              <a:srgbClr val="FF3300">
                <a:alpha val="50000"/>
              </a:srgbClr>
            </a:prstShdw>
          </a:effectLst>
        </p:spPr>
        <p:txBody>
          <a:bodyPr/>
          <a:lstStyle/>
          <a:p>
            <a:pPr algn="ctr"/>
            <a:r>
              <a:rPr lang="vi-VN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Nêu các bộ phận cơ bản </a:t>
            </a:r>
            <a:r>
              <a:rPr lang="en-US" sz="5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5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vi-VN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7" descr="blumen-pflanzen10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5034348"/>
            <a:ext cx="2514224" cy="1786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77" y="381000"/>
            <a:ext cx="1005051" cy="1371600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221503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6656" y="1143000"/>
            <a:ext cx="8610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loa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(micro),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phím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490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714</Words>
  <Application>Microsoft Office PowerPoint</Application>
  <PresentationFormat>On-screen Show (4:3)</PresentationFormat>
  <Paragraphs>56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Aaril</vt:lpstr>
      <vt:lpstr>Arial</vt:lpstr>
      <vt:lpstr>Calibri</vt:lpstr>
      <vt:lpstr>Georgia</vt:lpstr>
      <vt:lpstr>Times New Roman</vt:lpstr>
      <vt:lpstr>Trebuchet MS</vt:lpstr>
      <vt:lpstr>10_Default Design</vt:lpstr>
      <vt:lpstr>2_Office Theme</vt:lpstr>
      <vt:lpstr>8_Default Design</vt:lpstr>
      <vt:lpstr>9_Default Design</vt:lpstr>
      <vt:lpstr>5_Slipstream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Các tình huống khẩn cấp cần sử dụng điện thoại</vt:lpstr>
      <vt:lpstr>PowerPoint Presentation</vt:lpstr>
      <vt:lpstr>PowerPoint Presentation</vt:lpstr>
      <vt:lpstr>PowerPoint Presentation</vt:lpstr>
      <vt:lpstr>Đường dây nóng ngành Y tế: 1900-9095  Đường dây nóng phòng chống Covid 19: 1900-3228.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Thứ tư ngày 17 tháng 2 năm 2021 Kỹ thuật Cách sử dụng điện thoại</dc:title>
  <dc:creator>DELL</dc:creator>
  <cp:lastModifiedBy>Microsoft account</cp:lastModifiedBy>
  <cp:revision>190</cp:revision>
  <dcterms:created xsi:type="dcterms:W3CDTF">2021-02-16T14:43:39Z</dcterms:created>
  <dcterms:modified xsi:type="dcterms:W3CDTF">2023-02-02T05:08:26Z</dcterms:modified>
</cp:coreProperties>
</file>