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8" r:id="rId3"/>
  </p:sldMasterIdLst>
  <p:notesMasterIdLst>
    <p:notesMasterId r:id="rId18"/>
  </p:notesMasterIdLst>
  <p:sldIdLst>
    <p:sldId id="319" r:id="rId4"/>
    <p:sldId id="314" r:id="rId5"/>
    <p:sldId id="297" r:id="rId6"/>
    <p:sldId id="320" r:id="rId7"/>
    <p:sldId id="299" r:id="rId8"/>
    <p:sldId id="325" r:id="rId9"/>
    <p:sldId id="327" r:id="rId10"/>
    <p:sldId id="329" r:id="rId11"/>
    <p:sldId id="317" r:id="rId12"/>
    <p:sldId id="298" r:id="rId13"/>
    <p:sldId id="330" r:id="rId14"/>
    <p:sldId id="326" r:id="rId15"/>
    <p:sldId id="328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cho HS chọn 1 chiếc lá rồi hỏi HS lá có từ đó sẽ về bên cái cây nào</a:t>
            </a:r>
          </a:p>
        </p:txBody>
      </p:sp>
    </p:spTree>
    <p:extLst>
      <p:ext uri="{BB962C8B-B14F-4D97-AF65-F5344CB8AC3E}">
        <p14:creationId xmlns:p14="http://schemas.microsoft.com/office/powerpoint/2010/main" val="30997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3D44AB91-A8C2-45A2-A8DC-9C24C78B8DEA}" type="slidenum">
              <a:rPr lang="en-US" sz="19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8</a:t>
            </a:fld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2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3D44AB91-A8C2-45A2-A8DC-9C24C78B8DEA}" type="slidenum">
              <a:rPr lang="en-US" sz="19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11</a:t>
            </a:fld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310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87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0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6135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244633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4912324" y="3134021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5318036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1750108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80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031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59" y="2662956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7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60" y="1855915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20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flipH="1">
            <a:off x="5857779" y="3648351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2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90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30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-1249577" y="3445117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4673" y="340063"/>
            <a:ext cx="1986646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60868" y="1606306"/>
            <a:ext cx="893999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8817" y="3175871"/>
            <a:ext cx="653637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5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3" y="3236000"/>
            <a:ext cx="5846801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049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071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244633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4912324" y="3134021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5318036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1750108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68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744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59" y="2662956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7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60" y="1855915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20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flipH="1">
            <a:off x="5857779" y="3648351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2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770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87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-1249577" y="3445117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4673" y="340063"/>
            <a:ext cx="1986646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60868" y="1606306"/>
            <a:ext cx="893999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8817" y="3175871"/>
            <a:ext cx="653637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5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3" y="3236000"/>
            <a:ext cx="5846801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4491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86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1564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9282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6" y="496183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449" y="2211571"/>
            <a:ext cx="3245739" cy="499404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468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363562" y="1024452"/>
            <a:ext cx="9675499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169427" y="2607151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7415" y="3371996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7729" y="4097087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28600" y="-141098"/>
            <a:ext cx="12572999" cy="71392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8E93A4-CCF0-42E7-89DA-CFD7CBCDE3EC}"/>
              </a:ext>
            </a:extLst>
          </p:cNvPr>
          <p:cNvSpPr/>
          <p:nvPr/>
        </p:nvSpPr>
        <p:spPr>
          <a:xfrm>
            <a:off x="609599" y="2881179"/>
            <a:ext cx="10896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Bài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3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.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Đặt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dấu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phẩy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vào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chỗ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thích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hợp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.</a:t>
            </a:r>
            <a:endParaRPr lang="en-US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a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, 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Các bạn hǌ ǧ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΅ζ 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đang Ǉưƞ wư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ϐ, 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bắt sâu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ε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o cây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vi-VN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b, MĊ 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wgưƟ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δ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Ūg đư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ϑ 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hái h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Ξ, χ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Ǫ cà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ζ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c,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Én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wâu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,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cỏ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w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Ϊ Αϛ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u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đáng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ΐ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êu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.</a:t>
            </a:r>
            <a:endParaRPr lang="vi-VN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8E93A4-CCF0-42E7-89DA-CFD7CBCDE3EC}"/>
              </a:ext>
            </a:extLst>
          </p:cNvPr>
          <p:cNvSpPr/>
          <p:nvPr/>
        </p:nvSpPr>
        <p:spPr>
          <a:xfrm>
            <a:off x="609599" y="1184901"/>
            <a:ext cx="1089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Bài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1: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Từ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ngữ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chỉ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hoạt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động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bảo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vệ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,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chăm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sóc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cây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là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Tưới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cây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,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tỉa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lá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,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vun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gốc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,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bắt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sâu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.</a:t>
            </a:r>
            <a:endParaRPr lang="en-US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0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8116" y="1945080"/>
            <a:ext cx="69658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7299" y="3454998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652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66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4157848" y="619763"/>
            <a:ext cx="652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 smtClean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VẬN DỤNG</a:t>
            </a:r>
            <a:endParaRPr lang="zh-CN" altLang="en-US" sz="5400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6EFA7B2-E15E-42CE-A131-A2F3DF2FFA9C}"/>
              </a:ext>
            </a:extLst>
          </p:cNvPr>
          <p:cNvSpPr txBox="1">
            <a:spLocks/>
          </p:cNvSpPr>
          <p:nvPr/>
        </p:nvSpPr>
        <p:spPr>
          <a:xfrm>
            <a:off x="583096" y="2544146"/>
            <a:ext cx="11198087" cy="16564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rgbClr val="FFFFFF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"/>
              <a:buFont typeface="Fredoka One"/>
              <a:buNone/>
              <a:defRPr sz="113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100"/>
              <a:buFont typeface="Fredoka One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Kể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những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việc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 con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đã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làm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để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bảo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vệ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cây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cối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Fredoka One"/>
              </a:rPr>
              <a:t>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40451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1164353" y="939626"/>
            <a:ext cx="9608402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30" y="2826235"/>
            <a:ext cx="4144972" cy="41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507649" y="989190"/>
            <a:ext cx="7024263" cy="2674548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55708" y="1403133"/>
            <a:ext cx="4865189" cy="183126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7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780778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624" y="3216163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8116" y="1945080"/>
            <a:ext cx="69658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7299" y="3454998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6522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800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YÊU CẦU CẦN ĐẠT</a:t>
            </a:r>
            <a:endParaRPr lang="zh-CN" altLang="en-US" sz="4800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xmlns="" id="{EC5447C7-0F4D-43C7-A885-78C628BEC3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16" t="18839"/>
          <a:stretch/>
        </p:blipFill>
        <p:spPr>
          <a:xfrm>
            <a:off x="6096001" y="3537766"/>
            <a:ext cx="2274451" cy="19836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C570A9D-2513-4E10-882C-B9D213D0DC38}"/>
              </a:ext>
            </a:extLst>
          </p:cNvPr>
          <p:cNvGrpSpPr/>
          <p:nvPr/>
        </p:nvGrpSpPr>
        <p:grpSpPr>
          <a:xfrm>
            <a:off x="228952" y="108151"/>
            <a:ext cx="761648" cy="731520"/>
            <a:chOff x="330322" y="169810"/>
            <a:chExt cx="761648" cy="731520"/>
          </a:xfrm>
        </p:grpSpPr>
        <p:sp>
          <p:nvSpPr>
            <p:cNvPr id="10" name="Google Shape;418;p36">
              <a:extLst>
                <a:ext uri="{FF2B5EF4-FFF2-40B4-BE49-F238E27FC236}">
                  <a16:creationId xmlns:a16="http://schemas.microsoft.com/office/drawing/2014/main" xmlns="" id="{5FD22925-B178-48E9-AB93-4BC996DBBEC7}"/>
                </a:ext>
              </a:extLst>
            </p:cNvPr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>
                <a:buClr>
                  <a:srgbClr val="000000"/>
                </a:buClr>
                <a:buFont typeface="Arial"/>
                <a:buNone/>
              </a:pPr>
              <a:endParaRPr b="1" ker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sp>
          <p:nvSpPr>
            <p:cNvPr id="11" name="Google Shape;423;p36">
              <a:extLst>
                <a:ext uri="{FF2B5EF4-FFF2-40B4-BE49-F238E27FC236}">
                  <a16:creationId xmlns:a16="http://schemas.microsoft.com/office/drawing/2014/main" xmlns="" id="{8F28A7DB-C61D-4376-8691-6C85396F5227}"/>
                </a:ext>
              </a:extLst>
            </p:cNvPr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 kern="0">
                  <a:solidFill>
                    <a:srgbClr val="A3376C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E972311-5631-456D-8E1C-3DAD86B0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5" y="-22643"/>
            <a:ext cx="10584312" cy="763600"/>
          </a:xfrm>
        </p:spPr>
        <p:txBody>
          <a:bodyPr/>
          <a:lstStyle/>
          <a:p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chỉ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vệ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chăm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sóc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cây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2050" name="Picture 2" descr="Winter tree clipart">
            <a:extLst>
              <a:ext uri="{FF2B5EF4-FFF2-40B4-BE49-F238E27FC236}">
                <a16:creationId xmlns:a16="http://schemas.microsoft.com/office/drawing/2014/main" xmlns="" id="{E205C93D-670D-451C-AF09-CD71EE1FB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81" y="2112622"/>
            <a:ext cx="3305872" cy="42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Winter tree clipart">
            <a:extLst>
              <a:ext uri="{FF2B5EF4-FFF2-40B4-BE49-F238E27FC236}">
                <a16:creationId xmlns:a16="http://schemas.microsoft.com/office/drawing/2014/main" xmlns="" id="{0D39A5B2-3FA4-497F-AAA5-80243E2A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28" y="2074522"/>
            <a:ext cx="3305872" cy="42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xmlns="" id="{DB52C7DB-FDE1-411D-B576-08CD939ACA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538" r="14885"/>
          <a:stretch/>
        </p:blipFill>
        <p:spPr>
          <a:xfrm rot="20107145">
            <a:off x="4558081" y="2182800"/>
            <a:ext cx="1982553" cy="1946904"/>
          </a:xfrm>
          <a:prstGeom prst="rect">
            <a:avLst/>
          </a:prstGeom>
        </p:spPr>
      </p:pic>
      <p:pic>
        <p:nvPicPr>
          <p:cNvPr id="2051" name="Picture 2050">
            <a:extLst>
              <a:ext uri="{FF2B5EF4-FFF2-40B4-BE49-F238E27FC236}">
                <a16:creationId xmlns:a16="http://schemas.microsoft.com/office/drawing/2014/main" xmlns="" id="{6D417337-208F-4171-8507-296A3EC884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839" r="20245"/>
          <a:stretch/>
        </p:blipFill>
        <p:spPr>
          <a:xfrm>
            <a:off x="3606874" y="3500208"/>
            <a:ext cx="1991806" cy="1983694"/>
          </a:xfrm>
          <a:prstGeom prst="rect">
            <a:avLst/>
          </a:prstGeom>
        </p:spPr>
      </p:pic>
      <p:pic>
        <p:nvPicPr>
          <p:cNvPr id="2052" name="Picture 2051">
            <a:extLst>
              <a:ext uri="{FF2B5EF4-FFF2-40B4-BE49-F238E27FC236}">
                <a16:creationId xmlns:a16="http://schemas.microsoft.com/office/drawing/2014/main" xmlns="" id="{83EC60C2-2E6A-49FD-9D14-92C140355C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9001" b="11544"/>
          <a:stretch/>
        </p:blipFill>
        <p:spPr>
          <a:xfrm>
            <a:off x="3143182" y="91758"/>
            <a:ext cx="2027080" cy="216200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8BFADF6-B633-4AB3-BDD7-965CEDEDDC33}"/>
              </a:ext>
            </a:extLst>
          </p:cNvPr>
          <p:cNvGrpSpPr/>
          <p:nvPr/>
        </p:nvGrpSpPr>
        <p:grpSpPr>
          <a:xfrm>
            <a:off x="4417580" y="7897879"/>
            <a:ext cx="2362200" cy="2083803"/>
            <a:chOff x="785382" y="1393889"/>
            <a:chExt cx="2698826" cy="238075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B1865514-2F33-4CBE-9AE2-0BEB15713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1204" b="80278" l="18300" r="81300"/>
                      </a14:imgEffect>
                    </a14:imgLayer>
                  </a14:imgProps>
                </a:ext>
              </a:extLst>
            </a:blip>
            <a:srcRect l="16400" t="12244" r="12800" b="29926"/>
            <a:stretch/>
          </p:blipFill>
          <p:spPr>
            <a:xfrm rot="349500">
              <a:off x="785382" y="1393889"/>
              <a:ext cx="2698826" cy="2380756"/>
            </a:xfrm>
            <a:prstGeom prst="rect">
              <a:avLst/>
            </a:prstGeom>
          </p:spPr>
        </p:pic>
        <p:sp>
          <p:nvSpPr>
            <p:cNvPr id="42" name="Title 1">
              <a:extLst>
                <a:ext uri="{FF2B5EF4-FFF2-40B4-BE49-F238E27FC236}">
                  <a16:creationId xmlns:a16="http://schemas.microsoft.com/office/drawing/2014/main" xmlns="" id="{94773B67-8FBE-431B-BC2E-0B55A5946566}"/>
                </a:ext>
              </a:extLst>
            </p:cNvPr>
            <p:cNvSpPr txBox="1">
              <a:spLocks/>
            </p:cNvSpPr>
            <p:nvPr/>
          </p:nvSpPr>
          <p:spPr>
            <a:xfrm>
              <a:off x="944300" y="2352190"/>
              <a:ext cx="2315795" cy="7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Fredoka One"/>
                <a:buNone/>
                <a:defRPr sz="2800" b="0" i="0" u="none" strike="noStrike" cap="none">
                  <a:solidFill>
                    <a:schemeClr val="lt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A3376C"/>
                </a:buClr>
              </a:pPr>
              <a:r>
                <a:rPr lang="en-US" kern="0">
                  <a:solidFill>
                    <a:srgbClr val="000000"/>
                  </a:solidFill>
                  <a:latin typeface="Arial"/>
                  <a:ea typeface="Arial-Rounded" panose="020B0500000000000000" pitchFamily="34" charset="0"/>
                  <a:cs typeface="Arial-Rounded" panose="020B0500000000000000" pitchFamily="34" charset="0"/>
                </a:rPr>
                <a:t>vun gốc</a:t>
              </a: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xmlns="" id="{1D060210-D15B-45EE-9A32-B3D5782BA9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1216" y="4683866"/>
            <a:ext cx="2502583" cy="2444156"/>
          </a:xfrm>
          <a:prstGeom prst="rect">
            <a:avLst/>
          </a:prstGeom>
        </p:spPr>
      </p:pic>
      <p:pic>
        <p:nvPicPr>
          <p:cNvPr id="2054" name="Picture 2053">
            <a:extLst>
              <a:ext uri="{FF2B5EF4-FFF2-40B4-BE49-F238E27FC236}">
                <a16:creationId xmlns:a16="http://schemas.microsoft.com/office/drawing/2014/main" xmlns="" id="{60DAB187-918B-4BF1-B362-C92784BB550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441" t="22886"/>
          <a:stretch/>
        </p:blipFill>
        <p:spPr>
          <a:xfrm>
            <a:off x="6462431" y="1761461"/>
            <a:ext cx="2341405" cy="1884782"/>
          </a:xfrm>
          <a:prstGeom prst="rect">
            <a:avLst/>
          </a:prstGeom>
        </p:spPr>
      </p:pic>
      <p:pic>
        <p:nvPicPr>
          <p:cNvPr id="2056" name="Picture 2055">
            <a:extLst>
              <a:ext uri="{FF2B5EF4-FFF2-40B4-BE49-F238E27FC236}">
                <a16:creationId xmlns:a16="http://schemas.microsoft.com/office/drawing/2014/main" xmlns="" id="{ACBAE22D-E5A2-427E-BF7D-DD1C17D3FF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8691" y="135431"/>
            <a:ext cx="2213691" cy="2162009"/>
          </a:xfrm>
          <a:prstGeom prst="rect">
            <a:avLst/>
          </a:prstGeom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xmlns="" id="{F943EACC-AD95-4E97-A5F8-491F382604C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904" t="22192"/>
          <a:stretch/>
        </p:blipFill>
        <p:spPr>
          <a:xfrm>
            <a:off x="6462431" y="5226275"/>
            <a:ext cx="2329823" cy="1901747"/>
          </a:xfrm>
          <a:prstGeom prst="rect">
            <a:avLst/>
          </a:prstGeom>
        </p:spPr>
      </p:pic>
      <p:sp>
        <p:nvSpPr>
          <p:cNvPr id="2058" name="Rectangle: Rounded Corners 2057">
            <a:extLst>
              <a:ext uri="{FF2B5EF4-FFF2-40B4-BE49-F238E27FC236}">
                <a16:creationId xmlns:a16="http://schemas.microsoft.com/office/drawing/2014/main" xmlns="" id="{B8266603-E2B0-4C69-AA99-B19A6BAAB7BE}"/>
              </a:ext>
            </a:extLst>
          </p:cNvPr>
          <p:cNvSpPr/>
          <p:nvPr/>
        </p:nvSpPr>
        <p:spPr>
          <a:xfrm>
            <a:off x="410995" y="6208590"/>
            <a:ext cx="3664665" cy="568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FFFFFF"/>
                </a:solidFill>
                <a:sym typeface="Arial"/>
              </a:rPr>
              <a:t>Cây</a:t>
            </a:r>
            <a:r>
              <a:rPr lang="en-US" sz="2800" kern="0" dirty="0">
                <a:solidFill>
                  <a:srgbClr val="FFFFFF"/>
                </a:solidFill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sym typeface="Arial"/>
              </a:rPr>
              <a:t>không</a:t>
            </a:r>
            <a:r>
              <a:rPr lang="en-US" sz="2800" kern="0" dirty="0" smtClean="0">
                <a:solidFill>
                  <a:srgbClr val="FFFFFF"/>
                </a:solidFill>
                <a:sym typeface="Arial"/>
              </a:rPr>
              <a:t> may </a:t>
            </a:r>
            <a:r>
              <a:rPr lang="en-US" sz="2800" kern="0" dirty="0" err="1" smtClean="0">
                <a:solidFill>
                  <a:srgbClr val="FFFFFF"/>
                </a:solidFill>
                <a:sym typeface="Arial"/>
              </a:rPr>
              <a:t>mắn</a:t>
            </a:r>
            <a:endParaRPr lang="en-US" sz="28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B50F766-ECD8-48F0-B162-8D7BC980E246}"/>
              </a:ext>
            </a:extLst>
          </p:cNvPr>
          <p:cNvSpPr/>
          <p:nvPr/>
        </p:nvSpPr>
        <p:spPr>
          <a:xfrm>
            <a:off x="8577042" y="6155670"/>
            <a:ext cx="2770582" cy="621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>
                <a:solidFill>
                  <a:srgbClr val="FFFFFF"/>
                </a:solidFill>
                <a:sym typeface="Arial"/>
              </a:rPr>
              <a:t>Cây may mắn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DFBE5868-56C7-45E5-9FA2-0F081C532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21331">
            <a:off x="9852090" y="809593"/>
            <a:ext cx="2497395" cy="244415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F9223699-C4F9-4A53-A279-3F3580B4F0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5523">
            <a:off x="9907707" y="2989431"/>
            <a:ext cx="2502583" cy="244415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0A3A3E52-1908-454F-AE77-52107E327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99548">
            <a:off x="1069713" y="597634"/>
            <a:ext cx="2502583" cy="244415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5B7C3EB-BAD7-456D-AA3D-1FA697D188A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667" t="25737"/>
          <a:stretch/>
        </p:blipFill>
        <p:spPr>
          <a:xfrm rot="17771344">
            <a:off x="8432129" y="2883952"/>
            <a:ext cx="1889026" cy="16055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AE9F532E-5F08-48A9-96E3-0E99D9FC44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7139" y="2318829"/>
            <a:ext cx="2502583" cy="244415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DB38410A-DC16-45B3-BB31-063E73FA0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682048">
            <a:off x="31076" y="1859238"/>
            <a:ext cx="2502583" cy="244415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8F3BAA50-CAB1-44EC-A143-0D321D0465F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356" r="29487"/>
          <a:stretch/>
        </p:blipFill>
        <p:spPr>
          <a:xfrm rot="17240501">
            <a:off x="1011876" y="3762376"/>
            <a:ext cx="1764636" cy="2068805"/>
          </a:xfrm>
          <a:prstGeom prst="rect">
            <a:avLst/>
          </a:prstGeom>
        </p:spPr>
      </p:pic>
      <p:pic>
        <p:nvPicPr>
          <p:cNvPr id="2060" name="Picture 2059">
            <a:extLst>
              <a:ext uri="{FF2B5EF4-FFF2-40B4-BE49-F238E27FC236}">
                <a16:creationId xmlns:a16="http://schemas.microsoft.com/office/drawing/2014/main" xmlns="" id="{3FD8E560-7885-4C63-B4CE-DFE6E22689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466514">
            <a:off x="8587697" y="976165"/>
            <a:ext cx="1990380" cy="17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  <p:bldLst>
      <p:bldP spid="2058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28600" y="-141098"/>
            <a:ext cx="12572999" cy="71392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30018" y="37834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600" b="1" i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r>
              <a:rPr lang="en-US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              </a:t>
            </a: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r>
              <a:rPr lang="en-US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r>
              <a:rPr lang="en-US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 </a:t>
            </a: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alt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Thứ</a:t>
            </a:r>
            <a:r>
              <a:rPr lang="en-US" alt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alt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năm</a:t>
            </a:r>
            <a:r>
              <a:rPr lang="en-US" alt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w</a:t>
            </a:r>
            <a:r>
              <a:rPr lang="en-US" altLang="en-US" sz="36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gày</a:t>
            </a:r>
            <a:r>
              <a:rPr lang="en-US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alt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10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ea typeface="Calibri"/>
                <a:cs typeface="Arial"/>
                <a:sym typeface="Arial"/>
              </a:rPr>
              <a:t>Ǉ</a:t>
            </a:r>
            <a:r>
              <a:rPr lang="en-US" alt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háng</a:t>
            </a:r>
            <a:r>
              <a:rPr lang="en-US" alt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3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w</a:t>
            </a:r>
            <a:r>
              <a:rPr lang="en-US" altLang="en-US" sz="36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ăm</a:t>
            </a:r>
            <a:r>
              <a:rPr lang="en-US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32312" y="1212444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r>
              <a:rPr lang="en-US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T</a:t>
            </a:r>
            <a:r>
              <a:rPr lang="el-GR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Η</a:t>
            </a:r>
            <a:r>
              <a:rPr lang="en-US" altLang="en-US" sz="36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Ğng</a:t>
            </a:r>
            <a:r>
              <a:rPr lang="en-US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V</a:t>
            </a:r>
            <a:r>
              <a:rPr lang="el-GR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Η</a:t>
            </a:r>
            <a:r>
              <a:rPr lang="en-US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İt</a:t>
            </a:r>
            <a:r>
              <a:rPr lang="el-GR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endParaRPr lang="en-US" altLang="en-US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93913" y="1980493"/>
            <a:ext cx="10721009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vi-VN" sz="3600" b="1" kern="0" dirty="0" smtClean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Mở rộng vốn từ về bảo vệ môi trường. Dấu phẩy</a:t>
            </a:r>
            <a:endParaRPr lang="en-US" sz="3600" b="1" kern="0" dirty="0">
              <a:solidFill>
                <a:srgbClr val="FFFF00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8E93A4-CCF0-42E7-89DA-CFD7CBCDE3EC}"/>
              </a:ext>
            </a:extLst>
          </p:cNvPr>
          <p:cNvSpPr/>
          <p:nvPr/>
        </p:nvSpPr>
        <p:spPr>
          <a:xfrm>
            <a:off x="675859" y="3093214"/>
            <a:ext cx="10896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Bài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1: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Từ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ngữ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chỉ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hoạt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động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bảo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vệ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,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chăm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sóc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cây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là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Tưới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cây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,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tỉa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lá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,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vun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gốc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,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bắt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sâu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.</a:t>
            </a:r>
            <a:endParaRPr lang="en-US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7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850623" y="386896"/>
            <a:ext cx="10802885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867558" y="1745835"/>
            <a:ext cx="10802885" cy="490170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…………..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..………..…….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……….…...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77650" y="1251639"/>
            <a:ext cx="2222174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67330" y="1251639"/>
            <a:ext cx="2028094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27054" y="1251639"/>
            <a:ext cx="2016370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06367 0.195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37 L 0.14271 0.489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926 L -0.52474 0.584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541</Words>
  <Application>Microsoft Office PowerPoint</Application>
  <PresentationFormat>Widescreen</PresentationFormat>
  <Paragraphs>66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宋体</vt:lpstr>
      <vt:lpstr>Arial</vt:lpstr>
      <vt:lpstr>Arial Rounded MT Bold</vt:lpstr>
      <vt:lpstr>Arial-Rounded</vt:lpstr>
      <vt:lpstr>Bebas Neue</vt:lpstr>
      <vt:lpstr>Calibri</vt:lpstr>
      <vt:lpstr>Calibri Light</vt:lpstr>
      <vt:lpstr>Cambria</vt:lpstr>
      <vt:lpstr>Fredoka One</vt:lpstr>
      <vt:lpstr>Hammersmith One</vt:lpstr>
      <vt:lpstr>HP001 4 hàng</vt:lpstr>
      <vt:lpstr>iCiel Cadena</vt:lpstr>
      <vt:lpstr>Quicksand Medium</vt:lpstr>
      <vt:lpstr>Quicksand SemiBold</vt:lpstr>
      <vt:lpstr>Times New Roman</vt:lpstr>
      <vt:lpstr>UTM Cookies</vt:lpstr>
      <vt:lpstr>思源黑体 CN Bold</vt:lpstr>
      <vt:lpstr>Office Theme</vt:lpstr>
      <vt:lpstr>Fall Vibes Stickers fo Marketing by Slidesgo</vt:lpstr>
      <vt:lpstr>1_Fall Vibes Stickers fo Marketing by Slidesgo</vt:lpstr>
      <vt:lpstr>PowerPoint Presentation</vt:lpstr>
      <vt:lpstr>Bài 14:  Cỏ non cười rồi Tiết 4</vt:lpstr>
      <vt:lpstr>PowerPoint Presentation</vt:lpstr>
      <vt:lpstr>PowerPoint Presentation</vt:lpstr>
      <vt:lpstr>PowerPoint Presentation</vt:lpstr>
      <vt:lpstr>PowerPoint Presentation</vt:lpstr>
      <vt:lpstr>Tìm từ ngữ chỉ hoạt động bảo vệ, chăm sóc cây.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ThaoPC</cp:lastModifiedBy>
  <cp:revision>94</cp:revision>
  <dcterms:created xsi:type="dcterms:W3CDTF">2021-07-13T00:48:11Z</dcterms:created>
  <dcterms:modified xsi:type="dcterms:W3CDTF">2022-03-10T13:39:05Z</dcterms:modified>
</cp:coreProperties>
</file>