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3"/>
  </p:notesMasterIdLst>
  <p:sldIdLst>
    <p:sldId id="305" r:id="rId2"/>
    <p:sldId id="321" r:id="rId3"/>
    <p:sldId id="325" r:id="rId4"/>
    <p:sldId id="306" r:id="rId5"/>
    <p:sldId id="319" r:id="rId6"/>
    <p:sldId id="320" r:id="rId7"/>
    <p:sldId id="314" r:id="rId8"/>
    <p:sldId id="322" r:id="rId9"/>
    <p:sldId id="326" r:id="rId10"/>
    <p:sldId id="327" r:id="rId11"/>
    <p:sldId id="324" r:id="rId12"/>
  </p:sldIdLst>
  <p:sldSz cx="9144000" cy="5143500" type="screen16x9"/>
  <p:notesSz cx="6858000" cy="9144000"/>
  <p:embeddedFontLst>
    <p:embeddedFont>
      <p:font typeface="Baloo 2" charset="-93"/>
      <p:regular r:id="rId14"/>
      <p:bold r:id="rId15"/>
    </p:embeddedFont>
    <p:embeddedFont>
      <p:font typeface="Pangolin" charset="-93"/>
      <p:regular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5E6"/>
    <a:srgbClr val="1A8C54"/>
    <a:srgbClr val="62BB47"/>
    <a:srgbClr val="AC98C9"/>
    <a:srgbClr val="E5E1EE"/>
    <a:srgbClr val="BDD646"/>
    <a:srgbClr val="FED9D0"/>
    <a:srgbClr val="00A651"/>
    <a:srgbClr val="A165AB"/>
    <a:srgbClr val="E8F0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8CEC710F-8ECD-4C85-BF59-EB7B87D8E4C5}">
  <a:tblStyle styleId="{8CEC710F-8ECD-4C85-BF59-EB7B87D8E4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91" d="100"/>
          <a:sy n="91" d="100"/>
        </p:scale>
        <p:origin x="-798"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249190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smtClean="0">
                <a:solidFill>
                  <a:srgbClr val="AC98C9"/>
                </a:solidFill>
              </a:rPr>
              <a:t>FeistyForwarders_0968120672</a:t>
            </a:r>
            <a:endParaRPr lang="en-US" sz="800" dirty="0">
              <a:solidFill>
                <a:srgbClr val="AC98C9"/>
              </a:solidFill>
            </a:endParaRP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smtClean="0">
                  <a:ln>
                    <a:solidFill>
                      <a:srgbClr val="A165AB"/>
                    </a:solidFill>
                  </a:ln>
                  <a:solidFill>
                    <a:srgbClr val="BA8CBA"/>
                  </a:solidFill>
                  <a:latin typeface="UTM Cookies" panose="02040603050506020204" pitchFamily="18" charset="0"/>
                </a:rPr>
                <a:t>CHỦ</a:t>
              </a:r>
              <a:r>
                <a:rPr lang="en-US" sz="2800" baseline="0" dirty="0" smtClean="0">
                  <a:ln>
                    <a:solidFill>
                      <a:srgbClr val="A165AB"/>
                    </a:solidFill>
                  </a:ln>
                  <a:solidFill>
                    <a:srgbClr val="BA8CBA"/>
                  </a:solidFill>
                  <a:latin typeface="UTM Cookies" panose="02040603050506020204" pitchFamily="18" charset="0"/>
                </a:rPr>
                <a:t> ĐỀ 9</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83758" y="551480"/>
            <a:ext cx="3269859" cy="1446550"/>
          </a:xfrm>
          <a:prstGeom prst="rect">
            <a:avLst/>
          </a:prstGeom>
          <a:noFill/>
        </p:spPr>
        <p:txBody>
          <a:bodyPr wrap="square" rtlCol="0">
            <a:spAutoFit/>
          </a:bodyPr>
          <a:lstStyle/>
          <a:p>
            <a:pPr algn="ctr"/>
            <a:r>
              <a:rPr lang="en-US" sz="4400" dirty="0" smtClean="0">
                <a:ln w="9525" cmpd="thickThin">
                  <a:solidFill>
                    <a:srgbClr val="7030A0"/>
                  </a:solidFill>
                </a:ln>
                <a:solidFill>
                  <a:srgbClr val="FFC000"/>
                </a:solidFill>
                <a:latin typeface="UTM Cookies" panose="02040603050506020204" pitchFamily="18" charset="0"/>
              </a:rPr>
              <a:t>MÔI</a:t>
            </a:r>
            <a:r>
              <a:rPr lang="en-US" sz="4400" baseline="0" dirty="0" smtClean="0">
                <a:ln w="9525" cmpd="thickThin">
                  <a:solidFill>
                    <a:srgbClr val="7030A0"/>
                  </a:solidFill>
                </a:ln>
                <a:solidFill>
                  <a:srgbClr val="FFC000"/>
                </a:solidFill>
                <a:latin typeface="UTM Cookies" panose="02040603050506020204" pitchFamily="18" charset="0"/>
              </a:rPr>
              <a:t> TRƯỜNG QUANH EM</a:t>
            </a:r>
            <a:endParaRPr lang="en-US" sz="44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1915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5E1EE"/>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C98C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0375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19829917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2" name="Google Shape;51;p8"/>
          <p:cNvSpPr/>
          <p:nvPr userDrawn="1"/>
        </p:nvSpPr>
        <p:spPr>
          <a:xfrm rot="10800000">
            <a:off x="4212134" y="2071547"/>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52;p8"/>
          <p:cNvSpPr/>
          <p:nvPr userDrawn="1"/>
        </p:nvSpPr>
        <p:spPr>
          <a:xfrm>
            <a:off x="11"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AC98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3;p8"/>
          <p:cNvSpPr/>
          <p:nvPr userDrawn="1"/>
        </p:nvSpPr>
        <p:spPr>
          <a:xfrm rot="10800000">
            <a:off x="4345570"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27716158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6922851" y="4876800"/>
            <a:ext cx="1605064" cy="215444"/>
          </a:xfrm>
          <a:prstGeom prst="rect">
            <a:avLst/>
          </a:prstGeom>
          <a:noFill/>
        </p:spPr>
        <p:txBody>
          <a:bodyPr wrap="square" rtlCol="0">
            <a:spAutoFit/>
          </a:bodyPr>
          <a:lstStyle/>
          <a:p>
            <a:r>
              <a:rPr lang="en-US" sz="800" dirty="0" smtClean="0">
                <a:solidFill>
                  <a:schemeClr val="tx1"/>
                </a:solidFill>
              </a:rPr>
              <a:t>FeistyForwarders_0968120672</a:t>
            </a:r>
            <a:endParaRPr lang="en-US" sz="800" dirty="0">
              <a:solidFill>
                <a:schemeClr val="tx1"/>
              </a:solidFill>
            </a:endParaRPr>
          </a:p>
        </p:txBody>
      </p:sp>
    </p:spTree>
  </p:cSld>
  <p:clrMap bg1="lt1" tx1="dk1" bg2="dk2" tx2="lt2" accent1="accent1" accent2="accent2" accent3="accent3" accent4="accent4" accent5="accent5" accent6="accent6" hlink="hlink" folHlink="folHlink"/>
  <p:sldLayoutIdLst>
    <p:sldLayoutId id="2147483677" r:id="rId1"/>
    <p:sldLayoutId id="2147483685" r:id="rId2"/>
    <p:sldLayoutId id="2147483678" r:id="rId3"/>
    <p:sldLayoutId id="2147483686" r:id="rId4"/>
    <p:sldLayoutId id="2147483655" r:id="rId5"/>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7323" y="2621748"/>
            <a:ext cx="4503668" cy="1426500"/>
          </a:xfrm>
        </p:spPr>
        <p:txBody>
          <a:bodyPr/>
          <a:lstStyle/>
          <a:p>
            <a:r>
              <a:rPr lang="en-US" dirty="0" err="1" smtClean="0"/>
              <a:t>Bài</a:t>
            </a:r>
            <a:r>
              <a:rPr lang="en-US" dirty="0" smtClean="0"/>
              <a:t> 31: </a:t>
            </a:r>
            <a:br>
              <a:rPr lang="en-US" dirty="0" smtClean="0"/>
            </a:br>
            <a:r>
              <a:rPr lang="en-US" dirty="0" err="1" smtClean="0"/>
              <a:t>Lớp</a:t>
            </a:r>
            <a:r>
              <a:rPr lang="en-US" dirty="0" smtClean="0"/>
              <a:t> </a:t>
            </a:r>
            <a:r>
              <a:rPr lang="en-US" dirty="0" err="1" smtClean="0"/>
              <a:t>học</a:t>
            </a:r>
            <a:r>
              <a:rPr lang="en-US" dirty="0" smtClean="0"/>
              <a:t> </a:t>
            </a:r>
            <a:r>
              <a:rPr lang="en-US" dirty="0" err="1" smtClean="0"/>
              <a:t>xanh</a:t>
            </a:r>
            <a:endParaRPr lang="en-US" dirty="0"/>
          </a:p>
        </p:txBody>
      </p:sp>
      <p:sp>
        <p:nvSpPr>
          <p:cNvPr id="3" name="Subtitle 2"/>
          <p:cNvSpPr>
            <a:spLocks noGrp="1"/>
          </p:cNvSpPr>
          <p:nvPr>
            <p:ph type="subTitle" idx="1"/>
          </p:nvPr>
        </p:nvSpPr>
        <p:spPr>
          <a:xfrm>
            <a:off x="307323" y="4048248"/>
            <a:ext cx="3657600" cy="567000"/>
          </a:xfrm>
        </p:spPr>
        <p:txBody>
          <a:bodyPr/>
          <a:lstStyle/>
          <a:p>
            <a:r>
              <a:rPr lang="en-US" dirty="0" err="1" smtClean="0"/>
              <a:t>Lớp</a:t>
            </a:r>
            <a:r>
              <a:rPr lang="en-US" dirty="0" smtClean="0"/>
              <a:t>: 2</a:t>
            </a:r>
            <a:endParaRPr lang="en-US" dirty="0"/>
          </a:p>
        </p:txBody>
      </p:sp>
    </p:spTree>
    <p:extLst>
      <p:ext uri="{BB962C8B-B14F-4D97-AF65-F5344CB8AC3E}">
        <p14:creationId xmlns:p14="http://schemas.microsoft.com/office/powerpoint/2010/main" val="11787239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2468" y="408197"/>
            <a:ext cx="621846" cy="627942"/>
          </a:xfrm>
          <a:prstGeom prst="rect">
            <a:avLst/>
          </a:prstGeom>
        </p:spPr>
      </p:pic>
      <p:sp>
        <p:nvSpPr>
          <p:cNvPr id="3" name="Rectangle 2"/>
          <p:cNvSpPr/>
          <p:nvPr/>
        </p:nvSpPr>
        <p:spPr>
          <a:xfrm>
            <a:off x="1555472" y="491335"/>
            <a:ext cx="3211135" cy="461665"/>
          </a:xfrm>
          <a:prstGeom prst="rect">
            <a:avLst/>
          </a:prstGeom>
        </p:spPr>
        <p:txBody>
          <a:bodyPr wrap="none">
            <a:spAutoFit/>
          </a:bodyPr>
          <a:lstStyle/>
          <a:p>
            <a:r>
              <a:rPr lang="en-US" sz="2400" b="1" dirty="0" err="1">
                <a:solidFill>
                  <a:schemeClr val="accent1">
                    <a:lumMod val="75000"/>
                  </a:schemeClr>
                </a:solidFill>
                <a:latin typeface="Times New Roman" pitchFamily="18" charset="0"/>
                <a:cs typeface="Times New Roman" pitchFamily="18" charset="0"/>
              </a:rPr>
              <a:t>Hoạt</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động</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sau</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giờ</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học</a:t>
            </a:r>
            <a:r>
              <a:rPr lang="en-US" sz="2400" b="1" dirty="0">
                <a:solidFill>
                  <a:schemeClr val="accent1">
                    <a:lumMod val="75000"/>
                  </a:schemeClr>
                </a:solidFill>
                <a:latin typeface="Times New Roman" pitchFamily="18" charset="0"/>
                <a:cs typeface="Times New Roman" pitchFamily="18" charset="0"/>
              </a:rPr>
              <a:t>:</a:t>
            </a:r>
          </a:p>
        </p:txBody>
      </p:sp>
      <p:sp>
        <p:nvSpPr>
          <p:cNvPr id="4" name="TextBox 3"/>
          <p:cNvSpPr txBox="1"/>
          <p:nvPr/>
        </p:nvSpPr>
        <p:spPr>
          <a:xfrm>
            <a:off x="1608957" y="1506682"/>
            <a:ext cx="6380822" cy="1384995"/>
          </a:xfrm>
          <a:prstGeom prst="rect">
            <a:avLst/>
          </a:prstGeom>
          <a:noFill/>
        </p:spPr>
        <p:txBody>
          <a:bodyPr wrap="square" rtlCol="0">
            <a:spAutoFit/>
          </a:bodyPr>
          <a:lstStyle/>
          <a:p>
            <a:pPr algn="just"/>
            <a:r>
              <a:rPr lang="en-US" sz="2800" dirty="0" err="1" smtClean="0">
                <a:latin typeface="Times New Roman" pitchFamily="18" charset="0"/>
                <a:cs typeface="Times New Roman" pitchFamily="18" charset="0"/>
              </a:rPr>
              <a:t>Hỏi</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kiến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mẹ</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mỗi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tổ</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góp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tiền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mua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góp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chậu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4639611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589" y="0"/>
            <a:ext cx="7591926" cy="4794584"/>
          </a:xfrm>
          <a:prstGeom prst="rect">
            <a:avLst/>
          </a:prstGeom>
        </p:spPr>
      </p:pic>
      <p:sp>
        <p:nvSpPr>
          <p:cNvPr id="6" name="Rectangle 5"/>
          <p:cNvSpPr/>
          <p:nvPr/>
        </p:nvSpPr>
        <p:spPr>
          <a:xfrm>
            <a:off x="2946519" y="3260071"/>
            <a:ext cx="3430747" cy="584775"/>
          </a:xfrm>
          <a:prstGeom prst="rect">
            <a:avLst/>
          </a:prstGeom>
        </p:spPr>
        <p:txBody>
          <a:bodyPr wrap="none">
            <a:spAutoFit/>
          </a:bodyPr>
          <a:lstStyle/>
          <a:p>
            <a:pPr lvl="0" algn="ctr">
              <a:buClrTx/>
              <a:defRPr/>
            </a:pPr>
            <a:r>
              <a:rPr lang="en-US" sz="3200" b="1" kern="1200" smtClean="0">
                <a:solidFill>
                  <a:srgbClr val="FF0000"/>
                </a:solidFill>
                <a:latin typeface="Times New Roman" panose="02020603050405020304" pitchFamily="18" charset="0"/>
                <a:cs typeface="Times New Roman" panose="02020603050405020304" pitchFamily="18" charset="0"/>
              </a:rPr>
              <a:t>Hoạt động tiếp nối</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11066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154" y="1479956"/>
            <a:ext cx="5881255" cy="1699662"/>
          </a:xfrm>
        </p:spPr>
        <p:txBody>
          <a:bodyPr/>
          <a:lstStyle/>
          <a:p>
            <a:r>
              <a:rPr lang="en-US" sz="3600" dirty="0" err="1" smtClean="0">
                <a:latin typeface="Times New Roman" pitchFamily="18" charset="0"/>
                <a:cs typeface="Times New Roman" pitchFamily="18" charset="0"/>
              </a:rPr>
              <a:t>Hát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chúng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mình</a:t>
            </a:r>
            <a:endParaRPr lang="en-US" sz="3600" dirty="0">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453844" y="151246"/>
            <a:ext cx="713294" cy="786452"/>
          </a:xfrm>
          <a:prstGeom prst="rect">
            <a:avLst/>
          </a:prstGeom>
        </p:spPr>
      </p:pic>
      <p:sp>
        <p:nvSpPr>
          <p:cNvPr id="7" name="TextBox 6"/>
          <p:cNvSpPr txBox="1"/>
          <p:nvPr/>
        </p:nvSpPr>
        <p:spPr>
          <a:xfrm>
            <a:off x="1277579" y="282862"/>
            <a:ext cx="1811714" cy="523220"/>
          </a:xfrm>
          <a:prstGeom prst="rect">
            <a:avLst/>
          </a:prstGeom>
          <a:noFill/>
        </p:spPr>
        <p:txBody>
          <a:bodyPr wrap="none" rtlCol="0">
            <a:spAutoFit/>
          </a:bodyPr>
          <a:lstStyle/>
          <a:p>
            <a:r>
              <a:rPr lang="en-US" sz="2800" b="1" dirty="0" err="1" smtClean="0">
                <a:solidFill>
                  <a:schemeClr val="accent1">
                    <a:lumMod val="75000"/>
                  </a:schemeClr>
                </a:solidFill>
                <a:latin typeface="Times New Roman" pitchFamily="18" charset="0"/>
                <a:cs typeface="Times New Roman" pitchFamily="18" charset="0"/>
              </a:rPr>
              <a:t>Khởi</a:t>
            </a:r>
            <a:r>
              <a:rPr lang="en-US" sz="2800" b="1" dirty="0" smtClean="0">
                <a:solidFill>
                  <a:schemeClr val="accent1">
                    <a:lumMod val="75000"/>
                  </a:schemeClr>
                </a:solidFill>
                <a:latin typeface="Times New Roman" pitchFamily="18" charset="0"/>
                <a:cs typeface="Times New Roman" pitchFamily="18" charset="0"/>
              </a:rPr>
              <a:t> </a:t>
            </a:r>
            <a:r>
              <a:rPr lang="en-US" sz="2800" b="1" dirty="0" err="1" smtClean="0">
                <a:solidFill>
                  <a:schemeClr val="accent1">
                    <a:lumMod val="75000"/>
                  </a:schemeClr>
                </a:solidFill>
                <a:latin typeface="Times New Roman" pitchFamily="18" charset="0"/>
                <a:cs typeface="Times New Roman" pitchFamily="18" charset="0"/>
              </a:rPr>
              <a:t>động</a:t>
            </a:r>
            <a:endParaRPr lang="en-US" sz="28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1178110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video HĐT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5143500"/>
          </a:xfrm>
          <a:prstGeom prst="rect">
            <a:avLst/>
          </a:prstGeom>
        </p:spPr>
      </p:pic>
    </p:spTree>
    <p:extLst>
      <p:ext uri="{BB962C8B-B14F-4D97-AF65-F5344CB8AC3E}">
        <p14:creationId xmlns:p14="http://schemas.microsoft.com/office/powerpoint/2010/main" val="1241008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99" y="183537"/>
            <a:ext cx="710478" cy="784830"/>
          </a:xfrm>
          <a:prstGeom prst="rect">
            <a:avLst/>
          </a:prstGeom>
        </p:spPr>
      </p:pic>
      <p:sp>
        <p:nvSpPr>
          <p:cNvPr id="4" name="TextBox 3"/>
          <p:cNvSpPr txBox="1"/>
          <p:nvPr/>
        </p:nvSpPr>
        <p:spPr>
          <a:xfrm>
            <a:off x="609699" y="326570"/>
            <a:ext cx="8077101" cy="1569660"/>
          </a:xfrm>
          <a:prstGeom prst="rect">
            <a:avLst/>
          </a:prstGeom>
          <a:noFill/>
        </p:spPr>
        <p:txBody>
          <a:bodyPr wrap="square" rtlCol="0">
            <a:spAutoFit/>
          </a:bodyPr>
          <a:lstStyle/>
          <a:p>
            <a:r>
              <a:rPr lang="en-US" sz="2400" b="1" dirty="0" smtClean="0">
                <a:solidFill>
                  <a:srgbClr val="FF7C0A"/>
                </a:solidFill>
              </a:rPr>
              <a:t>         </a:t>
            </a:r>
            <a:r>
              <a:rPr lang="en-US" sz="2400" b="1" dirty="0" err="1" smtClean="0">
                <a:solidFill>
                  <a:srgbClr val="FF7C0A"/>
                </a:solidFill>
                <a:latin typeface="Times New Roman" pitchFamily="18" charset="0"/>
                <a:cs typeface="Times New Roman" pitchFamily="18" charset="0"/>
              </a:rPr>
              <a:t>Khám</a:t>
            </a:r>
            <a:r>
              <a:rPr lang="en-US" sz="2400" b="1" dirty="0" smtClean="0">
                <a:solidFill>
                  <a:srgbClr val="FF7C0A"/>
                </a:solidFill>
                <a:latin typeface="Times New Roman" pitchFamily="18" charset="0"/>
                <a:cs typeface="Times New Roman" pitchFamily="18" charset="0"/>
              </a:rPr>
              <a:t> </a:t>
            </a:r>
            <a:r>
              <a:rPr lang="en-US" sz="2400" b="1" dirty="0" err="1" smtClean="0">
                <a:solidFill>
                  <a:srgbClr val="FF7C0A"/>
                </a:solidFill>
                <a:latin typeface="Times New Roman" pitchFamily="18" charset="0"/>
                <a:cs typeface="Times New Roman" pitchFamily="18" charset="0"/>
              </a:rPr>
              <a:t>phá</a:t>
            </a:r>
            <a:r>
              <a:rPr lang="en-US" sz="2400" b="1" dirty="0" smtClean="0">
                <a:solidFill>
                  <a:srgbClr val="FF7C0A"/>
                </a:solidFill>
                <a:latin typeface="Times New Roman" pitchFamily="18" charset="0"/>
                <a:cs typeface="Times New Roman" pitchFamily="18" charset="0"/>
              </a:rPr>
              <a:t> </a:t>
            </a:r>
            <a:r>
              <a:rPr lang="en-US" sz="2400" b="1" dirty="0" err="1" smtClean="0">
                <a:solidFill>
                  <a:srgbClr val="FF7C0A"/>
                </a:solidFill>
                <a:latin typeface="Times New Roman" pitchFamily="18" charset="0"/>
                <a:cs typeface="Times New Roman" pitchFamily="18" charset="0"/>
              </a:rPr>
              <a:t>chủ</a:t>
            </a:r>
            <a:r>
              <a:rPr lang="en-US" sz="2400" b="1" dirty="0" smtClean="0">
                <a:solidFill>
                  <a:srgbClr val="FF7C0A"/>
                </a:solidFill>
                <a:latin typeface="Times New Roman" pitchFamily="18" charset="0"/>
                <a:cs typeface="Times New Roman" pitchFamily="18" charset="0"/>
              </a:rPr>
              <a:t> </a:t>
            </a:r>
            <a:r>
              <a:rPr lang="en-US" sz="2400" b="1" dirty="0" err="1" smtClean="0">
                <a:solidFill>
                  <a:srgbClr val="FF7C0A"/>
                </a:solidFill>
                <a:latin typeface="Times New Roman" pitchFamily="18" charset="0"/>
                <a:cs typeface="Times New Roman" pitchFamily="18" charset="0"/>
              </a:rPr>
              <a:t>đề</a:t>
            </a:r>
            <a:r>
              <a:rPr lang="en-US" sz="2400" b="1" dirty="0" smtClean="0">
                <a:solidFill>
                  <a:srgbClr val="FF7C0A"/>
                </a:solidFill>
                <a:latin typeface="Times New Roman" pitchFamily="18" charset="0"/>
                <a:cs typeface="Times New Roman" pitchFamily="18" charset="0"/>
              </a:rPr>
              <a:t>:</a:t>
            </a:r>
          </a:p>
          <a:p>
            <a:endParaRPr lang="en-US" sz="2400" b="1" dirty="0" smtClean="0">
              <a:solidFill>
                <a:srgbClr val="FF7C0A"/>
              </a:solidFill>
            </a:endParaRPr>
          </a:p>
          <a:p>
            <a:r>
              <a:rPr lang="en-US" sz="2400" dirty="0" err="1" smtClean="0">
                <a:solidFill>
                  <a:schemeClr val="tx2">
                    <a:lumMod val="10000"/>
                  </a:schemeClr>
                </a:solidFill>
              </a:rPr>
              <a:t>Làm</a:t>
            </a:r>
            <a:r>
              <a:rPr lang="en-US" sz="2400" dirty="0" smtClean="0">
                <a:solidFill>
                  <a:schemeClr val="tx2">
                    <a:lumMod val="10000"/>
                  </a:schemeClr>
                </a:solidFill>
              </a:rPr>
              <a:t> </a:t>
            </a:r>
            <a:r>
              <a:rPr lang="en-US" sz="2400" dirty="0" err="1" smtClean="0">
                <a:solidFill>
                  <a:schemeClr val="tx2">
                    <a:lumMod val="10000"/>
                  </a:schemeClr>
                </a:solidFill>
              </a:rPr>
              <a:t>những</a:t>
            </a:r>
            <a:r>
              <a:rPr lang="en-US" sz="2400" dirty="0" smtClean="0">
                <a:solidFill>
                  <a:schemeClr val="tx2">
                    <a:lumMod val="10000"/>
                  </a:schemeClr>
                </a:solidFill>
              </a:rPr>
              <a:t> </a:t>
            </a:r>
            <a:r>
              <a:rPr lang="en-US" sz="2400" dirty="0" err="1" smtClean="0">
                <a:solidFill>
                  <a:schemeClr val="tx2">
                    <a:lumMod val="10000"/>
                  </a:schemeClr>
                </a:solidFill>
              </a:rPr>
              <a:t>tấm</a:t>
            </a:r>
            <a:r>
              <a:rPr lang="en-US" sz="2400" dirty="0" smtClean="0">
                <a:solidFill>
                  <a:schemeClr val="tx2">
                    <a:lumMod val="10000"/>
                  </a:schemeClr>
                </a:solidFill>
              </a:rPr>
              <a:t> </a:t>
            </a:r>
            <a:r>
              <a:rPr lang="en-US" sz="2400" dirty="0" err="1" smtClean="0">
                <a:solidFill>
                  <a:schemeClr val="tx2">
                    <a:lumMod val="10000"/>
                  </a:schemeClr>
                </a:solidFill>
              </a:rPr>
              <a:t>biển</a:t>
            </a:r>
            <a:r>
              <a:rPr lang="en-US" sz="2400" dirty="0" smtClean="0">
                <a:solidFill>
                  <a:schemeClr val="tx2">
                    <a:lumMod val="10000"/>
                  </a:schemeClr>
                </a:solidFill>
              </a:rPr>
              <a:t> </a:t>
            </a:r>
            <a:r>
              <a:rPr lang="en-US" sz="2400" dirty="0" err="1" smtClean="0">
                <a:solidFill>
                  <a:schemeClr val="tx2">
                    <a:lumMod val="10000"/>
                  </a:schemeClr>
                </a:solidFill>
              </a:rPr>
              <a:t>nhắc</a:t>
            </a:r>
            <a:r>
              <a:rPr lang="en-US" sz="2400" dirty="0" smtClean="0">
                <a:solidFill>
                  <a:schemeClr val="tx2">
                    <a:lumMod val="10000"/>
                  </a:schemeClr>
                </a:solidFill>
              </a:rPr>
              <a:t> </a:t>
            </a:r>
            <a:r>
              <a:rPr lang="en-US" sz="2400" dirty="0" err="1" smtClean="0">
                <a:solidFill>
                  <a:schemeClr val="tx2">
                    <a:lumMod val="10000"/>
                  </a:schemeClr>
                </a:solidFill>
              </a:rPr>
              <a:t>nhở</a:t>
            </a:r>
            <a:r>
              <a:rPr lang="en-US" sz="2400" dirty="0" smtClean="0">
                <a:solidFill>
                  <a:schemeClr val="tx2">
                    <a:lumMod val="10000"/>
                  </a:schemeClr>
                </a:solidFill>
              </a:rPr>
              <a:t> </a:t>
            </a:r>
            <a:r>
              <a:rPr lang="en-US" sz="2400" dirty="0" err="1" smtClean="0">
                <a:solidFill>
                  <a:schemeClr val="tx2">
                    <a:lumMod val="10000"/>
                  </a:schemeClr>
                </a:solidFill>
              </a:rPr>
              <a:t>mọi</a:t>
            </a:r>
            <a:r>
              <a:rPr lang="en-US" sz="2400" dirty="0" smtClean="0">
                <a:solidFill>
                  <a:schemeClr val="tx2">
                    <a:lumMod val="10000"/>
                  </a:schemeClr>
                </a:solidFill>
              </a:rPr>
              <a:t> </a:t>
            </a:r>
            <a:r>
              <a:rPr lang="en-US" sz="2400" dirty="0" err="1" smtClean="0">
                <a:solidFill>
                  <a:schemeClr val="tx2">
                    <a:lumMod val="10000"/>
                  </a:schemeClr>
                </a:solidFill>
              </a:rPr>
              <a:t>người</a:t>
            </a:r>
            <a:r>
              <a:rPr lang="en-US" sz="2400" dirty="0" smtClean="0">
                <a:solidFill>
                  <a:schemeClr val="tx2">
                    <a:lumMod val="10000"/>
                  </a:schemeClr>
                </a:solidFill>
              </a:rPr>
              <a:t> </a:t>
            </a:r>
            <a:r>
              <a:rPr lang="en-US" sz="2400" dirty="0" err="1" smtClean="0">
                <a:solidFill>
                  <a:schemeClr val="tx2">
                    <a:lumMod val="10000"/>
                  </a:schemeClr>
                </a:solidFill>
              </a:rPr>
              <a:t>giữ</a:t>
            </a:r>
            <a:r>
              <a:rPr lang="en-US" sz="2400" dirty="0" smtClean="0">
                <a:solidFill>
                  <a:schemeClr val="tx2">
                    <a:lumMod val="10000"/>
                  </a:schemeClr>
                </a:solidFill>
              </a:rPr>
              <a:t> </a:t>
            </a:r>
            <a:r>
              <a:rPr lang="en-US" sz="2400" dirty="0" err="1" smtClean="0">
                <a:solidFill>
                  <a:schemeClr val="tx2">
                    <a:lumMod val="10000"/>
                  </a:schemeClr>
                </a:solidFill>
              </a:rPr>
              <a:t>vệ</a:t>
            </a:r>
            <a:r>
              <a:rPr lang="en-US" sz="2400" dirty="0" smtClean="0">
                <a:solidFill>
                  <a:schemeClr val="tx2">
                    <a:lumMod val="10000"/>
                  </a:schemeClr>
                </a:solidFill>
              </a:rPr>
              <a:t> </a:t>
            </a:r>
            <a:r>
              <a:rPr lang="en-US" sz="2400" dirty="0" err="1" smtClean="0">
                <a:solidFill>
                  <a:schemeClr val="tx2">
                    <a:lumMod val="10000"/>
                  </a:schemeClr>
                </a:solidFill>
              </a:rPr>
              <a:t>sinh</a:t>
            </a:r>
            <a:r>
              <a:rPr lang="en-US" sz="2400" dirty="0" smtClean="0">
                <a:solidFill>
                  <a:schemeClr val="tx2">
                    <a:lumMod val="10000"/>
                  </a:schemeClr>
                </a:solidFill>
              </a:rPr>
              <a:t> </a:t>
            </a:r>
            <a:r>
              <a:rPr lang="en-US" sz="2400" dirty="0" err="1" smtClean="0">
                <a:solidFill>
                  <a:schemeClr val="tx2">
                    <a:lumMod val="10000"/>
                  </a:schemeClr>
                </a:solidFill>
              </a:rPr>
              <a:t>môi</a:t>
            </a:r>
            <a:r>
              <a:rPr lang="en-US" sz="2400" dirty="0" smtClean="0">
                <a:solidFill>
                  <a:schemeClr val="tx2">
                    <a:lumMod val="10000"/>
                  </a:schemeClr>
                </a:solidFill>
              </a:rPr>
              <a:t> </a:t>
            </a:r>
            <a:r>
              <a:rPr lang="en-US" sz="2400" dirty="0" err="1" smtClean="0">
                <a:solidFill>
                  <a:schemeClr val="tx2">
                    <a:lumMod val="10000"/>
                  </a:schemeClr>
                </a:solidFill>
              </a:rPr>
              <a:t>trường</a:t>
            </a:r>
            <a:r>
              <a:rPr lang="en-US" sz="2400" dirty="0" smtClean="0">
                <a:solidFill>
                  <a:schemeClr val="tx2">
                    <a:lumMod val="10000"/>
                  </a:schemeClr>
                </a:solidFill>
              </a:rPr>
              <a:t>.</a:t>
            </a:r>
            <a:endParaRPr lang="en-US" sz="2400" dirty="0">
              <a:solidFill>
                <a:schemeClr val="tx2">
                  <a:lumMod val="10000"/>
                </a:schemeClr>
              </a:solidFill>
            </a:endParaRPr>
          </a:p>
        </p:txBody>
      </p:sp>
      <p:pic>
        <p:nvPicPr>
          <p:cNvPr id="2" name="Picture 2" descr="20210409092710_wm_shs-hoat-dong-trai-nghiem-2"/>
          <p:cNvPicPr>
            <a:picLocks noChangeAspect="1" noChangeArrowheads="1"/>
          </p:cNvPicPr>
          <p:nvPr/>
        </p:nvPicPr>
        <p:blipFill rotWithShape="1">
          <a:blip r:embed="rId3">
            <a:extLst>
              <a:ext uri="{28A0092B-C50C-407E-A947-70E740481C1C}">
                <a14:useLocalDpi xmlns:a14="http://schemas.microsoft.com/office/drawing/2010/main" val="0"/>
              </a:ext>
            </a:extLst>
          </a:blip>
          <a:srcRect l="27514" t="63375" r="30731" b="15875"/>
          <a:stretch/>
        </p:blipFill>
        <p:spPr bwMode="auto">
          <a:xfrm>
            <a:off x="846740" y="2023239"/>
            <a:ext cx="3139644" cy="218983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214816" y="1896230"/>
            <a:ext cx="4221953" cy="2316845"/>
            <a:chOff x="3719516" y="1807480"/>
            <a:chExt cx="4221953" cy="2316845"/>
          </a:xfrm>
        </p:grpSpPr>
        <p:pic>
          <p:nvPicPr>
            <p:cNvPr id="1028" name="Picture 4" descr="8 cách đơn giản dạy trẻ lối sống xanh bền vững ba mẹ có biết - Little  Einsteins Academy - Phương pháp giáo dục sớm Glenn Do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8125" y="1807480"/>
              <a:ext cx="4213344" cy="167867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719516" y="3486150"/>
              <a:ext cx="4221953" cy="638175"/>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n>
                    <a:solidFill>
                      <a:srgbClr val="1A8C54"/>
                    </a:solidFill>
                  </a:ln>
                  <a:solidFill>
                    <a:srgbClr val="62BB47"/>
                  </a:solidFill>
                  <a:latin typeface="UTM Cookies" panose="02040603050506020204" pitchFamily="18" charset="0"/>
                </a:rPr>
                <a:t>HÃY GIỮ LẤY MÀU XANH</a:t>
              </a:r>
              <a:endParaRPr lang="en-US" sz="2800" dirty="0">
                <a:ln>
                  <a:solidFill>
                    <a:srgbClr val="1A8C54"/>
                  </a:solidFill>
                </a:ln>
                <a:solidFill>
                  <a:srgbClr val="62BB47"/>
                </a:solidFill>
                <a:latin typeface="UTM Cookies" panose="02040603050506020204" pitchFamily="18" charset="0"/>
              </a:endParaRPr>
            </a:p>
          </p:txBody>
        </p:sp>
      </p:grpSp>
    </p:spTree>
    <p:extLst>
      <p:ext uri="{BB962C8B-B14F-4D97-AF65-F5344CB8AC3E}">
        <p14:creationId xmlns:p14="http://schemas.microsoft.com/office/powerpoint/2010/main" val="371846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ăng rôn, khẩu hiệu poster bảo vệ môi trường xanh, sạch, đẹp"/>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4511" b="4820"/>
          <a:stretch/>
        </p:blipFill>
        <p:spPr bwMode="auto">
          <a:xfrm>
            <a:off x="868219" y="187037"/>
            <a:ext cx="7620000" cy="4568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316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ông điệp nâng cao ý thức bảo vệ môi trường từ Red Cat Mo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202097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3" name="Google Shape;1020;p44"/>
          <p:cNvGrpSpPr/>
          <p:nvPr/>
        </p:nvGrpSpPr>
        <p:grpSpPr>
          <a:xfrm>
            <a:off x="1832898" y="479778"/>
            <a:ext cx="5801491" cy="4071484"/>
            <a:chOff x="1540350" y="826005"/>
            <a:chExt cx="6259025" cy="3378825"/>
          </a:xfrm>
        </p:grpSpPr>
        <p:sp>
          <p:nvSpPr>
            <p:cNvPr id="4" name="Google Shape;1021;p4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22;p4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024;p44"/>
          <p:cNvGrpSpPr/>
          <p:nvPr/>
        </p:nvGrpSpPr>
        <p:grpSpPr>
          <a:xfrm>
            <a:off x="6046891" y="2895022"/>
            <a:ext cx="1833889" cy="1559207"/>
            <a:chOff x="1168000" y="1750950"/>
            <a:chExt cx="405425" cy="344700"/>
          </a:xfrm>
        </p:grpSpPr>
        <p:sp>
          <p:nvSpPr>
            <p:cNvPr id="7" name="Google Shape;1025;p44"/>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26;p44"/>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27;p44"/>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28;p44"/>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29;p44"/>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30;p44"/>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31;p44"/>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042;p44"/>
          <p:cNvGrpSpPr/>
          <p:nvPr/>
        </p:nvGrpSpPr>
        <p:grpSpPr>
          <a:xfrm>
            <a:off x="7466920" y="3047467"/>
            <a:ext cx="653616" cy="895336"/>
            <a:chOff x="1731150" y="1748550"/>
            <a:chExt cx="228625" cy="313175"/>
          </a:xfrm>
        </p:grpSpPr>
        <p:sp>
          <p:nvSpPr>
            <p:cNvPr id="25" name="Google Shape;1043;p44"/>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44;p44"/>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45;p44"/>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46;p44"/>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47;p44"/>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48;p44"/>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49;p44"/>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Rectangle 31"/>
          <p:cNvSpPr/>
          <p:nvPr/>
        </p:nvSpPr>
        <p:spPr>
          <a:xfrm rot="21439303">
            <a:off x="2223641" y="2620097"/>
            <a:ext cx="3727525" cy="1569660"/>
          </a:xfrm>
          <a:prstGeom prst="rect">
            <a:avLst/>
          </a:prstGeom>
        </p:spPr>
        <p:txBody>
          <a:bodyPr wrap="square">
            <a:spAutoFit/>
          </a:bodyPr>
          <a:lstStyle/>
          <a:p>
            <a:pPr algn="ctr"/>
            <a:r>
              <a:rPr lang="en-US" sz="2400" err="1" smtClean="0">
                <a:solidFill>
                  <a:schemeClr val="accent4"/>
                </a:solidFill>
                <a:latin typeface="Times New Roman" pitchFamily="18" charset="0"/>
                <a:cs typeface="Times New Roman" pitchFamily="18" charset="0"/>
              </a:rPr>
              <a:t>Thông</a:t>
            </a:r>
            <a:r>
              <a:rPr lang="en-US" sz="2400" smtClean="0">
                <a:solidFill>
                  <a:schemeClr val="accent4"/>
                </a:solidFill>
                <a:latin typeface="Times New Roman" pitchFamily="18" charset="0"/>
                <a:cs typeface="Times New Roman" pitchFamily="18" charset="0"/>
              </a:rPr>
              <a:t> </a:t>
            </a:r>
            <a:r>
              <a:rPr lang="en-US" sz="2400" smtClean="0">
                <a:solidFill>
                  <a:schemeClr val="accent4"/>
                </a:solidFill>
                <a:latin typeface="Times New Roman" pitchFamily="18" charset="0"/>
                <a:cs typeface="Times New Roman" pitchFamily="18" charset="0"/>
              </a:rPr>
              <a:t>điệp</a:t>
            </a:r>
          </a:p>
          <a:p>
            <a:pPr algn="ctr"/>
            <a:r>
              <a:rPr lang="en-US" sz="2400" smtClean="0">
                <a:solidFill>
                  <a:schemeClr val="bg2">
                    <a:lumMod val="50000"/>
                  </a:schemeClr>
                </a:solidFill>
                <a:latin typeface="Times New Roman" pitchFamily="18" charset="0"/>
                <a:cs typeface="Times New Roman" pitchFamily="18" charset="0"/>
              </a:rPr>
              <a:t>Bảo </a:t>
            </a:r>
            <a:r>
              <a:rPr lang="en-US" sz="2400" dirty="0" err="1" smtClean="0">
                <a:solidFill>
                  <a:schemeClr val="bg2">
                    <a:lumMod val="50000"/>
                  </a:schemeClr>
                </a:solidFill>
                <a:latin typeface="Times New Roman" pitchFamily="18" charset="0"/>
                <a:cs typeface="Times New Roman" pitchFamily="18" charset="0"/>
              </a:rPr>
              <a:t>vệ</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môi</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trường</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là</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bảo</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vệ</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chính</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cuộc</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sống</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của</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mỗi</a:t>
            </a:r>
            <a:r>
              <a:rPr lang="en-US" sz="2400" dirty="0" smtClean="0">
                <a:solidFill>
                  <a:schemeClr val="bg2">
                    <a:lumMod val="50000"/>
                  </a:schemeClr>
                </a:solidFill>
                <a:latin typeface="Times New Roman" pitchFamily="18" charset="0"/>
                <a:cs typeface="Times New Roman" pitchFamily="18" charset="0"/>
              </a:rPr>
              <a:t> </a:t>
            </a:r>
            <a:r>
              <a:rPr lang="en-US" sz="2400" dirty="0" err="1" smtClean="0">
                <a:solidFill>
                  <a:schemeClr val="bg2">
                    <a:lumMod val="50000"/>
                  </a:schemeClr>
                </a:solidFill>
                <a:latin typeface="Times New Roman" pitchFamily="18" charset="0"/>
                <a:cs typeface="Times New Roman" pitchFamily="18" charset="0"/>
              </a:rPr>
              <a:t>chúng</a:t>
            </a:r>
            <a:r>
              <a:rPr lang="en-US" sz="2400" dirty="0" smtClean="0">
                <a:solidFill>
                  <a:schemeClr val="bg2">
                    <a:lumMod val="50000"/>
                  </a:schemeClr>
                </a:solidFill>
                <a:latin typeface="Times New Roman" pitchFamily="18" charset="0"/>
                <a:cs typeface="Times New Roman" pitchFamily="18" charset="0"/>
              </a:rPr>
              <a:t> ta.</a:t>
            </a:r>
            <a:endParaRPr lang="en-US" sz="2400" dirty="0">
              <a:solidFill>
                <a:schemeClr val="bg2">
                  <a:lumMod val="50000"/>
                </a:schemeClr>
              </a:solidFill>
              <a:latin typeface="Times New Roman" pitchFamily="18" charset="0"/>
              <a:cs typeface="Times New Roman" pitchFamily="18" charset="0"/>
            </a:endParaRPr>
          </a:p>
        </p:txBody>
      </p:sp>
      <p:pic>
        <p:nvPicPr>
          <p:cNvPr id="4098" name="Picture 2" descr="9 hành động nhỏ nhưng mang lại ý nghĩa lớn cho môi trường chúng t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7" b="98514" l="500" r="99500">
                        <a14:foregroundMark x1="25667" y1="8068" x2="39833" y2="10616"/>
                        <a14:foregroundMark x1="60833" y1="24628" x2="72000" y2="62633"/>
                        <a14:foregroundMark x1="83667" y1="52017" x2="91833" y2="53715"/>
                        <a14:backgroundMark x1="30167" y1="3609" x2="56667" y2="425"/>
                      </a14:backgroundRemoval>
                    </a14:imgEffect>
                  </a14:imgLayer>
                </a14:imgProps>
              </a:ext>
              <a:ext uri="{28A0092B-C50C-407E-A947-70E740481C1C}">
                <a14:useLocalDpi xmlns:a14="http://schemas.microsoft.com/office/drawing/2010/main" val="0"/>
              </a:ext>
            </a:extLst>
          </a:blip>
          <a:srcRect/>
          <a:stretch>
            <a:fillRect/>
          </a:stretch>
        </p:blipFill>
        <p:spPr bwMode="auto">
          <a:xfrm rot="21422913">
            <a:off x="4728944" y="569690"/>
            <a:ext cx="2496464" cy="19597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NTN Bảo Vệ Môi Trường TP Hà Nội - Home | Facebook"/>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1447084">
            <a:off x="2745479" y="730633"/>
            <a:ext cx="1936945" cy="194559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oogle Shape;1032;p44"/>
          <p:cNvGrpSpPr/>
          <p:nvPr/>
        </p:nvGrpSpPr>
        <p:grpSpPr>
          <a:xfrm rot="21021658">
            <a:off x="1121012" y="240548"/>
            <a:ext cx="1730018" cy="1448960"/>
            <a:chOff x="2391350" y="3583000"/>
            <a:chExt cx="571525" cy="478675"/>
          </a:xfrm>
        </p:grpSpPr>
        <p:sp>
          <p:nvSpPr>
            <p:cNvPr id="15" name="Google Shape;1033;p44"/>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34;p44"/>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35;p44"/>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36;p44"/>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37;p44"/>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38;p44"/>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39;p44"/>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40;p44"/>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41;p44"/>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566128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0688" y="1104817"/>
            <a:ext cx="8446586" cy="2478087"/>
          </a:xfrm>
        </p:spPr>
        <p:txBody>
          <a:bodyPr/>
          <a:lstStyle/>
          <a:p>
            <a:pPr algn="just"/>
            <a:r>
              <a:rPr lang="en-US" sz="3600" dirty="0" err="1" smtClean="0">
                <a:solidFill>
                  <a:schemeClr val="accent1">
                    <a:lumMod val="75000"/>
                  </a:schemeClr>
                </a:solidFill>
                <a:latin typeface="Times New Roman" pitchFamily="18" charset="0"/>
                <a:cs typeface="Times New Roman" pitchFamily="18" charset="0"/>
              </a:rPr>
              <a:t>Kết</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luận</a:t>
            </a:r>
            <a:r>
              <a:rPr lang="en-US" sz="3600" dirty="0" smtClean="0">
                <a:solidFill>
                  <a:schemeClr val="accent1">
                    <a:lumMod val="75000"/>
                  </a:schemeClr>
                </a:solidFill>
                <a:latin typeface="Times New Roman" pitchFamily="18" charset="0"/>
                <a:cs typeface="Times New Roman" pitchFamily="18" charset="0"/>
              </a:rPr>
              <a:t>:</a:t>
            </a:r>
            <a:r>
              <a:rPr lang="en-US" sz="36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Nhắc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nhở</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kêu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gọi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cộng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đồng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chung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tay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giữ</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gìn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môi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trường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học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đường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việc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cần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trọng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vì</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nhóm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lớp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hành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đều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quá</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điệp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giữ</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gìn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môi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trường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cần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tỏa</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312375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2444" y="235424"/>
            <a:ext cx="713294" cy="786452"/>
          </a:xfrm>
          <a:prstGeom prst="rect">
            <a:avLst/>
          </a:prstGeom>
        </p:spPr>
      </p:pic>
      <p:sp>
        <p:nvSpPr>
          <p:cNvPr id="3" name="Rectangle 2"/>
          <p:cNvSpPr/>
          <p:nvPr/>
        </p:nvSpPr>
        <p:spPr>
          <a:xfrm>
            <a:off x="1585300" y="397817"/>
            <a:ext cx="3911648" cy="461665"/>
          </a:xfrm>
          <a:prstGeom prst="rect">
            <a:avLst/>
          </a:prstGeom>
        </p:spPr>
        <p:txBody>
          <a:bodyPr wrap="none">
            <a:spAutoFit/>
          </a:bodyPr>
          <a:lstStyle/>
          <a:p>
            <a:r>
              <a:rPr lang="en-US" sz="2400" b="1" dirty="0" err="1">
                <a:solidFill>
                  <a:schemeClr val="accent1">
                    <a:lumMod val="75000"/>
                  </a:schemeClr>
                </a:solidFill>
                <a:latin typeface="Times New Roman" pitchFamily="18" charset="0"/>
                <a:cs typeface="Times New Roman" pitchFamily="18" charset="0"/>
              </a:rPr>
              <a:t>Mở</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rộng</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và</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tổng</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kết</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chủ</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đề</a:t>
            </a:r>
            <a:r>
              <a:rPr lang="en-US" sz="2400" b="1" dirty="0">
                <a:solidFill>
                  <a:schemeClr val="accent1">
                    <a:lumMod val="75000"/>
                  </a:schemeClr>
                </a:solidFill>
                <a:latin typeface="Times New Roman" pitchFamily="18" charset="0"/>
                <a:cs typeface="Times New Roman" pitchFamily="18" charset="0"/>
              </a:rPr>
              <a:t>:</a:t>
            </a:r>
          </a:p>
        </p:txBody>
      </p:sp>
      <p:sp>
        <p:nvSpPr>
          <p:cNvPr id="4" name="Rectangle 3"/>
          <p:cNvSpPr/>
          <p:nvPr/>
        </p:nvSpPr>
        <p:spPr>
          <a:xfrm>
            <a:off x="2874632" y="1021876"/>
            <a:ext cx="4213013"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5" name="Rounded Rectangle 4"/>
          <p:cNvSpPr/>
          <p:nvPr/>
        </p:nvSpPr>
        <p:spPr>
          <a:xfrm>
            <a:off x="1122218" y="1713186"/>
            <a:ext cx="7242464" cy="24743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000" dirty="0" err="1">
                <a:solidFill>
                  <a:srgbClr val="FF0000"/>
                </a:solidFill>
                <a:latin typeface="Times New Roman" pitchFamily="18" charset="0"/>
                <a:cs typeface="Times New Roman" pitchFamily="18" charset="0"/>
              </a:rPr>
              <a:t>Lập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thực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hiện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dự</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án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liên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quan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đến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việc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biến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lớp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học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thành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lớp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học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xanh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thân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thiện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với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thiên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nhiên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môi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trường</a:t>
            </a:r>
            <a:r>
              <a:rPr lang="en-US" sz="2000" dirty="0">
                <a:solidFill>
                  <a:srgbClr val="FF0000"/>
                </a:solidFill>
                <a:latin typeface="Times New Roman" pitchFamily="18" charset="0"/>
                <a:cs typeface="Times New Roman" pitchFamily="18" charset="0"/>
              </a:rPr>
              <a:t>.</a:t>
            </a:r>
          </a:p>
          <a:p>
            <a:pPr lvl="0" algn="just"/>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Lựa</a:t>
            </a:r>
            <a:r>
              <a:rPr lang="en-US" sz="2000" dirty="0" smtClean="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chọn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nội</a:t>
            </a:r>
            <a:r>
              <a:rPr lang="en-US" sz="2000" dirty="0">
                <a:solidFill>
                  <a:srgbClr val="FF0000"/>
                </a:solidFill>
                <a:latin typeface="Times New Roman" pitchFamily="18" charset="0"/>
                <a:cs typeface="Times New Roman" pitchFamily="18" charset="0"/>
              </a:rPr>
              <a:t> dung </a:t>
            </a:r>
            <a:r>
              <a:rPr lang="en-US" sz="2000" dirty="0" err="1">
                <a:solidFill>
                  <a:srgbClr val="FF0000"/>
                </a:solidFill>
                <a:latin typeface="Times New Roman" pitchFamily="18" charset="0"/>
                <a:cs typeface="Times New Roman" pitchFamily="18" charset="0"/>
              </a:rPr>
              <a:t>dự</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án</a:t>
            </a:r>
            <a:endParaRPr lang="en-US" sz="2000" dirty="0">
              <a:solidFill>
                <a:srgbClr val="FF0000"/>
              </a:solidFill>
              <a:latin typeface="Times New Roman" pitchFamily="18" charset="0"/>
              <a:cs typeface="Times New Roman" pitchFamily="18" charset="0"/>
            </a:endParaRPr>
          </a:p>
          <a:p>
            <a:pPr lvl="0" algn="just"/>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Bàn</a:t>
            </a:r>
            <a:r>
              <a:rPr lang="en-US" sz="2000" dirty="0" smtClean="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bạc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thống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nhất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nhiệm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vụ</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của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từng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thành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viên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trong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nhóm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tổ</a:t>
            </a:r>
            <a:endParaRPr lang="en-US" sz="2000" dirty="0">
              <a:solidFill>
                <a:srgbClr val="FF0000"/>
              </a:solidFill>
              <a:latin typeface="Times New Roman" pitchFamily="18" charset="0"/>
              <a:cs typeface="Times New Roman" pitchFamily="18" charset="0"/>
            </a:endParaRPr>
          </a:p>
          <a:p>
            <a:pPr lvl="0" algn="just"/>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Lên</a:t>
            </a:r>
            <a:r>
              <a:rPr lang="en-US" sz="2000" dirty="0" smtClean="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kế</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hoạch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cụ</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thể</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về</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ngày</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giờ</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thực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hiện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dự</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án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trang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phục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phương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tiện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thực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hiện</a:t>
            </a:r>
            <a:r>
              <a:rPr lang="en-US" sz="20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956018124"/>
      </p:ext>
    </p:extLst>
  </p:cSld>
  <p:clrMapOvr>
    <a:masterClrMapping/>
  </p:clrMapOvr>
  <p:timing>
    <p:tnLst>
      <p:par>
        <p:cTn id="1" dur="indefinite" restart="never" nodeType="tmRoot"/>
      </p:par>
    </p:tn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642</TotalTime>
  <Words>240</Words>
  <Application>Microsoft Office PowerPoint</Application>
  <PresentationFormat>On-screen Show (16:9)</PresentationFormat>
  <Paragraphs>20</Paragraphs>
  <Slides>11</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Times New Roman</vt:lpstr>
      <vt:lpstr>Baloo 2</vt:lpstr>
      <vt:lpstr>UTM Androgyne</vt:lpstr>
      <vt:lpstr>Pangolin</vt:lpstr>
      <vt:lpstr>UTM Cookies</vt:lpstr>
      <vt:lpstr>English Vocabulary Workshop by Slidesgo</vt:lpstr>
      <vt:lpstr>Bài 31:  Lớp học xanh</vt:lpstr>
      <vt:lpstr>Hát bài: Trái đất này là của chúng mình</vt:lpstr>
      <vt:lpstr>PowerPoint Presentation</vt:lpstr>
      <vt:lpstr>PowerPoint Presentation</vt:lpstr>
      <vt:lpstr>PowerPoint Presentation</vt:lpstr>
      <vt:lpstr>PowerPoint Presentation</vt:lpstr>
      <vt:lpstr>PowerPoint Presentation</vt:lpstr>
      <vt:lpstr>Kết luận: Nhắc nhở, kêu gọi cộng đồng chung tay giữ gìn môi trường học đường là việc làm cần thiết và quan trọng vì một người, một nhóm, một lớp hành động đều là quá ít. Thông điệp về giữ gìn môi trường cần được lan tỏa.</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L.U</dc:creator>
  <cp:lastModifiedBy>A</cp:lastModifiedBy>
  <cp:revision>59</cp:revision>
  <dcterms:modified xsi:type="dcterms:W3CDTF">2021-09-03T10:48:30Z</dcterms:modified>
</cp:coreProperties>
</file>