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0" r:id="rId2"/>
    <p:sldId id="361" r:id="rId3"/>
    <p:sldId id="362" r:id="rId4"/>
    <p:sldId id="368" r:id="rId5"/>
    <p:sldId id="370" r:id="rId6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eu Phan Van" initials="RPV" lastIdx="49" clrIdx="0">
    <p:extLst>
      <p:ext uri="{19B8F6BF-5375-455C-9EA6-DF929625EA0E}">
        <p15:presenceInfo xmlns:p15="http://schemas.microsoft.com/office/powerpoint/2012/main" userId="83b57fff0cc03ed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25"/>
    <p:restoredTop sz="82174" autoAdjust="0"/>
  </p:normalViewPr>
  <p:slideViewPr>
    <p:cSldViewPr snapToGrid="0">
      <p:cViewPr varScale="1">
        <p:scale>
          <a:sx n="59" d="100"/>
          <a:sy n="59" d="100"/>
        </p:scale>
        <p:origin x="141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64FE50-D189-4693-915D-AE9503F4174D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EA44A-927D-4D59-858E-589BCB488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65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Have the class look at the picture.</a:t>
            </a:r>
          </a:p>
          <a:p>
            <a:pPr marL="171450" indent="-171450">
              <a:buFontTx/>
              <a:buChar char="-"/>
            </a:pPr>
            <a:r>
              <a:rPr lang="en-US" dirty="0"/>
              <a:t>Ask them to name the family members and spell the names in the pictures.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 Point, ask, and answer.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Divide the class into two pairs.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Demonstrate the activity using the speech bubbles.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Have the student A point to a person in the picture, have the student B introduce.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Swap roles and repeat.</a:t>
            </a: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Afterwards, have some pairs demonstrate the activity in front of the class.</a:t>
            </a: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4EA44A-927D-4D59-858E-589BCB4889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54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717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Role-play.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Divide the class into groups of three.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Demonstrate the activity using the example.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Ask them to role-play the activity.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Swap roles and repeat.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Afterwards, have some pairs demonstrate the activity in front of the class.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4EA44A-927D-4D59-858E-589BCB4889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04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F.     Draw your family. Ask and answer.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720"/>
              </a:spcBef>
              <a:spcAft>
                <a:spcPts val="720"/>
              </a:spcAft>
              <a:buFont typeface="Calibri" panose="020F0502020204030204" pitchFamily="34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Have the students draw the faces of their family members.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720"/>
              </a:spcBef>
              <a:spcAft>
                <a:spcPts val="720"/>
              </a:spcAft>
              <a:buFont typeface="Calibri" panose="020F0502020204030204" pitchFamily="34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Divide the class into two pairs.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720"/>
              </a:spcBef>
              <a:spcAft>
                <a:spcPts val="720"/>
              </a:spcAft>
              <a:buFont typeface="Calibri" panose="020F0502020204030204" pitchFamily="34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Have the students look at their drawings, then ask and answer.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720"/>
              </a:spcBef>
              <a:spcAft>
                <a:spcPts val="720"/>
              </a:spcAft>
              <a:buFont typeface="Calibri" panose="020F0502020204030204" pitchFamily="34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Swap roles and repeat.</a:t>
            </a: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720"/>
              </a:spcBef>
              <a:spcAft>
                <a:spcPts val="720"/>
              </a:spcAft>
              <a:buFont typeface="Calibri" panose="020F0502020204030204" pitchFamily="34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Afterwards, have some pairs demonstrate the activity in front of the 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4EA44A-927D-4D59-858E-589BCB4889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717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Role-play.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Divide the class into groups of three.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Demonstrate the activity using the example.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Ask them to role-play the activity.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Swap roles and repeat.</a:t>
            </a: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Afterwards, have some pairs demonstrate the activity in front of the 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4EA44A-927D-4D59-858E-589BCB4889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21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4803827"/>
      </p:ext>
    </p:extLst>
  </p:cSld>
  <p:clrMapOvr>
    <a:masterClrMapping/>
  </p:clrMapOvr>
  <p:transition spd="med">
    <p:split orient="vert"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913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6132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1286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0707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805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5915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9270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3399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9787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371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1578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03299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5814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55193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17857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48529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2098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17096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0793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0019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691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53878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3228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83037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077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4507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420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4605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998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369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2.pn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7BAAA43A-D53D-2C48-B445-0A4FE623C418}"/>
              </a:ext>
            </a:extLst>
          </p:cNvPr>
          <p:cNvPicPr>
            <a:picLocks noChangeAspect="1"/>
          </p:cNvPicPr>
          <p:nvPr userDrawn="1"/>
        </p:nvPicPr>
        <p:blipFill>
          <a:blip r:embed="rId3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1771" y="0"/>
            <a:ext cx="12213771" cy="6850051"/>
          </a:xfrm>
          <a:prstGeom prst="rect">
            <a:avLst/>
          </a:prstGeom>
        </p:spPr>
      </p:pic>
      <p:pic>
        <p:nvPicPr>
          <p:cNvPr id="8" name="Picture 7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3E7D6160-95E1-FF4E-81BA-F4D532658E1C}"/>
              </a:ext>
            </a:extLst>
          </p:cNvPr>
          <p:cNvPicPr>
            <a:picLocks noChangeAspect="1"/>
          </p:cNvPicPr>
          <p:nvPr userDrawn="1"/>
        </p:nvPicPr>
        <p:blipFill>
          <a:blip r:embed="rId3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31305" y="6337300"/>
            <a:ext cx="529389" cy="52938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5C9951C-EB45-8743-AB57-CEFD9316A244}"/>
              </a:ext>
            </a:extLst>
          </p:cNvPr>
          <p:cNvPicPr>
            <a:picLocks noChangeAspect="1"/>
          </p:cNvPicPr>
          <p:nvPr userDrawn="1"/>
        </p:nvPicPr>
        <p:blipFill>
          <a:blip r:embed="rId3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1845" y="6598364"/>
            <a:ext cx="126915" cy="19188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83382951-8E9D-244A-8473-731D885E2710}"/>
              </a:ext>
            </a:extLst>
          </p:cNvPr>
          <p:cNvPicPr>
            <a:picLocks noChangeAspect="1"/>
          </p:cNvPicPr>
          <p:nvPr userDrawn="1"/>
        </p:nvPicPr>
        <p:blipFill>
          <a:blip r:embed="rId3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5693239" y="6598364"/>
            <a:ext cx="126915" cy="19188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3" name="TextBox 9">
            <a:extLst>
              <a:ext uri="{FF2B5EF4-FFF2-40B4-BE49-F238E27FC236}">
                <a16:creationId xmlns:a16="http://schemas.microsoft.com/office/drawing/2014/main" id="{FE798370-27E2-9F41-A466-FC64C7FFD70A}"/>
              </a:ext>
            </a:extLst>
          </p:cNvPr>
          <p:cNvSpPr txBox="1"/>
          <p:nvPr userDrawn="1"/>
        </p:nvSpPr>
        <p:spPr>
          <a:xfrm>
            <a:off x="153420" y="-41098"/>
            <a:ext cx="764953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bg1"/>
                </a:solidFill>
              </a:rPr>
              <a:t>Unit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889D60-3103-E54C-9167-2287BEE5C81A}"/>
              </a:ext>
            </a:extLst>
          </p:cNvPr>
          <p:cNvSpPr txBox="1"/>
          <p:nvPr userDrawn="1"/>
        </p:nvSpPr>
        <p:spPr>
          <a:xfrm>
            <a:off x="24732" y="6510902"/>
            <a:ext cx="2498826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400" baseline="0" dirty="0" err="1">
                <a:solidFill>
                  <a:schemeClr val="bg1"/>
                </a:solidFill>
              </a:rPr>
              <a:t>Tiếng</a:t>
            </a:r>
            <a:r>
              <a:rPr lang="en-US" sz="1400" baseline="0" dirty="0">
                <a:solidFill>
                  <a:schemeClr val="bg1"/>
                </a:solidFill>
              </a:rPr>
              <a:t> Anh 3 </a:t>
            </a:r>
            <a:r>
              <a:rPr lang="en-US" sz="1400" baseline="0" dirty="0" err="1">
                <a:solidFill>
                  <a:schemeClr val="bg1"/>
                </a:solidFill>
              </a:rPr>
              <a:t>i</a:t>
            </a:r>
            <a:r>
              <a:rPr lang="en-US" sz="1400" baseline="0" dirty="0">
                <a:solidFill>
                  <a:schemeClr val="bg1"/>
                </a:solidFill>
              </a:rPr>
              <a:t>-Learn Smart Start 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CF13BED-1CB7-0146-BB6D-00DC4EC16FC0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7246" y="6473297"/>
            <a:ext cx="663380" cy="3381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9">
            <a:extLst>
              <a:ext uri="{FF2B5EF4-FFF2-40B4-BE49-F238E27FC236}">
                <a16:creationId xmlns:a16="http://schemas.microsoft.com/office/drawing/2014/main" id="{FE798370-27E2-9F41-A466-FC64C7FFD70A}"/>
              </a:ext>
            </a:extLst>
          </p:cNvPr>
          <p:cNvSpPr txBox="1"/>
          <p:nvPr userDrawn="1"/>
        </p:nvSpPr>
        <p:spPr>
          <a:xfrm>
            <a:off x="10878551" y="-47027"/>
            <a:ext cx="117532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bg1"/>
                </a:solidFill>
              </a:rPr>
              <a:t>Lesson</a:t>
            </a:r>
            <a:r>
              <a:rPr lang="en-US" sz="1800" b="1" baseline="0" dirty="0">
                <a:solidFill>
                  <a:schemeClr val="bg1"/>
                </a:solidFill>
              </a:rPr>
              <a:t> 2.3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31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683" r:id="rId12"/>
    <p:sldLayoutId id="2147483682" r:id="rId13"/>
    <p:sldLayoutId id="2147483681" r:id="rId14"/>
    <p:sldLayoutId id="2147483680" r:id="rId15"/>
    <p:sldLayoutId id="2147483679" r:id="rId16"/>
    <p:sldLayoutId id="2147483678" r:id="rId17"/>
    <p:sldLayoutId id="2147483677" r:id="rId18"/>
    <p:sldLayoutId id="2147483676" r:id="rId19"/>
    <p:sldLayoutId id="2147483675" r:id="rId20"/>
    <p:sldLayoutId id="2147483674" r:id="rId21"/>
    <p:sldLayoutId id="2147483673" r:id="rId22"/>
    <p:sldLayoutId id="2147483672" r:id="rId23"/>
    <p:sldLayoutId id="2147483671" r:id="rId24"/>
    <p:sldLayoutId id="2147483670" r:id="rId25"/>
    <p:sldLayoutId id="2147483669" r:id="rId26"/>
    <p:sldLayoutId id="2147483668" r:id="rId27"/>
    <p:sldLayoutId id="2147483667" r:id="rId28"/>
    <p:sldLayoutId id="2147483666" r:id="rId29"/>
    <p:sldLayoutId id="2147483665" r:id="rId30"/>
    <p:sldLayoutId id="2147483664" r:id="rId31"/>
    <p:sldLayoutId id="2147483663" r:id="rId3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7324" y="-75306"/>
            <a:ext cx="12229324" cy="693330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862918" y="2323650"/>
            <a:ext cx="51959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Unit 2: Family</a:t>
            </a:r>
          </a:p>
          <a:p>
            <a:pPr algn="ctr"/>
            <a:r>
              <a:rPr lang="en-US" sz="4800" b="1" dirty="0">
                <a:solidFill>
                  <a:srgbClr val="00B050"/>
                </a:solidFill>
              </a:rPr>
              <a:t>Lesson 2.3</a:t>
            </a:r>
          </a:p>
          <a:p>
            <a:pPr algn="ctr"/>
            <a:r>
              <a:rPr lang="en-US" sz="4800" b="1" dirty="0">
                <a:solidFill>
                  <a:srgbClr val="0070C0"/>
                </a:solidFill>
              </a:rPr>
              <a:t>Page 29</a:t>
            </a:r>
          </a:p>
        </p:txBody>
      </p:sp>
    </p:spTree>
    <p:extLst>
      <p:ext uri="{BB962C8B-B14F-4D97-AF65-F5344CB8AC3E}">
        <p14:creationId xmlns:p14="http://schemas.microsoft.com/office/powerpoint/2010/main" val="4083332048"/>
      </p:ext>
    </p:extLst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2C3A1316-5F85-48C9-C89F-0C29B03C9CBA}"/>
              </a:ext>
            </a:extLst>
          </p:cNvPr>
          <p:cNvGrpSpPr/>
          <p:nvPr/>
        </p:nvGrpSpPr>
        <p:grpSpPr>
          <a:xfrm>
            <a:off x="131635" y="362936"/>
            <a:ext cx="5713994" cy="646331"/>
            <a:chOff x="1421593" y="362936"/>
            <a:chExt cx="5713994" cy="646331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A292C4D-5BBF-57A1-604D-E2924463D0EF}"/>
                </a:ext>
              </a:extLst>
            </p:cNvPr>
            <p:cNvSpPr txBox="1"/>
            <p:nvPr/>
          </p:nvSpPr>
          <p:spPr>
            <a:xfrm>
              <a:off x="2439559" y="362936"/>
              <a:ext cx="46960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0070C0"/>
                  </a:solidFill>
                </a:rPr>
                <a:t>Point, ask, and answer.</a:t>
              </a:r>
            </a:p>
          </p:txBody>
        </p:sp>
        <p:sp>
          <p:nvSpPr>
            <p:cNvPr id="10" name="Flowchart: Off-page Connector 9">
              <a:extLst>
                <a:ext uri="{FF2B5EF4-FFF2-40B4-BE49-F238E27FC236}">
                  <a16:creationId xmlns:a16="http://schemas.microsoft.com/office/drawing/2014/main" id="{BCCF21AC-2272-7B04-144D-DA065128B0B8}"/>
                </a:ext>
              </a:extLst>
            </p:cNvPr>
            <p:cNvSpPr/>
            <p:nvPr/>
          </p:nvSpPr>
          <p:spPr>
            <a:xfrm rot="16200000">
              <a:off x="1591255" y="301297"/>
              <a:ext cx="410784" cy="750107"/>
            </a:xfrm>
            <a:prstGeom prst="flowChartOffpageConnector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3600" b="1" dirty="0"/>
                <a:t>E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2700FD61-4CB3-6205-5711-C6F1726FB4B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36271" y="1009267"/>
            <a:ext cx="8273143" cy="584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094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0970CD-F449-A8D6-5CA3-6A4CADD29A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485" y="1288587"/>
            <a:ext cx="11713029" cy="1323984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893600C4-0204-156B-8061-E2A785A9B2E1}"/>
              </a:ext>
            </a:extLst>
          </p:cNvPr>
          <p:cNvGrpSpPr/>
          <p:nvPr/>
        </p:nvGrpSpPr>
        <p:grpSpPr>
          <a:xfrm>
            <a:off x="1421593" y="362936"/>
            <a:ext cx="6836286" cy="646331"/>
            <a:chOff x="1421593" y="362936"/>
            <a:chExt cx="6836286" cy="64633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F88024E-F5A3-94CC-F856-43DF5088B028}"/>
                </a:ext>
              </a:extLst>
            </p:cNvPr>
            <p:cNvSpPr txBox="1"/>
            <p:nvPr/>
          </p:nvSpPr>
          <p:spPr>
            <a:xfrm>
              <a:off x="2439558" y="362936"/>
              <a:ext cx="58183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0070C0"/>
                  </a:solidFill>
                </a:rPr>
                <a:t>2. Role-play.</a:t>
              </a:r>
            </a:p>
          </p:txBody>
        </p:sp>
        <p:sp>
          <p:nvSpPr>
            <p:cNvPr id="6" name="Flowchart: Off-page Connector 5">
              <a:extLst>
                <a:ext uri="{FF2B5EF4-FFF2-40B4-BE49-F238E27FC236}">
                  <a16:creationId xmlns:a16="http://schemas.microsoft.com/office/drawing/2014/main" id="{09AA1E3A-0710-559B-8CB0-669BDCCF3B5A}"/>
                </a:ext>
              </a:extLst>
            </p:cNvPr>
            <p:cNvSpPr/>
            <p:nvPr/>
          </p:nvSpPr>
          <p:spPr>
            <a:xfrm rot="16200000">
              <a:off x="1641010" y="251542"/>
              <a:ext cx="430287" cy="869121"/>
            </a:xfrm>
            <a:prstGeom prst="flowChartOffpageConnector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3600" b="1" dirty="0"/>
                <a:t>E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4DD60814-B16D-FC4D-C7DC-9F0DA2FEDA80}"/>
              </a:ext>
            </a:extLst>
          </p:cNvPr>
          <p:cNvSpPr txBox="1"/>
          <p:nvPr/>
        </p:nvSpPr>
        <p:spPr>
          <a:xfrm>
            <a:off x="2814534" y="4042307"/>
            <a:ext cx="6562929" cy="17543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u="sng" dirty="0"/>
              <a:t>Tina:</a:t>
            </a:r>
            <a:r>
              <a:rPr lang="en-US" sz="3600" dirty="0"/>
              <a:t> 	</a:t>
            </a:r>
            <a:r>
              <a:rPr lang="en-US" sz="3600" dirty="0">
                <a:solidFill>
                  <a:srgbClr val="0070C0"/>
                </a:solidFill>
              </a:rPr>
              <a:t>This is my </a:t>
            </a:r>
            <a:r>
              <a:rPr lang="en-US" sz="3600" u="sng" dirty="0">
                <a:solidFill>
                  <a:srgbClr val="FF0000"/>
                </a:solidFill>
              </a:rPr>
              <a:t>brother</a:t>
            </a:r>
            <a:r>
              <a:rPr lang="en-US" sz="3600" dirty="0">
                <a:solidFill>
                  <a:srgbClr val="0070C0"/>
                </a:solidFill>
              </a:rPr>
              <a:t>, </a:t>
            </a:r>
            <a:r>
              <a:rPr lang="en-US" sz="3600" u="sng" dirty="0">
                <a:solidFill>
                  <a:srgbClr val="FF0000"/>
                </a:solidFill>
              </a:rPr>
              <a:t>Ben</a:t>
            </a:r>
            <a:r>
              <a:rPr lang="en-US" sz="3600" dirty="0">
                <a:solidFill>
                  <a:srgbClr val="0070C0"/>
                </a:solidFill>
              </a:rPr>
              <a:t>.</a:t>
            </a:r>
          </a:p>
          <a:p>
            <a:r>
              <a:rPr lang="en-US" sz="3600" u="sng" dirty="0"/>
              <a:t>Mark:</a:t>
            </a:r>
            <a:r>
              <a:rPr lang="en-US" sz="3600" dirty="0"/>
              <a:t> 	</a:t>
            </a:r>
            <a:r>
              <a:rPr lang="en-US" sz="3600" dirty="0">
                <a:solidFill>
                  <a:srgbClr val="0070C0"/>
                </a:solidFill>
              </a:rPr>
              <a:t>Hello, </a:t>
            </a:r>
            <a:r>
              <a:rPr lang="en-US" sz="3600" u="sng" dirty="0">
                <a:solidFill>
                  <a:srgbClr val="FF0000"/>
                </a:solidFill>
              </a:rPr>
              <a:t>Ben</a:t>
            </a:r>
            <a:r>
              <a:rPr lang="en-US" sz="3600" dirty="0">
                <a:solidFill>
                  <a:srgbClr val="0070C0"/>
                </a:solidFill>
              </a:rPr>
              <a:t>. I’m </a:t>
            </a:r>
            <a:r>
              <a:rPr lang="en-US" sz="3600" u="sng" dirty="0">
                <a:solidFill>
                  <a:srgbClr val="FF0000"/>
                </a:solidFill>
              </a:rPr>
              <a:t>Mark</a:t>
            </a:r>
            <a:r>
              <a:rPr lang="en-US" sz="3600" dirty="0">
                <a:solidFill>
                  <a:srgbClr val="0070C0"/>
                </a:solidFill>
              </a:rPr>
              <a:t>.</a:t>
            </a:r>
          </a:p>
          <a:p>
            <a:r>
              <a:rPr lang="en-US" sz="3600" u="sng" dirty="0"/>
              <a:t>Ben:</a:t>
            </a:r>
            <a:r>
              <a:rPr lang="en-US" sz="3600" dirty="0"/>
              <a:t> 	</a:t>
            </a:r>
            <a:r>
              <a:rPr lang="en-US" sz="3600" dirty="0">
                <a:solidFill>
                  <a:srgbClr val="0070C0"/>
                </a:solidFill>
              </a:rPr>
              <a:t>Hello, </a:t>
            </a:r>
            <a:r>
              <a:rPr lang="en-US" sz="3600" u="sng" dirty="0">
                <a:solidFill>
                  <a:srgbClr val="FF0000"/>
                </a:solidFill>
              </a:rPr>
              <a:t>Mark</a:t>
            </a:r>
            <a:r>
              <a:rPr lang="en-US" sz="36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E077F4-F827-CD61-9D8A-36547CB4FCC0}"/>
              </a:ext>
            </a:extLst>
          </p:cNvPr>
          <p:cNvSpPr txBox="1"/>
          <p:nvPr/>
        </p:nvSpPr>
        <p:spPr>
          <a:xfrm>
            <a:off x="1644901" y="3105834"/>
            <a:ext cx="2785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2714381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2C3A1316-5F85-48C9-C89F-0C29B03C9CBA}"/>
              </a:ext>
            </a:extLst>
          </p:cNvPr>
          <p:cNvGrpSpPr/>
          <p:nvPr/>
        </p:nvGrpSpPr>
        <p:grpSpPr>
          <a:xfrm>
            <a:off x="1421593" y="362936"/>
            <a:ext cx="8556965" cy="646331"/>
            <a:chOff x="1421593" y="362936"/>
            <a:chExt cx="8556965" cy="646331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A292C4D-5BBF-57A1-604D-E2924463D0EF}"/>
                </a:ext>
              </a:extLst>
            </p:cNvPr>
            <p:cNvSpPr txBox="1"/>
            <p:nvPr/>
          </p:nvSpPr>
          <p:spPr>
            <a:xfrm>
              <a:off x="2439558" y="362936"/>
              <a:ext cx="7539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0070C0"/>
                  </a:solidFill>
                </a:rPr>
                <a:t>Draw your family. Ask and answer.</a:t>
              </a:r>
            </a:p>
          </p:txBody>
        </p:sp>
        <p:sp>
          <p:nvSpPr>
            <p:cNvPr id="10" name="Flowchart: Off-page Connector 9">
              <a:extLst>
                <a:ext uri="{FF2B5EF4-FFF2-40B4-BE49-F238E27FC236}">
                  <a16:creationId xmlns:a16="http://schemas.microsoft.com/office/drawing/2014/main" id="{BCCF21AC-2272-7B04-144D-DA065128B0B8}"/>
                </a:ext>
              </a:extLst>
            </p:cNvPr>
            <p:cNvSpPr/>
            <p:nvPr/>
          </p:nvSpPr>
          <p:spPr>
            <a:xfrm rot="16200000">
              <a:off x="1641010" y="251542"/>
              <a:ext cx="430287" cy="869121"/>
            </a:xfrm>
            <a:prstGeom prst="flowChartOffpageConnector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3600" b="1" dirty="0"/>
                <a:t>F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F1C2B332-6509-7577-2BD1-B7FF45F1D1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7711" y="1145893"/>
            <a:ext cx="7716578" cy="5116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118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93600C4-0204-156B-8061-E2A785A9B2E1}"/>
              </a:ext>
            </a:extLst>
          </p:cNvPr>
          <p:cNvGrpSpPr/>
          <p:nvPr/>
        </p:nvGrpSpPr>
        <p:grpSpPr>
          <a:xfrm>
            <a:off x="1421593" y="362936"/>
            <a:ext cx="6836286" cy="646331"/>
            <a:chOff x="1421593" y="362936"/>
            <a:chExt cx="6836286" cy="64633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F88024E-F5A3-94CC-F856-43DF5088B028}"/>
                </a:ext>
              </a:extLst>
            </p:cNvPr>
            <p:cNvSpPr txBox="1"/>
            <p:nvPr/>
          </p:nvSpPr>
          <p:spPr>
            <a:xfrm>
              <a:off x="2439558" y="362936"/>
              <a:ext cx="58183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0070C0"/>
                  </a:solidFill>
                </a:rPr>
                <a:t>2. Role-play.</a:t>
              </a:r>
            </a:p>
          </p:txBody>
        </p:sp>
        <p:sp>
          <p:nvSpPr>
            <p:cNvPr id="6" name="Flowchart: Off-page Connector 5">
              <a:extLst>
                <a:ext uri="{FF2B5EF4-FFF2-40B4-BE49-F238E27FC236}">
                  <a16:creationId xmlns:a16="http://schemas.microsoft.com/office/drawing/2014/main" id="{09AA1E3A-0710-559B-8CB0-669BDCCF3B5A}"/>
                </a:ext>
              </a:extLst>
            </p:cNvPr>
            <p:cNvSpPr/>
            <p:nvPr/>
          </p:nvSpPr>
          <p:spPr>
            <a:xfrm rot="16200000">
              <a:off x="1641010" y="251542"/>
              <a:ext cx="430287" cy="869121"/>
            </a:xfrm>
            <a:prstGeom prst="flowChartOffpageConnector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3600" b="1" dirty="0"/>
                <a:t>F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4DD60814-B16D-FC4D-C7DC-9F0DA2FEDA80}"/>
              </a:ext>
            </a:extLst>
          </p:cNvPr>
          <p:cNvSpPr txBox="1"/>
          <p:nvPr/>
        </p:nvSpPr>
        <p:spPr>
          <a:xfrm>
            <a:off x="2814535" y="4009650"/>
            <a:ext cx="6562929" cy="17543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u="sng" dirty="0"/>
              <a:t>Lily:</a:t>
            </a:r>
            <a:r>
              <a:rPr lang="en-US" sz="3600" dirty="0"/>
              <a:t> 		</a:t>
            </a:r>
            <a:r>
              <a:rPr lang="en-US" sz="3600" dirty="0">
                <a:solidFill>
                  <a:srgbClr val="0070C0"/>
                </a:solidFill>
              </a:rPr>
              <a:t>This is my </a:t>
            </a:r>
            <a:r>
              <a:rPr lang="en-US" sz="3600" u="sng" dirty="0">
                <a:solidFill>
                  <a:srgbClr val="FF0000"/>
                </a:solidFill>
              </a:rPr>
              <a:t>sister</a:t>
            </a:r>
            <a:r>
              <a:rPr lang="en-US" sz="3600" dirty="0">
                <a:solidFill>
                  <a:srgbClr val="0070C0"/>
                </a:solidFill>
              </a:rPr>
              <a:t>, </a:t>
            </a:r>
            <a:r>
              <a:rPr lang="en-US" sz="3600" u="sng" dirty="0">
                <a:solidFill>
                  <a:srgbClr val="FF0000"/>
                </a:solidFill>
              </a:rPr>
              <a:t>Mary</a:t>
            </a:r>
            <a:r>
              <a:rPr lang="en-US" sz="3600" dirty="0">
                <a:solidFill>
                  <a:srgbClr val="0070C0"/>
                </a:solidFill>
              </a:rPr>
              <a:t>.</a:t>
            </a:r>
          </a:p>
          <a:p>
            <a:r>
              <a:rPr lang="en-US" sz="3600" u="sng" dirty="0"/>
              <a:t>Sam:</a:t>
            </a:r>
            <a:r>
              <a:rPr lang="en-US" sz="3600" dirty="0"/>
              <a:t> 	</a:t>
            </a:r>
            <a:r>
              <a:rPr lang="en-US" sz="3600" dirty="0">
                <a:solidFill>
                  <a:srgbClr val="0070C0"/>
                </a:solidFill>
              </a:rPr>
              <a:t>Hello, </a:t>
            </a:r>
            <a:r>
              <a:rPr lang="en-US" sz="3600" u="sng" dirty="0">
                <a:solidFill>
                  <a:srgbClr val="FF0000"/>
                </a:solidFill>
              </a:rPr>
              <a:t>Mary</a:t>
            </a:r>
            <a:r>
              <a:rPr lang="en-US" sz="3600" dirty="0">
                <a:solidFill>
                  <a:srgbClr val="0070C0"/>
                </a:solidFill>
              </a:rPr>
              <a:t>. I’m </a:t>
            </a:r>
            <a:r>
              <a:rPr lang="en-US" sz="3600" u="sng" dirty="0">
                <a:solidFill>
                  <a:srgbClr val="FF0000"/>
                </a:solidFill>
              </a:rPr>
              <a:t>Sam</a:t>
            </a:r>
            <a:r>
              <a:rPr lang="en-US" sz="3600" dirty="0">
                <a:solidFill>
                  <a:srgbClr val="0070C0"/>
                </a:solidFill>
              </a:rPr>
              <a:t>.</a:t>
            </a:r>
          </a:p>
          <a:p>
            <a:r>
              <a:rPr lang="en-US" sz="3600" u="sng" dirty="0"/>
              <a:t>Mary:</a:t>
            </a:r>
            <a:r>
              <a:rPr lang="en-US" sz="3600" dirty="0"/>
              <a:t> 	</a:t>
            </a:r>
            <a:r>
              <a:rPr lang="en-US" sz="3600" dirty="0">
                <a:solidFill>
                  <a:srgbClr val="0070C0"/>
                </a:solidFill>
              </a:rPr>
              <a:t>Hello, </a:t>
            </a:r>
            <a:r>
              <a:rPr lang="en-US" sz="3600" u="sng" dirty="0">
                <a:solidFill>
                  <a:srgbClr val="FF0000"/>
                </a:solidFill>
              </a:rPr>
              <a:t>Sam</a:t>
            </a:r>
            <a:r>
              <a:rPr lang="en-US" sz="36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E077F4-F827-CD61-9D8A-36547CB4FCC0}"/>
              </a:ext>
            </a:extLst>
          </p:cNvPr>
          <p:cNvSpPr txBox="1"/>
          <p:nvPr/>
        </p:nvSpPr>
        <p:spPr>
          <a:xfrm>
            <a:off x="1644901" y="3105834"/>
            <a:ext cx="2785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/>
              <a:t>Example: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5E9862-59E0-E2C1-6733-20FBE40A4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9515" y="1310776"/>
            <a:ext cx="6922450" cy="131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190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83669053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10471</TotalTime>
  <Words>332</Words>
  <Application>Microsoft Office PowerPoint</Application>
  <PresentationFormat>Widescreen</PresentationFormat>
  <Paragraphs>50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Administrator</cp:lastModifiedBy>
  <cp:revision>162</cp:revision>
  <dcterms:created xsi:type="dcterms:W3CDTF">2020-12-08T03:17:05Z</dcterms:created>
  <dcterms:modified xsi:type="dcterms:W3CDTF">2024-02-22T01:39:56Z</dcterms:modified>
</cp:coreProperties>
</file>