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04" r:id="rId2"/>
    <p:sldId id="273" r:id="rId3"/>
    <p:sldId id="290" r:id="rId4"/>
    <p:sldId id="258" r:id="rId5"/>
    <p:sldId id="306" r:id="rId6"/>
    <p:sldId id="266" r:id="rId7"/>
    <p:sldId id="291" r:id="rId8"/>
    <p:sldId id="270" r:id="rId9"/>
    <p:sldId id="297" r:id="rId10"/>
    <p:sldId id="299" r:id="rId11"/>
    <p:sldId id="300" r:id="rId12"/>
    <p:sldId id="301" r:id="rId13"/>
    <p:sldId id="302" r:id="rId14"/>
    <p:sldId id="272" r:id="rId15"/>
  </p:sldIdLst>
  <p:sldSz cx="9144000" cy="5143500" type="screen16x9"/>
  <p:notesSz cx="6858000" cy="9144000"/>
  <p:defaultText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B95"/>
    <a:srgbClr val="FDBBE5"/>
    <a:srgbClr val="FD2BA3"/>
    <a:srgbClr val="FEA8D9"/>
    <a:srgbClr val="FF2980"/>
    <a:srgbClr val="FEDEF3"/>
    <a:srgbClr val="F7BFCC"/>
    <a:srgbClr val="FE8ACC"/>
    <a:srgbClr val="FECEED"/>
    <a:srgbClr val="FD4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3772" autoAdjust="0"/>
  </p:normalViewPr>
  <p:slideViewPr>
    <p:cSldViewPr>
      <p:cViewPr varScale="1">
        <p:scale>
          <a:sx n="78" d="100"/>
          <a:sy n="78" d="100"/>
        </p:scale>
        <p:origin x="932"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178" rtl="0" eaLnBrk="1" latinLnBrk="0" hangingPunct="1">
      <a:defRPr sz="1200" kern="1200">
        <a:solidFill>
          <a:schemeClr val="tx1"/>
        </a:solidFill>
        <a:latin typeface="+mn-lt"/>
        <a:ea typeface="+mn-ea"/>
        <a:cs typeface="+mn-cs"/>
      </a:defRPr>
    </a:lvl1pPr>
    <a:lvl2pPr marL="456589" algn="l" defTabSz="913178" rtl="0" eaLnBrk="1" latinLnBrk="0" hangingPunct="1">
      <a:defRPr sz="1200" kern="1200">
        <a:solidFill>
          <a:schemeClr val="tx1"/>
        </a:solidFill>
        <a:latin typeface="+mn-lt"/>
        <a:ea typeface="+mn-ea"/>
        <a:cs typeface="+mn-cs"/>
      </a:defRPr>
    </a:lvl2pPr>
    <a:lvl3pPr marL="913178" algn="l" defTabSz="913178" rtl="0" eaLnBrk="1" latinLnBrk="0" hangingPunct="1">
      <a:defRPr sz="1200" kern="1200">
        <a:solidFill>
          <a:schemeClr val="tx1"/>
        </a:solidFill>
        <a:latin typeface="+mn-lt"/>
        <a:ea typeface="+mn-ea"/>
        <a:cs typeface="+mn-cs"/>
      </a:defRPr>
    </a:lvl3pPr>
    <a:lvl4pPr marL="1369769" algn="l" defTabSz="913178" rtl="0" eaLnBrk="1" latinLnBrk="0" hangingPunct="1">
      <a:defRPr sz="1200" kern="1200">
        <a:solidFill>
          <a:schemeClr val="tx1"/>
        </a:solidFill>
        <a:latin typeface="+mn-lt"/>
        <a:ea typeface="+mn-ea"/>
        <a:cs typeface="+mn-cs"/>
      </a:defRPr>
    </a:lvl4pPr>
    <a:lvl5pPr marL="1826358" algn="l" defTabSz="913178" rtl="0" eaLnBrk="1" latinLnBrk="0" hangingPunct="1">
      <a:defRPr sz="1200" kern="1200">
        <a:solidFill>
          <a:schemeClr val="tx1"/>
        </a:solidFill>
        <a:latin typeface="+mn-lt"/>
        <a:ea typeface="+mn-ea"/>
        <a:cs typeface="+mn-cs"/>
      </a:defRPr>
    </a:lvl5pPr>
    <a:lvl6pPr marL="2282948" algn="l" defTabSz="913178" rtl="0" eaLnBrk="1" latinLnBrk="0" hangingPunct="1">
      <a:defRPr sz="1200" kern="1200">
        <a:solidFill>
          <a:schemeClr val="tx1"/>
        </a:solidFill>
        <a:latin typeface="+mn-lt"/>
        <a:ea typeface="+mn-ea"/>
        <a:cs typeface="+mn-cs"/>
      </a:defRPr>
    </a:lvl6pPr>
    <a:lvl7pPr marL="2739538" algn="l" defTabSz="913178" rtl="0" eaLnBrk="1" latinLnBrk="0" hangingPunct="1">
      <a:defRPr sz="1200" kern="1200">
        <a:solidFill>
          <a:schemeClr val="tx1"/>
        </a:solidFill>
        <a:latin typeface="+mn-lt"/>
        <a:ea typeface="+mn-ea"/>
        <a:cs typeface="+mn-cs"/>
      </a:defRPr>
    </a:lvl7pPr>
    <a:lvl8pPr marL="3196127" algn="l" defTabSz="913178" rtl="0" eaLnBrk="1" latinLnBrk="0" hangingPunct="1">
      <a:defRPr sz="1200" kern="1200">
        <a:solidFill>
          <a:schemeClr val="tx1"/>
        </a:solidFill>
        <a:latin typeface="+mn-lt"/>
        <a:ea typeface="+mn-ea"/>
        <a:cs typeface="+mn-cs"/>
      </a:defRPr>
    </a:lvl8pPr>
    <a:lvl9pPr marL="3652716" algn="l" defTabSz="9131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chủ</a:t>
            </a:r>
            <a:r>
              <a:rPr lang="en-US" baseline="0"/>
              <a:t> động HD HS nắm quy tắc chính tả cơ bản.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61720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K.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27" indent="0" algn="ctr">
              <a:buNone/>
              <a:defRPr>
                <a:solidFill>
                  <a:schemeClr val="tx1">
                    <a:tint val="75000"/>
                  </a:schemeClr>
                </a:solidFill>
              </a:defRPr>
            </a:lvl2pPr>
            <a:lvl3pPr marL="913056" indent="0" algn="ctr">
              <a:buNone/>
              <a:defRPr>
                <a:solidFill>
                  <a:schemeClr val="tx1">
                    <a:tint val="75000"/>
                  </a:schemeClr>
                </a:solidFill>
              </a:defRPr>
            </a:lvl3pPr>
            <a:lvl4pPr marL="1369583" indent="0" algn="ctr">
              <a:buNone/>
              <a:defRPr>
                <a:solidFill>
                  <a:schemeClr val="tx1">
                    <a:tint val="75000"/>
                  </a:schemeClr>
                </a:solidFill>
              </a:defRPr>
            </a:lvl4pPr>
            <a:lvl5pPr marL="1826111" indent="0" algn="ctr">
              <a:buNone/>
              <a:defRPr>
                <a:solidFill>
                  <a:schemeClr val="tx1">
                    <a:tint val="75000"/>
                  </a:schemeClr>
                </a:solidFill>
              </a:defRPr>
            </a:lvl5pPr>
            <a:lvl6pPr marL="2282638" indent="0" algn="ctr">
              <a:buNone/>
              <a:defRPr>
                <a:solidFill>
                  <a:schemeClr val="tx1">
                    <a:tint val="75000"/>
                  </a:schemeClr>
                </a:solidFill>
              </a:defRPr>
            </a:lvl6pPr>
            <a:lvl7pPr marL="2739166" indent="0" algn="ctr">
              <a:buNone/>
              <a:defRPr>
                <a:solidFill>
                  <a:schemeClr val="tx1">
                    <a:tint val="75000"/>
                  </a:schemeClr>
                </a:solidFill>
              </a:defRPr>
            </a:lvl7pPr>
            <a:lvl8pPr marL="3195694" indent="0" algn="ctr">
              <a:buNone/>
              <a:defRPr>
                <a:solidFill>
                  <a:schemeClr val="tx1">
                    <a:tint val="75000"/>
                  </a:schemeClr>
                </a:solidFill>
              </a:defRPr>
            </a:lvl8pPr>
            <a:lvl9pPr marL="36522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27" indent="0">
              <a:buNone/>
              <a:defRPr sz="1800">
                <a:solidFill>
                  <a:schemeClr val="tx1">
                    <a:tint val="75000"/>
                  </a:schemeClr>
                </a:solidFill>
              </a:defRPr>
            </a:lvl2pPr>
            <a:lvl3pPr marL="913056" indent="0">
              <a:buNone/>
              <a:defRPr sz="1600">
                <a:solidFill>
                  <a:schemeClr val="tx1">
                    <a:tint val="75000"/>
                  </a:schemeClr>
                </a:solidFill>
              </a:defRPr>
            </a:lvl3pPr>
            <a:lvl4pPr marL="1369583" indent="0">
              <a:buNone/>
              <a:defRPr sz="1400">
                <a:solidFill>
                  <a:schemeClr val="tx1">
                    <a:tint val="75000"/>
                  </a:schemeClr>
                </a:solidFill>
              </a:defRPr>
            </a:lvl4pPr>
            <a:lvl5pPr marL="1826111" indent="0">
              <a:buNone/>
              <a:defRPr sz="1400">
                <a:solidFill>
                  <a:schemeClr val="tx1">
                    <a:tint val="75000"/>
                  </a:schemeClr>
                </a:solidFill>
              </a:defRPr>
            </a:lvl5pPr>
            <a:lvl6pPr marL="2282638" indent="0">
              <a:buNone/>
              <a:defRPr sz="1400">
                <a:solidFill>
                  <a:schemeClr val="tx1">
                    <a:tint val="75000"/>
                  </a:schemeClr>
                </a:solidFill>
              </a:defRPr>
            </a:lvl6pPr>
            <a:lvl7pPr marL="2739166" indent="0">
              <a:buNone/>
              <a:defRPr sz="1400">
                <a:solidFill>
                  <a:schemeClr val="tx1">
                    <a:tint val="75000"/>
                  </a:schemeClr>
                </a:solidFill>
              </a:defRPr>
            </a:lvl7pPr>
            <a:lvl8pPr marL="3195694" indent="0">
              <a:buNone/>
              <a:defRPr sz="1400">
                <a:solidFill>
                  <a:schemeClr val="tx1">
                    <a:tint val="75000"/>
                  </a:schemeClr>
                </a:solidFill>
              </a:defRPr>
            </a:lvl8pPr>
            <a:lvl9pPr marL="36522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6527" indent="0">
              <a:buNone/>
              <a:defRPr sz="2000" b="1"/>
            </a:lvl2pPr>
            <a:lvl3pPr marL="913056" indent="0">
              <a:buNone/>
              <a:defRPr sz="1800" b="1"/>
            </a:lvl3pPr>
            <a:lvl4pPr marL="1369583" indent="0">
              <a:buNone/>
              <a:defRPr sz="1600" b="1"/>
            </a:lvl4pPr>
            <a:lvl5pPr marL="1826111" indent="0">
              <a:buNone/>
              <a:defRPr sz="1600" b="1"/>
            </a:lvl5pPr>
            <a:lvl6pPr marL="2282638" indent="0">
              <a:buNone/>
              <a:defRPr sz="1600" b="1"/>
            </a:lvl6pPr>
            <a:lvl7pPr marL="2739166" indent="0">
              <a:buNone/>
              <a:defRPr sz="1600" b="1"/>
            </a:lvl7pPr>
            <a:lvl8pPr marL="3195694" indent="0">
              <a:buNone/>
              <a:defRPr sz="1600" b="1"/>
            </a:lvl8pPr>
            <a:lvl9pPr marL="3652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9"/>
            <a:ext cx="3008313" cy="351829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27" indent="0">
              <a:buNone/>
              <a:defRPr sz="2800"/>
            </a:lvl2pPr>
            <a:lvl3pPr marL="913056" indent="0">
              <a:buNone/>
              <a:defRPr sz="2400"/>
            </a:lvl3pPr>
            <a:lvl4pPr marL="1369583" indent="0">
              <a:buNone/>
              <a:defRPr sz="2000"/>
            </a:lvl4pPr>
            <a:lvl5pPr marL="1826111" indent="0">
              <a:buNone/>
              <a:defRPr sz="2000"/>
            </a:lvl5pPr>
            <a:lvl6pPr marL="2282638" indent="0">
              <a:buNone/>
              <a:defRPr sz="2000"/>
            </a:lvl6pPr>
            <a:lvl7pPr marL="2739166" indent="0">
              <a:buNone/>
              <a:defRPr sz="2000"/>
            </a:lvl7pPr>
            <a:lvl8pPr marL="3195694" indent="0">
              <a:buNone/>
              <a:defRPr sz="2000"/>
            </a:lvl8pPr>
            <a:lvl9pPr marL="3652221"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6527" indent="0">
              <a:buNone/>
              <a:defRPr sz="1200"/>
            </a:lvl2pPr>
            <a:lvl3pPr marL="913056" indent="0">
              <a:buNone/>
              <a:defRPr sz="1000"/>
            </a:lvl3pPr>
            <a:lvl4pPr marL="1369583" indent="0">
              <a:buNone/>
              <a:defRPr sz="900"/>
            </a:lvl4pPr>
            <a:lvl5pPr marL="1826111" indent="0">
              <a:buNone/>
              <a:defRPr sz="900"/>
            </a:lvl5pPr>
            <a:lvl6pPr marL="2282638" indent="0">
              <a:buNone/>
              <a:defRPr sz="900"/>
            </a:lvl6pPr>
            <a:lvl7pPr marL="2739166" indent="0">
              <a:buNone/>
              <a:defRPr sz="900"/>
            </a:lvl7pPr>
            <a:lvl8pPr marL="3195694" indent="0">
              <a:buNone/>
              <a:defRPr sz="900"/>
            </a:lvl8pPr>
            <a:lvl9pPr marL="36522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05" tIns="45654" rIns="91305" bIns="4565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05" tIns="45654" rIns="91305" bIns="45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05" tIns="45654" rIns="91305" bIns="45654" rtlCol="0" anchor="ctr"/>
          <a:lstStyle>
            <a:lvl1pPr algn="l">
              <a:defRPr sz="1200">
                <a:solidFill>
                  <a:schemeClr val="tx1">
                    <a:tint val="75000"/>
                  </a:schemeClr>
                </a:solidFill>
              </a:defRPr>
            </a:lvl1pPr>
          </a:lstStyle>
          <a:p>
            <a:fld id="{4CEF851F-4C9B-4ED8-A706-7687066F5A2C}" type="datetimeFigureOut">
              <a:rPr lang="en-US" smtClean="0"/>
              <a:t>3/19/2022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05" tIns="45654" rIns="91305" bIns="4565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05" tIns="45654" rIns="91305" bIns="4565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056" rtl="0" eaLnBrk="1" latinLnBrk="0" hangingPunct="1">
        <a:spcBef>
          <a:spcPct val="0"/>
        </a:spcBef>
        <a:buNone/>
        <a:defRPr sz="4400" kern="1200">
          <a:solidFill>
            <a:schemeClr val="tx1"/>
          </a:solidFill>
          <a:latin typeface="+mj-lt"/>
          <a:ea typeface="+mj-ea"/>
          <a:cs typeface="+mj-cs"/>
        </a:defRPr>
      </a:lvl1pPr>
    </p:titleStyle>
    <p:bodyStyle>
      <a:lvl1pPr marL="342395" indent="-342395" algn="l" defTabSz="91305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857" indent="-285330" algn="l" defTabSz="91305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19" indent="-228265" algn="l" defTabSz="91305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847"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37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0902"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29"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58"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85" indent="-228265" algn="l" defTabSz="9130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6" rtl="0" eaLnBrk="1" latinLnBrk="0" hangingPunct="1">
        <a:defRPr sz="1800" kern="1200">
          <a:solidFill>
            <a:schemeClr val="tx1"/>
          </a:solidFill>
          <a:latin typeface="+mn-lt"/>
          <a:ea typeface="+mn-ea"/>
          <a:cs typeface="+mn-cs"/>
        </a:defRPr>
      </a:lvl1pPr>
      <a:lvl2pPr marL="456527" algn="l" defTabSz="913056" rtl="0" eaLnBrk="1" latinLnBrk="0" hangingPunct="1">
        <a:defRPr sz="1800" kern="1200">
          <a:solidFill>
            <a:schemeClr val="tx1"/>
          </a:solidFill>
          <a:latin typeface="+mn-lt"/>
          <a:ea typeface="+mn-ea"/>
          <a:cs typeface="+mn-cs"/>
        </a:defRPr>
      </a:lvl2pPr>
      <a:lvl3pPr marL="913056" algn="l" defTabSz="913056" rtl="0" eaLnBrk="1" latinLnBrk="0" hangingPunct="1">
        <a:defRPr sz="1800" kern="1200">
          <a:solidFill>
            <a:schemeClr val="tx1"/>
          </a:solidFill>
          <a:latin typeface="+mn-lt"/>
          <a:ea typeface="+mn-ea"/>
          <a:cs typeface="+mn-cs"/>
        </a:defRPr>
      </a:lvl3pPr>
      <a:lvl4pPr marL="1369583" algn="l" defTabSz="913056" rtl="0" eaLnBrk="1" latinLnBrk="0" hangingPunct="1">
        <a:defRPr sz="1800" kern="1200">
          <a:solidFill>
            <a:schemeClr val="tx1"/>
          </a:solidFill>
          <a:latin typeface="+mn-lt"/>
          <a:ea typeface="+mn-ea"/>
          <a:cs typeface="+mn-cs"/>
        </a:defRPr>
      </a:lvl4pPr>
      <a:lvl5pPr marL="1826111" algn="l" defTabSz="913056" rtl="0" eaLnBrk="1" latinLnBrk="0" hangingPunct="1">
        <a:defRPr sz="1800" kern="1200">
          <a:solidFill>
            <a:schemeClr val="tx1"/>
          </a:solidFill>
          <a:latin typeface="+mn-lt"/>
          <a:ea typeface="+mn-ea"/>
          <a:cs typeface="+mn-cs"/>
        </a:defRPr>
      </a:lvl5pPr>
      <a:lvl6pPr marL="2282638" algn="l" defTabSz="913056" rtl="0" eaLnBrk="1" latinLnBrk="0" hangingPunct="1">
        <a:defRPr sz="1800" kern="1200">
          <a:solidFill>
            <a:schemeClr val="tx1"/>
          </a:solidFill>
          <a:latin typeface="+mn-lt"/>
          <a:ea typeface="+mn-ea"/>
          <a:cs typeface="+mn-cs"/>
        </a:defRPr>
      </a:lvl6pPr>
      <a:lvl7pPr marL="2739166" algn="l" defTabSz="913056" rtl="0" eaLnBrk="1" latinLnBrk="0" hangingPunct="1">
        <a:defRPr sz="1800" kern="1200">
          <a:solidFill>
            <a:schemeClr val="tx1"/>
          </a:solidFill>
          <a:latin typeface="+mn-lt"/>
          <a:ea typeface="+mn-ea"/>
          <a:cs typeface="+mn-cs"/>
        </a:defRPr>
      </a:lvl7pPr>
      <a:lvl8pPr marL="3195694" algn="l" defTabSz="913056" rtl="0" eaLnBrk="1" latinLnBrk="0" hangingPunct="1">
        <a:defRPr sz="1800" kern="1200">
          <a:solidFill>
            <a:schemeClr val="tx1"/>
          </a:solidFill>
          <a:latin typeface="+mn-lt"/>
          <a:ea typeface="+mn-ea"/>
          <a:cs typeface="+mn-cs"/>
        </a:defRPr>
      </a:lvl8pPr>
      <a:lvl9pPr marL="3652221" algn="l" defTabSz="9130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8"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DBBE5"/>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sp>
        <p:nvSpPr>
          <p:cNvPr id="18" name="Flowchart: Document 17"/>
          <p:cNvSpPr/>
          <p:nvPr/>
        </p:nvSpPr>
        <p:spPr>
          <a:xfrm>
            <a:off x="-43198"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endParaRPr lang="en-US"/>
          </a:p>
        </p:txBody>
      </p:sp>
      <p:grpSp>
        <p:nvGrpSpPr>
          <p:cNvPr id="2" name="Group 1"/>
          <p:cNvGrpSpPr/>
          <p:nvPr/>
        </p:nvGrpSpPr>
        <p:grpSpPr>
          <a:xfrm>
            <a:off x="2400655" y="2152118"/>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FD49B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3"/>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D0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96910" y="5314950"/>
            <a:ext cx="1341530" cy="1107862"/>
          </a:xfrm>
          <a:prstGeom prst="rect">
            <a:avLst/>
          </a:prstGeom>
          <a:noFill/>
        </p:spPr>
        <p:txBody>
          <a:bodyPr wrap="square" lIns="91305" tIns="45654" rIns="91305" bIns="45654"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5</a:t>
            </a:r>
          </a:p>
        </p:txBody>
      </p:sp>
      <p:sp>
        <p:nvSpPr>
          <p:cNvPr id="22" name="TextBox 21"/>
          <p:cNvSpPr txBox="1"/>
          <p:nvPr/>
        </p:nvSpPr>
        <p:spPr>
          <a:xfrm>
            <a:off x="1349525" y="5314950"/>
            <a:ext cx="6931150" cy="646197"/>
          </a:xfrm>
          <a:prstGeom prst="rect">
            <a:avLst/>
          </a:prstGeom>
          <a:noFill/>
        </p:spPr>
        <p:txBody>
          <a:bodyPr wrap="square" lIns="91305" tIns="45654" rIns="91305" bIns="45654" rtlCol="0">
            <a:spAutoFit/>
          </a:bodyPr>
          <a:lstStyle/>
          <a:p>
            <a:pPr algn="ctr"/>
            <a:r>
              <a:rPr lang="en-US" sz="3600" b="1">
                <a:ln w="12700">
                  <a:solidFill>
                    <a:srgbClr val="FD0B95"/>
                  </a:solidFill>
                </a:ln>
                <a:solidFill>
                  <a:srgbClr val="FD0B95"/>
                </a:solidFill>
                <a:latin typeface="Arial-Rounded" pitchFamily="34" charset="0"/>
                <a:ea typeface="Arial-Rounded" pitchFamily="34" charset="0"/>
                <a:cs typeface="Arial-Rounded" pitchFamily="34" charset="0"/>
              </a:rPr>
              <a:t>CÂU HỎI CỦA SÓI</a:t>
            </a:r>
          </a:p>
        </p:txBody>
      </p:sp>
      <p:sp>
        <p:nvSpPr>
          <p:cNvPr id="27" name="TextBox 26"/>
          <p:cNvSpPr txBox="1"/>
          <p:nvPr/>
        </p:nvSpPr>
        <p:spPr>
          <a:xfrm>
            <a:off x="7188579" y="5297394"/>
            <a:ext cx="990600" cy="953974"/>
          </a:xfrm>
          <a:prstGeom prst="rect">
            <a:avLst/>
          </a:prstGeom>
          <a:noFill/>
        </p:spPr>
        <p:txBody>
          <a:bodyPr wrap="square" lIns="91305" tIns="45654" rIns="91305" bIns="45654"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3</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25" y="-104733"/>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7" y="212767"/>
            <a:ext cx="81518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0812" y="2089682"/>
            <a:ext cx="99377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2757108" y="3343344"/>
            <a:ext cx="2057992" cy="157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1467" y="3101852"/>
            <a:ext cx="1306522" cy="102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76931" y="2329996"/>
            <a:ext cx="5061555" cy="523220"/>
          </a:xfrm>
          <a:prstGeom prst="rect">
            <a:avLst/>
          </a:prstGeom>
          <a:noFill/>
        </p:spPr>
        <p:txBody>
          <a:bodyPr wrap="square" rtlCol="0">
            <a:spAutoFit/>
          </a:bodyPr>
          <a:lstStyle/>
          <a:p>
            <a:r>
              <a:rPr lang="vi-VN" sz="2800" b="1" dirty="0">
                <a:solidFill>
                  <a:srgbClr val="FD0B95"/>
                </a:solidFill>
                <a:latin typeface="+mj-lt"/>
              </a:rPr>
              <a:t>CÂU HỎI CỦA SÓI (TIẾT 3,4)</a:t>
            </a:r>
            <a:endParaRPr lang="en-US" sz="2800" b="1" dirty="0">
              <a:solidFill>
                <a:srgbClr val="FD0B95"/>
              </a:solidFill>
              <a:latin typeface="+mj-lt"/>
            </a:endParaRPr>
          </a:p>
        </p:txBody>
      </p:sp>
    </p:spTree>
    <p:extLst>
      <p:ext uri="{BB962C8B-B14F-4D97-AF65-F5344CB8AC3E}">
        <p14:creationId xmlns:p14="http://schemas.microsoft.com/office/powerpoint/2010/main" val="4164443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343400" cy="857250"/>
          </a:xfrm>
        </p:spPr>
        <p:txBody>
          <a:bodyPr>
            <a:noAutofit/>
          </a:bodyPr>
          <a:lstStyle/>
          <a:p>
            <a:pPr algn="l"/>
            <a:r>
              <a:rPr lang="en-US" sz="3200">
                <a:latin typeface="Arial" pitchFamily="34" charset="0"/>
                <a:cs typeface="Arial" pitchFamily="34" charset="0"/>
              </a:rPr>
              <a:t>(1) Sớm </a:t>
            </a:r>
            <a:r>
              <a:rPr lang="en-US" sz="3200" dirty="0" err="1">
                <a:latin typeface="Arial" pitchFamily="34" charset="0"/>
                <a:cs typeface="Arial" pitchFamily="34" charset="0"/>
              </a:rPr>
              <a:t>sớm</a:t>
            </a:r>
            <a:r>
              <a:rPr lang="en-US" sz="3200" dirty="0">
                <a:latin typeface="Arial" pitchFamily="34" charset="0"/>
                <a:cs typeface="Arial" pitchFamily="34" charset="0"/>
              </a:rPr>
              <a:t> </a:t>
            </a:r>
            <a:r>
              <a:rPr lang="en-US" sz="3200" err="1">
                <a:latin typeface="Arial" pitchFamily="34" charset="0"/>
                <a:cs typeface="Arial" pitchFamily="34" charset="0"/>
              </a:rPr>
              <a:t>lích</a:t>
            </a:r>
            <a:r>
              <a:rPr lang="en-US" sz="3200">
                <a:latin typeface="Arial" pitchFamily="34" charset="0"/>
                <a:cs typeface="Arial" pitchFamily="34" charset="0"/>
              </a:rPr>
              <a:t> rích,</a:t>
            </a:r>
            <a:br>
              <a:rPr lang="en-US" sz="3200">
                <a:latin typeface="Arial" pitchFamily="34" charset="0"/>
                <a:cs typeface="Arial" pitchFamily="34" charset="0"/>
              </a:rPr>
            </a:br>
            <a:r>
              <a:rPr lang="en-US" sz="3200">
                <a:latin typeface="Arial" pitchFamily="34" charset="0"/>
                <a:cs typeface="Arial" pitchFamily="34" charset="0"/>
              </a:rPr>
              <a:t>    Rất </a:t>
            </a:r>
            <a:r>
              <a:rPr lang="en-US" sz="3200" dirty="0" err="1">
                <a:latin typeface="Arial" pitchFamily="34" charset="0"/>
                <a:cs typeface="Arial" pitchFamily="34" charset="0"/>
              </a:rPr>
              <a:t>thích</a:t>
            </a:r>
            <a:r>
              <a:rPr lang="en-US" sz="3200" dirty="0">
                <a:latin typeface="Arial" pitchFamily="34" charset="0"/>
                <a:cs typeface="Arial" pitchFamily="34" charset="0"/>
              </a:rPr>
              <a:t> </a:t>
            </a:r>
            <a:r>
              <a:rPr lang="en-US" sz="3200" err="1">
                <a:latin typeface="Arial" pitchFamily="34" charset="0"/>
                <a:cs typeface="Arial" pitchFamily="34" charset="0"/>
              </a:rPr>
              <a:t>bắt</a:t>
            </a:r>
            <a:r>
              <a:rPr lang="en-US" sz="3200">
                <a:latin typeface="Arial" pitchFamily="34" charset="0"/>
                <a:cs typeface="Arial" pitchFamily="34" charset="0"/>
              </a:rPr>
              <a:t> sâu,</a:t>
            </a:r>
            <a:br>
              <a:rPr lang="en-US" sz="3200">
                <a:latin typeface="Arial" pitchFamily="34" charset="0"/>
                <a:cs typeface="Arial" pitchFamily="34" charset="0"/>
              </a:rPr>
            </a:br>
            <a:r>
              <a:rPr lang="en-US" sz="3200">
                <a:latin typeface="Arial" pitchFamily="34" charset="0"/>
                <a:cs typeface="Arial" pitchFamily="34" charset="0"/>
              </a:rPr>
              <a:t>    Sâu </a:t>
            </a:r>
            <a:r>
              <a:rPr lang="en-US" sz="3200" dirty="0" err="1">
                <a:latin typeface="Arial" pitchFamily="34" charset="0"/>
                <a:cs typeface="Arial" pitchFamily="34" charset="0"/>
              </a:rPr>
              <a:t>trốn</a:t>
            </a:r>
            <a:r>
              <a:rPr lang="en-US" sz="3200" dirty="0">
                <a:latin typeface="Arial" pitchFamily="34" charset="0"/>
                <a:cs typeface="Arial" pitchFamily="34" charset="0"/>
              </a:rPr>
              <a:t> </a:t>
            </a:r>
            <a:r>
              <a:rPr lang="en-US" sz="3200">
                <a:latin typeface="Arial" pitchFamily="34" charset="0"/>
                <a:cs typeface="Arial" pitchFamily="34" charset="0"/>
              </a:rPr>
              <a:t>ở đâu,</a:t>
            </a:r>
            <a:br>
              <a:rPr lang="en-US" sz="3200">
                <a:latin typeface="Arial" pitchFamily="34" charset="0"/>
                <a:cs typeface="Arial" pitchFamily="34" charset="0"/>
              </a:rPr>
            </a:br>
            <a:r>
              <a:rPr lang="en-US" sz="3200">
                <a:latin typeface="Arial" pitchFamily="34" charset="0"/>
                <a:cs typeface="Arial" pitchFamily="34" charset="0"/>
              </a:rPr>
              <a:t>    Cũng </a:t>
            </a:r>
            <a:r>
              <a:rPr lang="en-US" sz="3200" dirty="0" err="1">
                <a:latin typeface="Arial" pitchFamily="34" charset="0"/>
                <a:cs typeface="Arial" pitchFamily="34" charset="0"/>
              </a:rPr>
              <a:t>tìm</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107201715"/>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pic>
        <p:nvPicPr>
          <p:cNvPr id="7170" name="Picture 2" descr="Image result for CHIM SÂ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320" y="2495550"/>
            <a:ext cx="4178880" cy="247389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CHIM SÂ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5412" y="3918664"/>
            <a:ext cx="1401044" cy="1050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4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0"/>
                                        </p:tgtEl>
                                        <p:attrNameLst>
                                          <p:attrName>style.visibility</p:attrName>
                                        </p:attrNameLst>
                                      </p:cBhvr>
                                      <p:to>
                                        <p:strVal val="visible"/>
                                      </p:to>
                                    </p:set>
                                    <p:animEffect transition="in" filter="fade">
                                      <p:cBhvr>
                                        <p:cTn id="30" dur="500"/>
                                        <p:tgtEl>
                                          <p:spTgt spid="7170"/>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7172"/>
                                        </p:tgtEl>
                                        <p:attrNameLst>
                                          <p:attrName>style.visibility</p:attrName>
                                        </p:attrNameLst>
                                      </p:cBhvr>
                                      <p:to>
                                        <p:strVal val="visible"/>
                                      </p:to>
                                    </p:set>
                                    <p:animEffect transition="in" filter="fade">
                                      <p:cBhvr>
                                        <p:cTn id="34"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181350"/>
            <a:ext cx="4419600" cy="857250"/>
          </a:xfrm>
        </p:spPr>
        <p:txBody>
          <a:bodyPr>
            <a:noAutofit/>
          </a:bodyPr>
          <a:lstStyle/>
          <a:p>
            <a:pPr algn="l"/>
            <a:r>
              <a:rPr lang="en-US" sz="3200" dirty="0">
                <a:latin typeface="Arial" pitchFamily="34" charset="0"/>
                <a:cs typeface="Arial" pitchFamily="34" charset="0"/>
              </a:rPr>
              <a:t>(2)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ngồi</a:t>
            </a:r>
            <a:r>
              <a:rPr lang="en-US" sz="3200" dirty="0">
                <a:latin typeface="Arial" pitchFamily="34" charset="0"/>
                <a:cs typeface="Arial" pitchFamily="34" charset="0"/>
              </a:rPr>
              <a:t> </a:t>
            </a:r>
            <a:r>
              <a:rPr lang="en-US" sz="3200" dirty="0" err="1">
                <a:latin typeface="Arial" pitchFamily="34" charset="0"/>
                <a:cs typeface="Arial" pitchFamily="34" charset="0"/>
              </a:rPr>
              <a:t>đợi</a:t>
            </a:r>
            <a:br>
              <a:rPr lang="en-US" sz="3200">
                <a:latin typeface="Arial" pitchFamily="34" charset="0"/>
                <a:cs typeface="Arial" pitchFamily="34" charset="0"/>
              </a:rPr>
            </a:br>
            <a:r>
              <a:rPr lang="en-US" sz="3200">
                <a:latin typeface="Arial" pitchFamily="34" charset="0"/>
                <a:cs typeface="Arial" pitchFamily="34" charset="0"/>
              </a:rPr>
              <a:t>    Mái </a:t>
            </a:r>
            <a:r>
              <a:rPr lang="en-US" sz="3200" dirty="0" err="1">
                <a:latin typeface="Arial" pitchFamily="34" charset="0"/>
                <a:cs typeface="Arial" pitchFamily="34" charset="0"/>
              </a:rPr>
              <a:t>hiên</a:t>
            </a:r>
            <a:r>
              <a:rPr lang="en-US" sz="3200" dirty="0">
                <a:latin typeface="Arial" pitchFamily="34" charset="0"/>
                <a:cs typeface="Arial" pitchFamily="34" charset="0"/>
              </a:rPr>
              <a:t> </a:t>
            </a:r>
            <a:r>
              <a:rPr lang="en-US" sz="3200" dirty="0" err="1">
                <a:latin typeface="Arial" pitchFamily="34" charset="0"/>
                <a:cs typeface="Arial" pitchFamily="34" charset="0"/>
              </a:rPr>
              <a:t>ngoài</a:t>
            </a:r>
            <a:r>
              <a:rPr lang="en-US" sz="3200" dirty="0">
                <a:latin typeface="Arial" pitchFamily="34" charset="0"/>
                <a:cs typeface="Arial" pitchFamily="34" charset="0"/>
              </a:rPr>
              <a:t> </a:t>
            </a:r>
            <a:r>
              <a:rPr lang="en-US" sz="3200" dirty="0" err="1">
                <a:latin typeface="Arial" pitchFamily="34" charset="0"/>
                <a:cs typeface="Arial" pitchFamily="34" charset="0"/>
              </a:rPr>
              <a:t>hè</a:t>
            </a:r>
            <a:br>
              <a:rPr lang="en-US" sz="3200">
                <a:latin typeface="Arial" pitchFamily="34" charset="0"/>
                <a:cs typeface="Arial" pitchFamily="34" charset="0"/>
              </a:rPr>
            </a:br>
            <a:r>
              <a:rPr lang="en-US" sz="3200">
                <a:latin typeface="Arial" pitchFamily="34" charset="0"/>
                <a:cs typeface="Arial" pitchFamily="34" charset="0"/>
              </a:rPr>
              <a:t>    Mỗi </a:t>
            </a:r>
            <a:r>
              <a:rPr lang="en-US" sz="3200" dirty="0" err="1">
                <a:latin typeface="Arial" pitchFamily="34" charset="0"/>
                <a:cs typeface="Arial" pitchFamily="34" charset="0"/>
              </a:rPr>
              <a:t>khi</a:t>
            </a:r>
            <a:r>
              <a:rPr lang="en-US" sz="3200" dirty="0">
                <a:latin typeface="Arial" pitchFamily="34" charset="0"/>
                <a:cs typeface="Arial" pitchFamily="34" charset="0"/>
              </a:rPr>
              <a:t> </a:t>
            </a:r>
            <a:r>
              <a:rPr lang="en-US" sz="3200" dirty="0" err="1">
                <a:latin typeface="Arial" pitchFamily="34" charset="0"/>
                <a:cs typeface="Arial" pitchFamily="34" charset="0"/>
              </a:rPr>
              <a:t>chủ</a:t>
            </a:r>
            <a:r>
              <a:rPr lang="en-US" sz="3200" dirty="0">
                <a:latin typeface="Arial" pitchFamily="34" charset="0"/>
                <a:cs typeface="Arial" pitchFamily="34" charset="0"/>
              </a:rPr>
              <a:t> </a:t>
            </a:r>
            <a:r>
              <a:rPr lang="en-US" sz="3200" dirty="0" err="1">
                <a:latin typeface="Arial" pitchFamily="34" charset="0"/>
                <a:cs typeface="Arial" pitchFamily="34" charset="0"/>
              </a:rPr>
              <a:t>về</a:t>
            </a:r>
            <a:br>
              <a:rPr lang="en-US" sz="3200">
                <a:latin typeface="Arial" pitchFamily="34" charset="0"/>
                <a:cs typeface="Arial" pitchFamily="34" charset="0"/>
              </a:rPr>
            </a:br>
            <a:r>
              <a:rPr lang="en-US" sz="3200">
                <a:latin typeface="Arial" pitchFamily="34" charset="0"/>
                <a:cs typeface="Arial" pitchFamily="34" charset="0"/>
              </a:rPr>
              <a:t>    Vẫy </a:t>
            </a:r>
            <a:r>
              <a:rPr lang="en-US" sz="3200" dirty="0" err="1">
                <a:latin typeface="Arial" pitchFamily="34" charset="0"/>
                <a:cs typeface="Arial" pitchFamily="34" charset="0"/>
              </a:rPr>
              <a:t>đuôi</a:t>
            </a:r>
            <a:r>
              <a:rPr lang="en-US" sz="3200" dirty="0">
                <a:latin typeface="Arial" pitchFamily="34" charset="0"/>
                <a:cs typeface="Arial" pitchFamily="34" charset="0"/>
              </a:rPr>
              <a:t> </a:t>
            </a:r>
            <a:r>
              <a:rPr lang="en-US" sz="3200" dirty="0" err="1">
                <a:latin typeface="Arial" pitchFamily="34" charset="0"/>
                <a:cs typeface="Arial" pitchFamily="34" charset="0"/>
              </a:rPr>
              <a:t>mừng</a:t>
            </a:r>
            <a:r>
              <a:rPr lang="en-US" sz="3200" dirty="0">
                <a:latin typeface="Arial" pitchFamily="34" charset="0"/>
                <a:cs typeface="Arial" pitchFamily="34" charset="0"/>
              </a:rPr>
              <a:t> </a:t>
            </a:r>
            <a:r>
              <a:rPr lang="en-US" sz="3200" dirty="0" err="1">
                <a:latin typeface="Arial" pitchFamily="34" charset="0"/>
                <a:cs typeface="Arial" pitchFamily="34" charset="0"/>
              </a:rPr>
              <a:t>rỡ</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782384609"/>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2081319" y="598717"/>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3487555" y="1121804"/>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5181600" y="1702377"/>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246957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3297217"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4125191"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494854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576447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658816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7415810"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4120905"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4948549"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5776523"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pic>
        <p:nvPicPr>
          <p:cNvPr id="6146" name="Picture 2" descr="Image result for d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39" y="2495550"/>
            <a:ext cx="42862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subTnLst>
                                    <p:audio>
                                      <p:cMediaNode vol="22000">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fade">
                                      <p:cBhvr>
                                        <p:cTn id="18"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l"/>
            <a:r>
              <a:rPr lang="en-US" sz="3200" dirty="0">
                <a:latin typeface="Arial" pitchFamily="34" charset="0"/>
                <a:cs typeface="Arial" pitchFamily="34" charset="0"/>
              </a:rPr>
              <a:t>(3) </a:t>
            </a:r>
            <a:r>
              <a:rPr lang="en-US" sz="3200" dirty="0" err="1">
                <a:latin typeface="Arial" pitchFamily="34" charset="0"/>
                <a:cs typeface="Arial" pitchFamily="34" charset="0"/>
              </a:rPr>
              <a:t>Trông</a:t>
            </a:r>
            <a:r>
              <a:rPr lang="en-US" sz="3200" dirty="0">
                <a:latin typeface="Arial" pitchFamily="34" charset="0"/>
                <a:cs typeface="Arial" pitchFamily="34" charset="0"/>
              </a:rPr>
              <a:t> </a:t>
            </a:r>
            <a:r>
              <a:rPr lang="en-US" sz="3200" dirty="0" err="1">
                <a:latin typeface="Arial" pitchFamily="34" charset="0"/>
                <a:cs typeface="Arial" pitchFamily="34" charset="0"/>
              </a:rPr>
              <a:t>xa</a:t>
            </a:r>
            <a:r>
              <a:rPr lang="en-US" sz="3200" dirty="0">
                <a:latin typeface="Arial" pitchFamily="34" charset="0"/>
                <a:cs typeface="Arial" pitchFamily="34" charset="0"/>
              </a:rPr>
              <a:t> </a:t>
            </a:r>
            <a:r>
              <a:rPr lang="en-US" sz="3200" dirty="0" err="1">
                <a:latin typeface="Arial" pitchFamily="34" charset="0"/>
                <a:cs typeface="Arial" pitchFamily="34" charset="0"/>
              </a:rPr>
              <a:t>tưởng</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mèo</a:t>
            </a:r>
            <a:br>
              <a:rPr lang="en-US" sz="3200">
                <a:latin typeface="Arial" pitchFamily="34" charset="0"/>
                <a:cs typeface="Arial" pitchFamily="34" charset="0"/>
              </a:rPr>
            </a:br>
            <a:r>
              <a:rPr lang="en-US" sz="3200">
                <a:latin typeface="Arial" pitchFamily="34" charset="0"/>
                <a:cs typeface="Arial" pitchFamily="34" charset="0"/>
              </a:rPr>
              <a:t>     Lại </a:t>
            </a:r>
            <a:r>
              <a:rPr lang="en-US" sz="3200" dirty="0" err="1">
                <a:latin typeface="Arial" pitchFamily="34" charset="0"/>
                <a:cs typeface="Arial" pitchFamily="34" charset="0"/>
              </a:rPr>
              <a:t>gần</a:t>
            </a:r>
            <a:r>
              <a:rPr lang="en-US" sz="3200" dirty="0">
                <a:latin typeface="Arial" pitchFamily="34" charset="0"/>
                <a:cs typeface="Arial" pitchFamily="34" charset="0"/>
              </a:rPr>
              <a:t> </a:t>
            </a:r>
            <a:r>
              <a:rPr lang="en-US" sz="3200" dirty="0" err="1">
                <a:latin typeface="Arial" pitchFamily="34" charset="0"/>
                <a:cs typeface="Arial" pitchFamily="34" charset="0"/>
              </a:rPr>
              <a:t>hóa</a:t>
            </a:r>
            <a:r>
              <a:rPr lang="en-US" sz="3200" dirty="0">
                <a:latin typeface="Arial" pitchFamily="34" charset="0"/>
                <a:cs typeface="Arial" pitchFamily="34" charset="0"/>
              </a:rPr>
              <a:t> </a:t>
            </a:r>
            <a:r>
              <a:rPr lang="en-US" sz="3200" dirty="0" err="1">
                <a:latin typeface="Arial" pitchFamily="34" charset="0"/>
                <a:cs typeface="Arial" pitchFamily="34" charset="0"/>
              </a:rPr>
              <a:t>ra</a:t>
            </a:r>
            <a:r>
              <a:rPr lang="en-US" sz="3200" dirty="0">
                <a:latin typeface="Arial" pitchFamily="34" charset="0"/>
                <a:cs typeface="Arial" pitchFamily="34" charset="0"/>
              </a:rPr>
              <a:t> </a:t>
            </a:r>
            <a:r>
              <a:rPr lang="en-US" sz="3200" dirty="0" err="1">
                <a:latin typeface="Arial" pitchFamily="34" charset="0"/>
                <a:cs typeface="Arial" pitchFamily="34" charset="0"/>
              </a:rPr>
              <a:t>chim</a:t>
            </a:r>
            <a:br>
              <a:rPr lang="en-US" sz="3200">
                <a:latin typeface="Arial" pitchFamily="34" charset="0"/>
                <a:cs typeface="Arial" pitchFamily="34" charset="0"/>
              </a:rPr>
            </a:br>
            <a:r>
              <a:rPr lang="en-US" sz="3200">
                <a:latin typeface="Arial" pitchFamily="34" charset="0"/>
                <a:cs typeface="Arial" pitchFamily="34" charset="0"/>
              </a:rPr>
              <a:t>     Ban </a:t>
            </a:r>
            <a:r>
              <a:rPr lang="en-US" sz="3200" dirty="0" err="1">
                <a:latin typeface="Arial" pitchFamily="34" charset="0"/>
                <a:cs typeface="Arial" pitchFamily="34" charset="0"/>
              </a:rPr>
              <a:t>ngày</a:t>
            </a:r>
            <a:r>
              <a:rPr lang="en-US" sz="3200" dirty="0">
                <a:latin typeface="Arial" pitchFamily="34" charset="0"/>
                <a:cs typeface="Arial" pitchFamily="34" charset="0"/>
              </a:rPr>
              <a:t> </a:t>
            </a:r>
            <a:r>
              <a:rPr lang="en-US" sz="3200" dirty="0" err="1">
                <a:latin typeface="Arial" pitchFamily="34" charset="0"/>
                <a:cs typeface="Arial" pitchFamily="34" charset="0"/>
              </a:rPr>
              <a:t>ngủ</a:t>
            </a:r>
            <a:r>
              <a:rPr lang="en-US" sz="3200" dirty="0">
                <a:latin typeface="Arial" pitchFamily="34" charset="0"/>
                <a:cs typeface="Arial" pitchFamily="34" charset="0"/>
              </a:rPr>
              <a:t> </a:t>
            </a:r>
            <a:r>
              <a:rPr lang="en-US" sz="3200" dirty="0" err="1">
                <a:latin typeface="Arial" pitchFamily="34" charset="0"/>
                <a:cs typeface="Arial" pitchFamily="34" charset="0"/>
              </a:rPr>
              <a:t>lim</a:t>
            </a:r>
            <a:r>
              <a:rPr lang="en-US" sz="3200" dirty="0">
                <a:latin typeface="Arial" pitchFamily="34" charset="0"/>
                <a:cs typeface="Arial" pitchFamily="34" charset="0"/>
              </a:rPr>
              <a:t> dim</a:t>
            </a:r>
            <a:br>
              <a:rPr lang="en-US" sz="3200">
                <a:latin typeface="Arial" pitchFamily="34" charset="0"/>
                <a:cs typeface="Arial" pitchFamily="34" charset="0"/>
              </a:rPr>
            </a:br>
            <a:r>
              <a:rPr lang="en-US" sz="3200">
                <a:latin typeface="Arial" pitchFamily="34" charset="0"/>
                <a:cs typeface="Arial" pitchFamily="34" charset="0"/>
              </a:rPr>
              <a:t>     Đêm </a:t>
            </a:r>
            <a:r>
              <a:rPr lang="en-US" sz="3200" dirty="0" err="1">
                <a:latin typeface="Arial" pitchFamily="34" charset="0"/>
                <a:cs typeface="Arial" pitchFamily="34" charset="0"/>
              </a:rPr>
              <a:t>đêm</a:t>
            </a:r>
            <a:r>
              <a:rPr lang="en-US" sz="3200" dirty="0">
                <a:latin typeface="Arial" pitchFamily="34" charset="0"/>
                <a:cs typeface="Arial" pitchFamily="34" charset="0"/>
              </a:rPr>
              <a:t> </a:t>
            </a:r>
            <a:r>
              <a:rPr lang="en-US" sz="3200" dirty="0" err="1">
                <a:latin typeface="Arial" pitchFamily="34" charset="0"/>
                <a:cs typeface="Arial" pitchFamily="34" charset="0"/>
              </a:rPr>
              <a:t>đi</a:t>
            </a:r>
            <a:r>
              <a:rPr lang="en-US" sz="3200" dirty="0">
                <a:latin typeface="Arial" pitchFamily="34" charset="0"/>
                <a:cs typeface="Arial" pitchFamily="34" charset="0"/>
              </a:rPr>
              <a:t> </a:t>
            </a:r>
            <a:r>
              <a:rPr lang="en-US" sz="3200" dirty="0" err="1">
                <a:latin typeface="Arial" pitchFamily="34" charset="0"/>
                <a:cs typeface="Arial" pitchFamily="34" charset="0"/>
              </a:rPr>
              <a:t>lùng</a:t>
            </a:r>
            <a:r>
              <a:rPr lang="en-US" sz="3200" dirty="0">
                <a:latin typeface="Arial" pitchFamily="34" charset="0"/>
                <a:cs typeface="Arial" pitchFamily="34" charset="0"/>
              </a:rPr>
              <a:t> </a:t>
            </a:r>
            <a:r>
              <a:rPr lang="en-US" sz="3200" dirty="0" err="1">
                <a:latin typeface="Arial" pitchFamily="34" charset="0"/>
                <a:cs typeface="Arial" pitchFamily="34" charset="0"/>
              </a:rPr>
              <a:t>chuột</a:t>
            </a:r>
            <a:br>
              <a:rPr lang="en-US" sz="3200" dirty="0">
                <a:latin typeface="Arial" pitchFamily="34" charset="0"/>
                <a:cs typeface="Arial" pitchFamily="34" charset="0"/>
              </a:rPr>
            </a:br>
            <a:r>
              <a:rPr lang="en-US" sz="3200" dirty="0">
                <a:latin typeface="Arial" pitchFamily="34" charset="0"/>
                <a:cs typeface="Arial" pitchFamily="34" charset="0"/>
              </a:rPr>
              <a:t>                 (</a:t>
            </a:r>
            <a:r>
              <a:rPr lang="en-US" sz="3200" i="1" dirty="0" err="1">
                <a:latin typeface="Arial" pitchFamily="34" charset="0"/>
                <a:cs typeface="Arial" pitchFamily="34" charset="0"/>
              </a:rPr>
              <a:t>Là</a:t>
            </a:r>
            <a:r>
              <a:rPr lang="en-US" sz="3200" i="1" dirty="0">
                <a:latin typeface="Arial" pitchFamily="34" charset="0"/>
                <a:cs typeface="Arial" pitchFamily="34" charset="0"/>
              </a:rPr>
              <a:t> con </a:t>
            </a:r>
            <a:r>
              <a:rPr lang="en-US" sz="3200" i="1" dirty="0" err="1">
                <a:latin typeface="Arial" pitchFamily="34" charset="0"/>
                <a:cs typeface="Arial" pitchFamily="34" charset="0"/>
              </a:rPr>
              <a:t>gì</a:t>
            </a:r>
            <a:r>
              <a:rPr lang="en-US" sz="3200" i="1" dirty="0">
                <a:latin typeface="Arial" pitchFamily="34" charset="0"/>
                <a:cs typeface="Arial" pitchFamily="34" charset="0"/>
              </a:rPr>
              <a:t>?</a:t>
            </a:r>
            <a:r>
              <a:rPr lang="en-US" sz="3200" dirty="0">
                <a:latin typeface="Arial" pitchFamily="34" charset="0"/>
                <a:cs typeface="Arial" pitchFamily="34"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1499223466"/>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O</a:t>
            </a:r>
          </a:p>
        </p:txBody>
      </p:sp>
      <p:pic>
        <p:nvPicPr>
          <p:cNvPr id="5122" name="Picture 2" descr="Image result for cú mè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95550"/>
            <a:ext cx="3243451" cy="243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subTnLst>
                                    <p:audio>
                                      <p:cMediaNode>
                                        <p:cTn display="0" masterRel="sameClick">
                                          <p:stCondLst>
                                            <p:cond evt="begin" delay="0">
                                              <p:tn val="8"/>
                                            </p:cond>
                                          </p:stCondLst>
                                          <p:endCondLst>
                                            <p:cond evt="onStopAudio" delay="0">
                                              <p:tgtEl>
                                                <p:sldTgt/>
                                              </p:tgtEl>
                                            </p:cond>
                                          </p:endCondLst>
                                        </p:cTn>
                                        <p:tgtEl>
                                          <p:sndTgt r:embed="rId2" name="applause.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subTnLst>
                                    <p:audio>
                                      <p:cMediaNode>
                                        <p:cTn display="0" masterRel="sameClick">
                                          <p:stCondLst>
                                            <p:cond evt="begin" delay="0">
                                              <p:tn val="14"/>
                                            </p:cond>
                                          </p:stCondLst>
                                          <p:endCondLst>
                                            <p:cond evt="onStopAudio" delay="0">
                                              <p:tgtEl>
                                                <p:sldTgt/>
                                              </p:tgtEl>
                                            </p:cond>
                                          </p:endCondLst>
                                        </p:cTn>
                                        <p:tgtEl>
                                          <p:sndTgt r:embed="rId2" name="applause.wav"/>
                                        </p:tgtEl>
                                      </p:cMediaNode>
                                    </p:audio>
                                  </p:sub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3181350"/>
            <a:ext cx="4953001" cy="857250"/>
          </a:xfrm>
        </p:spPr>
        <p:txBody>
          <a:bodyPr>
            <a:noAutofit/>
          </a:bodyPr>
          <a:lstStyle/>
          <a:p>
            <a:pPr algn="just"/>
            <a:r>
              <a:rPr lang="en-US" sz="3200">
                <a:latin typeface="Arial" pitchFamily="34" charset="0"/>
                <a:cs typeface="Arial" pitchFamily="34" charset="0"/>
              </a:rPr>
              <a:t>Đọc tên nhân vật.</a:t>
            </a:r>
          </a:p>
        </p:txBody>
      </p:sp>
      <p:graphicFrame>
        <p:nvGraphicFramePr>
          <p:cNvPr id="3" name="Table 2"/>
          <p:cNvGraphicFramePr>
            <a:graphicFrameLocks noGrp="1"/>
          </p:cNvGraphicFramePr>
          <p:nvPr>
            <p:extLst>
              <p:ext uri="{D42A27DB-BD31-4B8C-83A1-F6EECF244321}">
                <p14:modId xmlns:p14="http://schemas.microsoft.com/office/powerpoint/2010/main" val="2815620012"/>
              </p:ext>
            </p:extLst>
          </p:nvPr>
        </p:nvGraphicFramePr>
        <p:xfrm>
          <a:off x="762000" y="559377"/>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DBBE5"/>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10002"/>
                  </a:ext>
                </a:extLst>
              </a:tr>
            </a:tbl>
          </a:graphicData>
        </a:graphic>
      </p:graphicFrame>
      <p:sp>
        <p:nvSpPr>
          <p:cNvPr id="4" name="TextBox 3"/>
          <p:cNvSpPr txBox="1"/>
          <p:nvPr/>
        </p:nvSpPr>
        <p:spPr>
          <a:xfrm>
            <a:off x="432790" y="608594"/>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5" name="TextBox 4"/>
          <p:cNvSpPr txBox="1"/>
          <p:nvPr/>
        </p:nvSpPr>
        <p:spPr>
          <a:xfrm>
            <a:off x="1905000" y="1152975"/>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6" name="TextBox 5"/>
          <p:cNvSpPr txBox="1"/>
          <p:nvPr/>
        </p:nvSpPr>
        <p:spPr>
          <a:xfrm>
            <a:off x="3581400" y="168163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7" name="Title 1"/>
          <p:cNvSpPr txBox="1">
            <a:spLocks/>
          </p:cNvSpPr>
          <p:nvPr/>
        </p:nvSpPr>
        <p:spPr>
          <a:xfrm>
            <a:off x="817418"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8" name="Title 1"/>
          <p:cNvSpPr txBox="1">
            <a:spLocks/>
          </p:cNvSpPr>
          <p:nvPr/>
        </p:nvSpPr>
        <p:spPr>
          <a:xfrm>
            <a:off x="1645062"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9" name="Title 1"/>
          <p:cNvSpPr txBox="1">
            <a:spLocks/>
          </p:cNvSpPr>
          <p:nvPr/>
        </p:nvSpPr>
        <p:spPr>
          <a:xfrm>
            <a:off x="2473036"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I</a:t>
            </a:r>
          </a:p>
        </p:txBody>
      </p:sp>
      <p:sp>
        <p:nvSpPr>
          <p:cNvPr id="10" name="Title 1"/>
          <p:cNvSpPr txBox="1">
            <a:spLocks/>
          </p:cNvSpPr>
          <p:nvPr/>
        </p:nvSpPr>
        <p:spPr>
          <a:xfrm>
            <a:off x="3296394"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11" name="Title 1"/>
          <p:cNvSpPr txBox="1">
            <a:spLocks/>
          </p:cNvSpPr>
          <p:nvPr/>
        </p:nvSpPr>
        <p:spPr>
          <a:xfrm>
            <a:off x="4112323"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S</a:t>
            </a:r>
          </a:p>
        </p:txBody>
      </p:sp>
      <p:sp>
        <p:nvSpPr>
          <p:cNvPr id="12" name="Title 1"/>
          <p:cNvSpPr txBox="1">
            <a:spLocks/>
          </p:cNvSpPr>
          <p:nvPr/>
        </p:nvSpPr>
        <p:spPr>
          <a:xfrm>
            <a:off x="4936009"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Â</a:t>
            </a:r>
          </a:p>
        </p:txBody>
      </p:sp>
      <p:sp>
        <p:nvSpPr>
          <p:cNvPr id="13" name="Title 1"/>
          <p:cNvSpPr txBox="1">
            <a:spLocks/>
          </p:cNvSpPr>
          <p:nvPr/>
        </p:nvSpPr>
        <p:spPr>
          <a:xfrm>
            <a:off x="5763655" y="611685"/>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U</a:t>
            </a:r>
          </a:p>
        </p:txBody>
      </p:sp>
      <p:sp>
        <p:nvSpPr>
          <p:cNvPr id="14" name="Title 1"/>
          <p:cNvSpPr txBox="1">
            <a:spLocks/>
          </p:cNvSpPr>
          <p:nvPr/>
        </p:nvSpPr>
        <p:spPr>
          <a:xfrm>
            <a:off x="2473036"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5" name="Title 1"/>
          <p:cNvSpPr txBox="1">
            <a:spLocks/>
          </p:cNvSpPr>
          <p:nvPr/>
        </p:nvSpPr>
        <p:spPr>
          <a:xfrm>
            <a:off x="3300680"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H</a:t>
            </a:r>
          </a:p>
        </p:txBody>
      </p:sp>
      <p:sp>
        <p:nvSpPr>
          <p:cNvPr id="16" name="Title 1"/>
          <p:cNvSpPr txBox="1">
            <a:spLocks/>
          </p:cNvSpPr>
          <p:nvPr/>
        </p:nvSpPr>
        <p:spPr>
          <a:xfrm>
            <a:off x="4128654" y="1143441"/>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Ó</a:t>
            </a:r>
          </a:p>
        </p:txBody>
      </p:sp>
      <p:sp>
        <p:nvSpPr>
          <p:cNvPr id="17" name="Title 1"/>
          <p:cNvSpPr txBox="1">
            <a:spLocks/>
          </p:cNvSpPr>
          <p:nvPr/>
        </p:nvSpPr>
        <p:spPr>
          <a:xfrm>
            <a:off x="4129641"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C</a:t>
            </a:r>
          </a:p>
        </p:txBody>
      </p:sp>
      <p:sp>
        <p:nvSpPr>
          <p:cNvPr id="18" name="Title 1"/>
          <p:cNvSpPr txBox="1">
            <a:spLocks/>
          </p:cNvSpPr>
          <p:nvPr/>
        </p:nvSpPr>
        <p:spPr>
          <a:xfrm>
            <a:off x="4957285"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Ú</a:t>
            </a:r>
          </a:p>
        </p:txBody>
      </p:sp>
      <p:sp>
        <p:nvSpPr>
          <p:cNvPr id="19" name="Title 1"/>
          <p:cNvSpPr txBox="1">
            <a:spLocks/>
          </p:cNvSpPr>
          <p:nvPr/>
        </p:nvSpPr>
        <p:spPr>
          <a:xfrm>
            <a:off x="5785259"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M</a:t>
            </a:r>
          </a:p>
        </p:txBody>
      </p:sp>
      <p:sp>
        <p:nvSpPr>
          <p:cNvPr id="20" name="Title 1"/>
          <p:cNvSpPr txBox="1">
            <a:spLocks/>
          </p:cNvSpPr>
          <p:nvPr/>
        </p:nvSpPr>
        <p:spPr>
          <a:xfrm>
            <a:off x="6608617"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È</a:t>
            </a:r>
          </a:p>
        </p:txBody>
      </p:sp>
      <p:sp>
        <p:nvSpPr>
          <p:cNvPr id="21" name="Title 1"/>
          <p:cNvSpPr txBox="1">
            <a:spLocks/>
          </p:cNvSpPr>
          <p:nvPr/>
        </p:nvSpPr>
        <p:spPr>
          <a:xfrm>
            <a:off x="7424546" y="1714518"/>
            <a:ext cx="685800" cy="479811"/>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r>
              <a:rPr lang="en-US" sz="3200" b="1">
                <a:solidFill>
                  <a:srgbClr val="FF0000"/>
                </a:solidFill>
                <a:latin typeface="Arial" pitchFamily="34" charset="0"/>
                <a:cs typeface="Arial" pitchFamily="34" charset="0"/>
              </a:rPr>
              <a:t>O</a:t>
            </a:r>
          </a:p>
        </p:txBody>
      </p:sp>
      <p:sp>
        <p:nvSpPr>
          <p:cNvPr id="24" name="Title 1"/>
          <p:cNvSpPr txBox="1">
            <a:spLocks/>
          </p:cNvSpPr>
          <p:nvPr/>
        </p:nvSpPr>
        <p:spPr>
          <a:xfrm>
            <a:off x="239151" y="3797011"/>
            <a:ext cx="4953001" cy="857250"/>
          </a:xfrm>
          <a:prstGeom prst="rect">
            <a:avLst/>
          </a:prstGeom>
        </p:spPr>
        <p:txBody>
          <a:bodyPr vert="horz" lIns="91305" tIns="45654" rIns="91305" bIns="45654" rtlCol="0" anchor="ctr">
            <a:noAutofit/>
          </a:bodyPr>
          <a:lstStyle>
            <a:lvl1pPr algn="ctr" defTabSz="913056" rtl="0" eaLnBrk="1" latinLnBrk="0" hangingPunct="1">
              <a:spcBef>
                <a:spcPct val="0"/>
              </a:spcBef>
              <a:buNone/>
              <a:defRPr sz="4400" kern="1200">
                <a:solidFill>
                  <a:schemeClr val="tx1"/>
                </a:solidFill>
                <a:latin typeface="+mj-lt"/>
                <a:ea typeface="+mj-ea"/>
                <a:cs typeface="+mj-cs"/>
              </a:defRPr>
            </a:lvl1pPr>
          </a:lstStyle>
          <a:p>
            <a:pPr algn="just"/>
            <a:r>
              <a:rPr lang="en-US" sz="3200">
                <a:latin typeface="Arial" pitchFamily="34" charset="0"/>
                <a:cs typeface="Arial" pitchFamily="34" charset="0"/>
              </a:rPr>
              <a:t>Nói về nhân vật đó.</a:t>
            </a: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b="8081"/>
          <a:stretch/>
        </p:blipFill>
        <p:spPr>
          <a:xfrm>
            <a:off x="4346494" y="2665978"/>
            <a:ext cx="2593181" cy="2262066"/>
          </a:xfrm>
          <a:prstGeom prst="rect">
            <a:avLst/>
          </a:prstGeom>
        </p:spPr>
      </p:pic>
    </p:spTree>
    <p:extLst>
      <p:ext uri="{BB962C8B-B14F-4D97-AF65-F5344CB8AC3E}">
        <p14:creationId xmlns:p14="http://schemas.microsoft.com/office/powerpoint/2010/main" val="15388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dirty="0" err="1">
                <a:solidFill>
                  <a:schemeClr val="tx1"/>
                </a:solidFill>
                <a:latin typeface="Arial" pitchFamily="34" charset="0"/>
                <a:cs typeface="Arial" pitchFamily="34" charset="0"/>
              </a:rPr>
              <a:t>Dặn</a:t>
            </a:r>
            <a:r>
              <a:rPr lang="en-US" sz="3200" b="1" dirty="0">
                <a:solidFill>
                  <a:schemeClr val="tx1"/>
                </a:solidFill>
                <a:latin typeface="Arial" pitchFamily="34" charset="0"/>
                <a:cs typeface="Arial" pitchFamily="34" charset="0"/>
              </a:rPr>
              <a:t> </a:t>
            </a:r>
            <a:r>
              <a:rPr lang="en-US" sz="3200" b="1" dirty="0" err="1">
                <a:solidFill>
                  <a:schemeClr val="tx1"/>
                </a:solidFill>
                <a:latin typeface="Arial" pitchFamily="34" charset="0"/>
                <a:cs typeface="Arial" pitchFamily="34" charset="0"/>
              </a:rPr>
              <a:t>dò</a:t>
            </a:r>
            <a:r>
              <a:rPr lang="en-US" sz="3200" b="1" dirty="0">
                <a:solidFill>
                  <a:schemeClr val="tx1"/>
                </a:solidFill>
                <a:latin typeface="Arial" pitchFamily="34" charset="0"/>
                <a:cs typeface="Arial" pitchFamily="34" charset="0"/>
              </a:rPr>
              <a:t>:</a:t>
            </a:r>
          </a:p>
          <a:p>
            <a:pPr marL="457138" indent="-457138" algn="just">
              <a:buFontTx/>
              <a:buChar char="-"/>
            </a:pPr>
            <a:r>
              <a:rPr lang="en-US" sz="3200" dirty="0" err="1">
                <a:solidFill>
                  <a:schemeClr val="tx1"/>
                </a:solidFill>
                <a:latin typeface="Arial" pitchFamily="34" charset="0"/>
                <a:cs typeface="Arial" pitchFamily="34" charset="0"/>
              </a:rPr>
              <a:t>Xem</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lại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từ</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90 </a:t>
            </a:r>
            <a:r>
              <a:rPr lang="en-US" sz="3200" dirty="0" err="1">
                <a:solidFill>
                  <a:schemeClr val="tx1"/>
                </a:solidFill>
                <a:latin typeface="Arial" pitchFamily="34" charset="0"/>
                <a:cs typeface="Arial" pitchFamily="34" charset="0"/>
              </a:rPr>
              <a:t>đến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93.</a:t>
            </a:r>
          </a:p>
          <a:p>
            <a:pPr marL="457138" indent="-457138" algn="just">
              <a:buFontTx/>
              <a:buChar char="-"/>
            </a:pPr>
            <a:r>
              <a:rPr lang="en-US" sz="3200" dirty="0" err="1">
                <a:solidFill>
                  <a:schemeClr val="tx1"/>
                </a:solidFill>
                <a:latin typeface="Arial" pitchFamily="34" charset="0"/>
                <a:cs typeface="Arial" pitchFamily="34" charset="0"/>
              </a:rPr>
              <a:t>Chuẩn</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bị</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bài</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mới</a:t>
            </a:r>
            <a:r>
              <a:rPr lang="en-US" sz="3200"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Chú</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bé</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chăn</a:t>
            </a:r>
            <a:r>
              <a:rPr lang="en-US" sz="3200" i="1" dirty="0">
                <a:solidFill>
                  <a:schemeClr val="tx1"/>
                </a:solidFill>
                <a:latin typeface="Arial" pitchFamily="34" charset="0"/>
                <a:cs typeface="Arial" pitchFamily="34" charset="0"/>
              </a:rPr>
              <a:t> </a:t>
            </a:r>
            <a:r>
              <a:rPr lang="en-US" sz="3200" i="1" dirty="0" err="1">
                <a:solidFill>
                  <a:schemeClr val="tx1"/>
                </a:solidFill>
                <a:latin typeface="Arial" pitchFamily="34" charset="0"/>
                <a:cs typeface="Arial" pitchFamily="34" charset="0"/>
              </a:rPr>
              <a:t>cừu</a:t>
            </a:r>
            <a:r>
              <a:rPr lang="en-US" sz="3200" dirty="0">
                <a:solidFill>
                  <a:schemeClr val="tx1"/>
                </a:solidFill>
                <a:latin typeface="Arial" pitchFamily="34" charset="0"/>
                <a:cs typeface="Arial" pitchFamily="34" charset="0"/>
              </a:rPr>
              <a:t> (</a:t>
            </a:r>
            <a:r>
              <a:rPr lang="en-US" sz="3200" dirty="0" err="1">
                <a:solidFill>
                  <a:schemeClr val="tx1"/>
                </a:solidFill>
                <a:latin typeface="Arial" pitchFamily="34" charset="0"/>
                <a:cs typeface="Arial" pitchFamily="34" charset="0"/>
              </a:rPr>
              <a:t>trang</a:t>
            </a:r>
            <a:r>
              <a:rPr lang="en-US" sz="3200" dirty="0">
                <a:solidFill>
                  <a:schemeClr val="tx1"/>
                </a:solidFill>
                <a:latin typeface="Arial" pitchFamily="34" charset="0"/>
                <a:cs typeface="Arial" pitchFamily="34" charset="0"/>
              </a:rPr>
              <a:t> 94 - 95).</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43319"/>
            <a:ext cx="8915400" cy="1343381"/>
          </a:xfrm>
          <a:prstGeom prst="rect">
            <a:avLst/>
          </a:prstGeom>
          <a:solidFill>
            <a:srgbClr val="FED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260747"/>
            <a:ext cx="7962900" cy="476920"/>
          </a:xfrm>
          <a:prstGeom prst="rect">
            <a:avLst/>
          </a:prstGeom>
          <a:noFill/>
        </p:spPr>
        <p:txBody>
          <a:bodyPr wrap="square" lIns="91305" tIns="45654" rIns="91305" bIns="45654" rtlCol="0">
            <a:spAutoFit/>
          </a:bodyPr>
          <a:lstStyle/>
          <a:p>
            <a:pPr algn="just"/>
            <a:r>
              <a:rPr lang="en-US" sz="2500" b="1">
                <a:latin typeface="Arial" pitchFamily="34" charset="0"/>
                <a:ea typeface="Arial-Rounded" pitchFamily="34" charset="0"/>
                <a:cs typeface="Arial" pitchFamily="34" charset="0"/>
              </a:rPr>
              <a:t>Chọn từ ngữ để hoàn thiện câu và viết câu vào vở</a:t>
            </a:r>
          </a:p>
        </p:txBody>
      </p:sp>
      <p:sp>
        <p:nvSpPr>
          <p:cNvPr id="8" name="Rectangle 7"/>
          <p:cNvSpPr/>
          <p:nvPr/>
        </p:nvSpPr>
        <p:spPr>
          <a:xfrm>
            <a:off x="0" y="501015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9" name="Rectangle 8"/>
          <p:cNvSpPr/>
          <p:nvPr/>
        </p:nvSpPr>
        <p:spPr>
          <a:xfrm>
            <a:off x="0" y="0"/>
            <a:ext cx="9144000" cy="133350"/>
          </a:xfrm>
          <a:prstGeom prst="rect">
            <a:avLst/>
          </a:prstGeom>
          <a:solidFill>
            <a:srgbClr val="FE8ACC"/>
          </a:solidFill>
          <a:ln>
            <a:noFill/>
          </a:ln>
        </p:spPr>
        <p:style>
          <a:lnRef idx="2">
            <a:schemeClr val="accent1">
              <a:shade val="50000"/>
            </a:schemeClr>
          </a:lnRef>
          <a:fillRef idx="1">
            <a:schemeClr val="accent1"/>
          </a:fillRef>
          <a:effectRef idx="0">
            <a:schemeClr val="accent1"/>
          </a:effectRef>
          <a:fontRef idx="minor">
            <a:schemeClr val="lt1"/>
          </a:fontRef>
        </p:style>
        <p:txBody>
          <a:bodyPr lIns="91305" tIns="45654" rIns="91305" bIns="45654" spcCol="0" rtlCol="0" anchor="ctr"/>
          <a:lstStyle/>
          <a:p>
            <a:pPr algn="ctr"/>
            <a:endParaRPr lang="en-US"/>
          </a:p>
        </p:txBody>
      </p:sp>
      <p:sp>
        <p:nvSpPr>
          <p:cNvPr id="10" name="Oval 9"/>
          <p:cNvSpPr/>
          <p:nvPr/>
        </p:nvSpPr>
        <p:spPr>
          <a:xfrm>
            <a:off x="152400" y="17492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5</a:t>
            </a:r>
          </a:p>
        </p:txBody>
      </p:sp>
      <p:sp>
        <p:nvSpPr>
          <p:cNvPr id="13" name="TextBox 12"/>
          <p:cNvSpPr txBox="1"/>
          <p:nvPr/>
        </p:nvSpPr>
        <p:spPr>
          <a:xfrm>
            <a:off x="6465289" y="852537"/>
            <a:ext cx="1688111"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hát</a:t>
            </a:r>
          </a:p>
        </p:txBody>
      </p:sp>
      <p:sp>
        <p:nvSpPr>
          <p:cNvPr id="15" name="TextBox 14"/>
          <p:cNvSpPr txBox="1"/>
          <p:nvPr/>
        </p:nvSpPr>
        <p:spPr>
          <a:xfrm>
            <a:off x="152400" y="2571750"/>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a. Mấy chú chim sẻ đang (………….) trên cành.</a:t>
            </a:r>
          </a:p>
        </p:txBody>
      </p:sp>
      <p:sp>
        <p:nvSpPr>
          <p:cNvPr id="16" name="TextBox 15"/>
          <p:cNvSpPr txBox="1"/>
          <p:nvPr/>
        </p:nvSpPr>
        <p:spPr>
          <a:xfrm>
            <a:off x="152400" y="3710418"/>
            <a:ext cx="8686800" cy="1077085"/>
          </a:xfrm>
          <a:prstGeom prst="rect">
            <a:avLst/>
          </a:prstGeom>
          <a:noFill/>
        </p:spPr>
        <p:txBody>
          <a:bodyPr wrap="square" lIns="91305" tIns="45654" rIns="91305" bIns="45654" rtlCol="0">
            <a:spAutoFit/>
          </a:bodyPr>
          <a:lstStyle/>
          <a:p>
            <a:pPr algn="just"/>
            <a:r>
              <a:rPr lang="en-US" sz="3200" b="1">
                <a:latin typeface="Arial" pitchFamily="34" charset="0"/>
                <a:ea typeface="Arial-Rounded" pitchFamily="34" charset="0"/>
                <a:cs typeface="Arial" pitchFamily="34" charset="0"/>
              </a:rPr>
              <a:t>b. Người nào hay (..…….) thì sẽ không có bạn bè.</a:t>
            </a:r>
          </a:p>
        </p:txBody>
      </p:sp>
      <p:sp>
        <p:nvSpPr>
          <p:cNvPr id="17" name="TextBox 16"/>
          <p:cNvSpPr txBox="1"/>
          <p:nvPr/>
        </p:nvSpPr>
        <p:spPr>
          <a:xfrm>
            <a:off x="2057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tốt bụng</a:t>
            </a:r>
          </a:p>
        </p:txBody>
      </p:sp>
      <p:sp>
        <p:nvSpPr>
          <p:cNvPr id="18" name="TextBox 17"/>
          <p:cNvSpPr txBox="1"/>
          <p:nvPr/>
        </p:nvSpPr>
        <p:spPr>
          <a:xfrm>
            <a:off x="5105400" y="1601937"/>
            <a:ext cx="2286000"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chăm chỉ</a:t>
            </a:r>
          </a:p>
        </p:txBody>
      </p:sp>
      <p:sp>
        <p:nvSpPr>
          <p:cNvPr id="19" name="TextBox 18"/>
          <p:cNvSpPr txBox="1"/>
          <p:nvPr/>
        </p:nvSpPr>
        <p:spPr>
          <a:xfrm>
            <a:off x="536862" y="852536"/>
            <a:ext cx="217384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nhảy nhót</a:t>
            </a:r>
          </a:p>
        </p:txBody>
      </p:sp>
      <p:sp>
        <p:nvSpPr>
          <p:cNvPr id="14" name="TextBox 13"/>
          <p:cNvSpPr txBox="1"/>
          <p:nvPr/>
        </p:nvSpPr>
        <p:spPr>
          <a:xfrm>
            <a:off x="3945191" y="839343"/>
            <a:ext cx="1656555"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gây gổ</a:t>
            </a:r>
          </a:p>
        </p:txBody>
      </p:sp>
    </p:spTree>
    <p:extLst>
      <p:ext uri="{BB962C8B-B14F-4D97-AF65-F5344CB8AC3E}">
        <p14:creationId xmlns:p14="http://schemas.microsoft.com/office/powerpoint/2010/main" val="1982115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16667E-6 -8.64198E-7 L 0.56407 0.34074 " pathEditMode="relative" rAng="0" ptsTypes="AA">
                                      <p:cBhvr>
                                        <p:cTn id="6" dur="2000" fill="hold"/>
                                        <p:tgtEl>
                                          <p:spTgt spid="19"/>
                                        </p:tgtEl>
                                        <p:attrNameLst>
                                          <p:attrName>ppt_x</p:attrName>
                                          <p:attrName>ppt_y</p:attrName>
                                        </p:attrNameLst>
                                      </p:cBhvr>
                                      <p:rCtr x="28194" y="17037"/>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0.01163 -1.7284E-6 L -0.00868 0.54661 " pathEditMode="relative" rAng="0" ptsTypes="AA">
                                      <p:cBhvr>
                                        <p:cTn id="10" dur="2000" fill="hold"/>
                                        <p:tgtEl>
                                          <p:spTgt spid="14"/>
                                        </p:tgtEl>
                                        <p:attrNameLst>
                                          <p:attrName>ppt_x</p:attrName>
                                          <p:attrName>ppt_y</p:attrName>
                                        </p:attrNameLst>
                                      </p:cBhvr>
                                      <p:rCtr x="139" y="27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52714" y="831850"/>
            <a:ext cx="9067800" cy="630942"/>
          </a:xfrm>
          <a:prstGeom prst="rect">
            <a:avLst/>
          </a:prstGeom>
        </p:spPr>
        <p:txBody>
          <a:bodyPr wrap="square">
            <a:spAutoFit/>
          </a:bodyPr>
          <a:lstStyle/>
          <a:p>
            <a:pPr algn="just"/>
            <a:r>
              <a:rPr lang="en-US" sz="3500" b="1" dirty="0">
                <a:solidFill>
                  <a:srgbClr val="7030A0"/>
                </a:solidFill>
                <a:latin typeface="HP001 5 hàng" pitchFamily="34" charset="0"/>
              </a:rPr>
              <a:t>a. </a:t>
            </a:r>
            <a:r>
              <a:rPr lang="vi-VN" sz="3500" b="1" dirty="0">
                <a:solidFill>
                  <a:srgbClr val="7030A0"/>
                </a:solidFill>
                <a:latin typeface="HP001 5 hàng" pitchFamily="34" charset="0"/>
              </a:rPr>
              <a:t>Mấy </a:t>
            </a:r>
            <a:r>
              <a:rPr lang="el-GR" sz="3500" b="1" dirty="0">
                <a:solidFill>
                  <a:srgbClr val="7030A0"/>
                </a:solidFill>
                <a:latin typeface="HP001 5 hàng" pitchFamily="34" charset="0"/>
              </a:rPr>
              <a:t>ε</a:t>
            </a:r>
            <a:r>
              <a:rPr lang="vi-VN" sz="3500" b="1" dirty="0">
                <a:solidFill>
                  <a:srgbClr val="7030A0"/>
                </a:solidFill>
                <a:latin typeface="HP001 5 hàng" pitchFamily="34" charset="0"/>
              </a:rPr>
              <a:t>ú </a:t>
            </a:r>
            <a:r>
              <a:rPr lang="el-GR" sz="3500" b="1" dirty="0">
                <a:solidFill>
                  <a:srgbClr val="7030A0"/>
                </a:solidFill>
                <a:latin typeface="HP001 5 hàng" pitchFamily="34" charset="0"/>
              </a:rPr>
              <a:t>ε</a:t>
            </a:r>
            <a:r>
              <a:rPr lang="vi-VN" sz="3500" b="1" dirty="0">
                <a:solidFill>
                  <a:srgbClr val="7030A0"/>
                </a:solidFill>
                <a:latin typeface="HP001 5 hàng" pitchFamily="34" charset="0"/>
              </a:rPr>
              <a:t>im sẻ đang </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ảy </a:t>
            </a:r>
            <a:r>
              <a:rPr lang="el-GR" sz="3500" b="1" dirty="0">
                <a:solidFill>
                  <a:srgbClr val="7030A0"/>
                </a:solidFill>
                <a:latin typeface="HP001 5 hàng" pitchFamily="34" charset="0"/>
              </a:rPr>
              <a:t>η</a:t>
            </a:r>
            <a:r>
              <a:rPr lang="vi-VN" sz="3500" b="1" dirty="0">
                <a:solidFill>
                  <a:srgbClr val="7030A0"/>
                </a:solidFill>
                <a:latin typeface="HP001 5 hàng" pitchFamily="34" charset="0"/>
              </a:rPr>
              <a:t>ĝ</a:t>
            </a:r>
            <a:endParaRPr lang="en-US" sz="3500" b="1" dirty="0">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l-GR" sz="3500" b="1">
                <a:solidFill>
                  <a:srgbClr val="7030A0"/>
                </a:solidFill>
                <a:latin typeface="HP001 5 hàng" pitchFamily="34" charset="0"/>
              </a:rPr>
              <a:t>Λ</a:t>
            </a:r>
            <a:r>
              <a:rPr lang="vi-VN" sz="3500" b="1">
                <a:solidFill>
                  <a:srgbClr val="7030A0"/>
                </a:solidFill>
                <a:latin typeface="HP001 5 hàng" pitchFamily="34" charset="0"/>
              </a:rPr>
              <a:t>łn cà</a:t>
            </a:r>
            <a:r>
              <a:rPr lang="el-GR" sz="3500" b="1">
                <a:solidFill>
                  <a:srgbClr val="7030A0"/>
                </a:solidFill>
                <a:latin typeface="HP001 5 hàng" pitchFamily="34" charset="0"/>
              </a:rPr>
              <a:t>ζ</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
        <p:nvSpPr>
          <p:cNvPr id="9" name="Rectangle 8"/>
          <p:cNvSpPr/>
          <p:nvPr/>
        </p:nvSpPr>
        <p:spPr>
          <a:xfrm>
            <a:off x="840014" y="2228850"/>
            <a:ext cx="9067800" cy="630942"/>
          </a:xfrm>
          <a:prstGeom prst="rect">
            <a:avLst/>
          </a:prstGeom>
        </p:spPr>
        <p:txBody>
          <a:bodyPr wrap="square">
            <a:spAutoFit/>
          </a:bodyPr>
          <a:lstStyle/>
          <a:p>
            <a:pPr algn="just"/>
            <a:r>
              <a:rPr lang="en-US" sz="3500" b="1">
                <a:solidFill>
                  <a:srgbClr val="7030A0"/>
                </a:solidFill>
                <a:latin typeface="HP001 5 hàng" pitchFamily="34" charset="0"/>
              </a:rPr>
              <a:t>b. </a:t>
            </a:r>
            <a:r>
              <a:rPr lang="vi-VN" sz="3500" b="1">
                <a:solidFill>
                  <a:srgbClr val="7030A0"/>
                </a:solidFill>
                <a:latin typeface="HP001 5 hàng" pitchFamily="34" charset="0"/>
              </a:rPr>
              <a:t>NgưƟ wào hay gây gổ </a:t>
            </a:r>
            <a:r>
              <a:rPr lang="el-GR" sz="3500" b="1">
                <a:solidFill>
                  <a:srgbClr val="7030A0"/>
                </a:solidFill>
                <a:latin typeface="HP001 5 hàng" pitchFamily="34" charset="0"/>
              </a:rPr>
              <a:t>κ</a:t>
            </a:r>
            <a:r>
              <a:rPr lang="vi-VN" sz="3500" b="1">
                <a:solidFill>
                  <a:srgbClr val="7030A0"/>
                </a:solidFill>
                <a:latin typeface="HP001 5 hàng" pitchFamily="34" charset="0"/>
              </a:rPr>
              <a:t>ì sẽ </a:t>
            </a:r>
            <a:r>
              <a:rPr lang="el-GR" sz="3500" b="1">
                <a:solidFill>
                  <a:srgbClr val="7030A0"/>
                </a:solidFill>
                <a:latin typeface="HP001 5 hàng" pitchFamily="34" charset="0"/>
              </a:rPr>
              <a:t>δ</a:t>
            </a:r>
            <a:r>
              <a:rPr lang="vi-VN" sz="3500" b="1">
                <a:solidFill>
                  <a:srgbClr val="7030A0"/>
                </a:solidFill>
                <a:latin typeface="HP001 5 hàng" pitchFamily="34" charset="0"/>
              </a:rPr>
              <a:t>Ūg có</a:t>
            </a:r>
            <a:endParaRPr lang="en-US" sz="3500" b="1">
              <a:solidFill>
                <a:srgbClr val="7030A0"/>
              </a:solidFill>
              <a:latin typeface="HP001 4 hàng" pitchFamily="34" charset="0"/>
            </a:endParaRPr>
          </a:p>
        </p:txBody>
      </p:sp>
      <p:sp>
        <p:nvSpPr>
          <p:cNvPr id="10" name="Rectangle 9"/>
          <p:cNvSpPr/>
          <p:nvPr/>
        </p:nvSpPr>
        <p:spPr>
          <a:xfrm>
            <a:off x="152400" y="2918708"/>
            <a:ext cx="9067800" cy="630942"/>
          </a:xfrm>
          <a:prstGeom prst="rect">
            <a:avLst/>
          </a:prstGeom>
        </p:spPr>
        <p:txBody>
          <a:bodyPr wrap="square">
            <a:spAutoFit/>
          </a:bodyPr>
          <a:lstStyle/>
          <a:p>
            <a:pPr algn="just"/>
            <a:r>
              <a:rPr lang="vi-VN" sz="3500" b="1">
                <a:solidFill>
                  <a:srgbClr val="7030A0"/>
                </a:solidFill>
                <a:latin typeface="HP001 5 hàng" pitchFamily="34" charset="0"/>
              </a:rPr>
              <a:t>bạn </a:t>
            </a:r>
            <a:r>
              <a:rPr lang="el-GR" sz="3500" b="1">
                <a:solidFill>
                  <a:srgbClr val="7030A0"/>
                </a:solidFill>
                <a:latin typeface="HP001 5 hàng" pitchFamily="34" charset="0"/>
              </a:rPr>
              <a:t>χ</a:t>
            </a:r>
            <a:r>
              <a:rPr lang="vi-VN" sz="3500" b="1">
                <a:solidFill>
                  <a:srgbClr val="7030A0"/>
                </a:solidFill>
                <a:latin typeface="HP001 5 hàng" pitchFamily="34" charset="0"/>
              </a:rPr>
              <a:t>ǩ</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232862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1386" y="1809750"/>
            <a:ext cx="3381148" cy="316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Quan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sát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dùng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từ</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ngữ</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trong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khung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nói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theo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endParaRPr lang="en-US" sz="28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838200" y="1011124"/>
            <a:ext cx="7543800" cy="9110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a:solidFill>
                  <a:schemeClr val="tx1"/>
                </a:solidFill>
                <a:latin typeface="Arial" pitchFamily="34" charset="0"/>
                <a:cs typeface="Arial" pitchFamily="34" charset="0"/>
              </a:rPr>
              <a:t>	gây gổ     bạn bè     chơi</a:t>
            </a:r>
          </a:p>
        </p:txBody>
      </p:sp>
    </p:spTree>
    <p:extLst>
      <p:ext uri="{BB962C8B-B14F-4D97-AF65-F5344CB8AC3E}">
        <p14:creationId xmlns:p14="http://schemas.microsoft.com/office/powerpoint/2010/main" val="394445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8366" y="2190750"/>
            <a:ext cx="2567065" cy="240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6113" y="57150"/>
            <a:ext cx="8399318" cy="953974"/>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Quan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sát</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và</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dùng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từ</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ngữ</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trong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khung</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để</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nói</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theo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tranh</a:t>
            </a:r>
            <a:endParaRPr lang="en-US" sz="2800" b="1" dirty="0">
              <a:latin typeface="Arial" pitchFamily="34" charset="0"/>
              <a:ea typeface="Arial-Rounded" pitchFamily="34" charset="0"/>
              <a:cs typeface="Arial" pitchFamily="34" charset="0"/>
            </a:endParaRPr>
          </a:p>
        </p:txBody>
      </p:sp>
      <p:sp>
        <p:nvSpPr>
          <p:cNvPr id="7" name="Oval 6"/>
          <p:cNvSpPr/>
          <p:nvPr/>
        </p:nvSpPr>
        <p:spPr>
          <a:xfrm>
            <a:off x="-1295400" y="165456"/>
            <a:ext cx="609600" cy="609600"/>
          </a:xfrm>
          <a:prstGeom prst="ellipse">
            <a:avLst/>
          </a:prstGeom>
          <a:solidFill>
            <a:srgbClr val="FD49B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 Rounded MT Bold" pitchFamily="34" charset="0"/>
                <a:cs typeface="Times New Roman" pitchFamily="18" charset="0"/>
              </a:rPr>
              <a:t>6</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143000" y="1011124"/>
            <a:ext cx="7467600" cy="49382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gây</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gổ</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bạn</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bè</a:t>
            </a:r>
            <a:r>
              <a:rPr lang="en-US" sz="4000" dirty="0">
                <a:solidFill>
                  <a:schemeClr val="tx1"/>
                </a:solidFill>
                <a:latin typeface="Arial" pitchFamily="34" charset="0"/>
                <a:cs typeface="Arial" pitchFamily="34" charset="0"/>
              </a:rPr>
              <a:t>     </a:t>
            </a:r>
            <a:r>
              <a:rPr lang="en-US" sz="4000" dirty="0" err="1">
                <a:solidFill>
                  <a:schemeClr val="tx1"/>
                </a:solidFill>
                <a:latin typeface="Arial" pitchFamily="34" charset="0"/>
                <a:cs typeface="Arial" pitchFamily="34" charset="0"/>
              </a:rPr>
              <a:t>chơi</a:t>
            </a:r>
            <a:endParaRPr lang="en-US" sz="4000" dirty="0">
              <a:solidFill>
                <a:schemeClr val="tx1"/>
              </a:solidFill>
              <a:latin typeface="Arial" pitchFamily="34" charset="0"/>
              <a:cs typeface="Arial" pitchFamily="34" charset="0"/>
            </a:endParaRPr>
          </a:p>
        </p:txBody>
      </p:sp>
      <p:sp>
        <p:nvSpPr>
          <p:cNvPr id="2" name="TextBox 1"/>
          <p:cNvSpPr txBox="1"/>
          <p:nvPr/>
        </p:nvSpPr>
        <p:spPr>
          <a:xfrm>
            <a:off x="323056" y="2104695"/>
            <a:ext cx="5867400" cy="523220"/>
          </a:xfrm>
          <a:prstGeom prst="rect">
            <a:avLst/>
          </a:prstGeom>
          <a:noFill/>
        </p:spPr>
        <p:txBody>
          <a:bodyPr wrap="square" rtlCol="0">
            <a:spAutoFit/>
          </a:bodyPr>
          <a:lstStyle/>
          <a:p>
            <a:r>
              <a:rPr lang="vi-VN" sz="2800" dirty="0">
                <a:solidFill>
                  <a:srgbClr val="0070C0"/>
                </a:solidFill>
              </a:rPr>
              <a:t>Bạn bè cùng nhau chơi vui vẻ.</a:t>
            </a:r>
            <a:endParaRPr lang="en-US" sz="2800" dirty="0">
              <a:solidFill>
                <a:srgbClr val="0070C0"/>
              </a:solidFill>
            </a:endParaRPr>
          </a:p>
        </p:txBody>
      </p:sp>
      <p:sp>
        <p:nvSpPr>
          <p:cNvPr id="9" name="TextBox 8"/>
          <p:cNvSpPr txBox="1"/>
          <p:nvPr/>
        </p:nvSpPr>
        <p:spPr>
          <a:xfrm>
            <a:off x="170656" y="2952750"/>
            <a:ext cx="6172200" cy="523220"/>
          </a:xfrm>
          <a:prstGeom prst="rect">
            <a:avLst/>
          </a:prstGeom>
          <a:noFill/>
        </p:spPr>
        <p:txBody>
          <a:bodyPr wrap="square" rtlCol="0">
            <a:spAutoFit/>
          </a:bodyPr>
          <a:lstStyle/>
          <a:p>
            <a:r>
              <a:rPr lang="vi-VN" sz="2800" dirty="0">
                <a:solidFill>
                  <a:srgbClr val="0070C0"/>
                </a:solidFill>
              </a:rPr>
              <a:t>Bạn bè không nên gây gổ với nhau.</a:t>
            </a:r>
            <a:endParaRPr lang="en-US" sz="2800" dirty="0">
              <a:solidFill>
                <a:srgbClr val="0070C0"/>
              </a:solidFill>
            </a:endParaRPr>
          </a:p>
        </p:txBody>
      </p:sp>
      <p:cxnSp>
        <p:nvCxnSpPr>
          <p:cNvPr id="5" name="Straight Connector 4"/>
          <p:cNvCxnSpPr/>
          <p:nvPr/>
        </p:nvCxnSpPr>
        <p:spPr>
          <a:xfrm>
            <a:off x="457200" y="2571750"/>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29000" y="2552700"/>
            <a:ext cx="609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056" y="3392166"/>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56756" y="3392166"/>
            <a:ext cx="1066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8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5800" y="163910"/>
            <a:ext cx="8305800" cy="523087"/>
          </a:xfrm>
          <a:prstGeom prst="rect">
            <a:avLst/>
          </a:prstGeom>
          <a:noFill/>
        </p:spPr>
        <p:txBody>
          <a:bodyPr wrap="square" lIns="91305" tIns="45654" rIns="91305" bIns="45654" rtlCol="0">
            <a:spAutoFit/>
          </a:bodyPr>
          <a:lstStyle/>
          <a:p>
            <a:pPr algn="just"/>
            <a:r>
              <a:rPr lang="en-US" sz="2800" b="1">
                <a:latin typeface="Arial" pitchFamily="34" charset="0"/>
                <a:ea typeface="Arial-Rounded" pitchFamily="34" charset="0"/>
                <a:cs typeface="Arial" pitchFamily="34" charset="0"/>
              </a:rPr>
              <a:t>Nghe viết</a:t>
            </a:r>
          </a:p>
        </p:txBody>
      </p:sp>
      <p:sp>
        <p:nvSpPr>
          <p:cNvPr id="8" name="Oval 7"/>
          <p:cNvSpPr/>
          <p:nvPr/>
        </p:nvSpPr>
        <p:spPr>
          <a:xfrm>
            <a:off x="-1219200" y="238635"/>
            <a:ext cx="609600" cy="609600"/>
          </a:xfrm>
          <a:prstGeom prst="ellipse">
            <a:avLst/>
          </a:prstGeom>
          <a:solidFill>
            <a:srgbClr val="FF298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8" tIns="45660" rIns="91318" bIns="45660" rtlCol="0" anchor="ctr"/>
          <a:lstStyle/>
          <a:p>
            <a:pPr algn="ctr"/>
            <a:r>
              <a:rPr lang="en-US" sz="2800" b="1">
                <a:solidFill>
                  <a:schemeClr val="bg1"/>
                </a:solidFill>
                <a:latin typeface="Arial-Rounded" pitchFamily="34" charset="0"/>
                <a:ea typeface="Arial-Rounded" pitchFamily="34" charset="0"/>
                <a:cs typeface="Arial-Rounded" pitchFamily="34" charset="0"/>
              </a:rPr>
              <a:t>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8082"/>
            <a:ext cx="60960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598"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10" name="Group 9"/>
          <p:cNvGrpSpPr/>
          <p:nvPr/>
        </p:nvGrpSpPr>
        <p:grpSpPr>
          <a:xfrm>
            <a:off x="117764" y="972355"/>
            <a:ext cx="8873836" cy="28185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1754314"/>
          </a:xfrm>
          <a:prstGeom prst="rect">
            <a:avLst/>
          </a:prstGeom>
          <a:noFill/>
        </p:spPr>
        <p:txBody>
          <a:bodyPr wrap="square" lIns="91428" tIns="45714" rIns="91428" bIns="45714" rtlCol="0">
            <a:spAutoFit/>
          </a:bodyPr>
          <a:lstStyle/>
          <a:p>
            <a:pPr algn="just"/>
            <a:r>
              <a:rPr lang="en-US" sz="32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luôn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thấy</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buồn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bực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vì</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không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bạn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bè</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Còn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lúc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nào</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cũng</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vui</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vẻ</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vì</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sóc</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có</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nhiều</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bạn</a:t>
            </a:r>
            <a:r>
              <a:rPr lang="en-US" sz="3600" dirty="0">
                <a:latin typeface="Arial" pitchFamily="34" charset="0"/>
                <a:ea typeface="Arial-Rounded" pitchFamily="34" charset="0"/>
                <a:cs typeface="Arial" pitchFamily="34" charset="0"/>
              </a:rPr>
              <a:t> </a:t>
            </a:r>
            <a:r>
              <a:rPr lang="en-US" sz="3600" dirty="0" err="1">
                <a:latin typeface="Arial" pitchFamily="34" charset="0"/>
                <a:ea typeface="Arial-Rounded" pitchFamily="34" charset="0"/>
                <a:cs typeface="Arial" pitchFamily="34" charset="0"/>
              </a:rPr>
              <a:t>tốt</a:t>
            </a:r>
            <a:r>
              <a:rPr lang="en-US" sz="3600" dirty="0">
                <a:latin typeface="Arial" pitchFamily="34" charset="0"/>
                <a:ea typeface="Arial-Rounded" pitchFamily="34" charset="0"/>
                <a:cs typeface="Arial" pitchFamily="34" charset="0"/>
              </a:rPr>
              <a:t>.</a:t>
            </a:r>
          </a:p>
        </p:txBody>
      </p:sp>
      <p:sp>
        <p:nvSpPr>
          <p:cNvPr id="17" name="TextBox 16"/>
          <p:cNvSpPr txBox="1"/>
          <p:nvPr/>
        </p:nvSpPr>
        <p:spPr>
          <a:xfrm>
            <a:off x="838200"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905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20" name="Straight Connector 19"/>
          <p:cNvCxnSpPr/>
          <p:nvPr/>
        </p:nvCxnSpPr>
        <p:spPr>
          <a:xfrm>
            <a:off x="1814384" y="1962150"/>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67728" y="2508080"/>
            <a:ext cx="2667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42999"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3" name="Oval 22"/>
          <p:cNvSpPr/>
          <p:nvPr/>
        </p:nvSpPr>
        <p:spPr>
          <a:xfrm>
            <a:off x="4498458" y="2289528"/>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1259117" y="4095750"/>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5" name="Oval 24"/>
          <p:cNvSpPr/>
          <p:nvPr/>
        </p:nvSpPr>
        <p:spPr>
          <a:xfrm>
            <a:off x="7931610" y="2858739"/>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75D78DC3-9AFB-4AB4-AEFB-63EFF26E0F66}"/>
              </a:ext>
            </a:extLst>
          </p:cNvPr>
          <p:cNvCxnSpPr>
            <a:cxnSpLocks/>
          </p:cNvCxnSpPr>
          <p:nvPr/>
        </p:nvCxnSpPr>
        <p:spPr>
          <a:xfrm>
            <a:off x="4867728" y="1962150"/>
            <a:ext cx="21426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EEB856-8B38-4031-9F74-C8DDA26D83CC}"/>
              </a:ext>
            </a:extLst>
          </p:cNvPr>
          <p:cNvCxnSpPr>
            <a:cxnSpLocks/>
          </p:cNvCxnSpPr>
          <p:nvPr/>
        </p:nvCxnSpPr>
        <p:spPr>
          <a:xfrm>
            <a:off x="6781800" y="2547257"/>
            <a:ext cx="1288114" cy="244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18"/>
                                        </p:tgtEl>
                                        <p:attrNameLst>
                                          <p:attrName>r</p:attrName>
                                        </p:attrNameLst>
                                      </p:cBhvr>
                                    </p:animRot>
                                    <p:animRot by="-240000">
                                      <p:cBhvr>
                                        <p:cTn id="21" dur="600" fill="hold">
                                          <p:stCondLst>
                                            <p:cond delay="600"/>
                                          </p:stCondLst>
                                        </p:cTn>
                                        <p:tgtEl>
                                          <p:spTgt spid="18"/>
                                        </p:tgtEl>
                                        <p:attrNameLst>
                                          <p:attrName>r</p:attrName>
                                        </p:attrNameLst>
                                      </p:cBhvr>
                                    </p:animRot>
                                    <p:animRot by="240000">
                                      <p:cBhvr>
                                        <p:cTn id="22" dur="600" fill="hold">
                                          <p:stCondLst>
                                            <p:cond delay="1200"/>
                                          </p:stCondLst>
                                        </p:cTn>
                                        <p:tgtEl>
                                          <p:spTgt spid="18"/>
                                        </p:tgtEl>
                                        <p:attrNameLst>
                                          <p:attrName>r</p:attrName>
                                        </p:attrNameLst>
                                      </p:cBhvr>
                                    </p:animRot>
                                    <p:animRot by="-240000">
                                      <p:cBhvr>
                                        <p:cTn id="23" dur="600" fill="hold">
                                          <p:stCondLst>
                                            <p:cond delay="1800"/>
                                          </p:stCondLst>
                                        </p:cTn>
                                        <p:tgtEl>
                                          <p:spTgt spid="18"/>
                                        </p:tgtEl>
                                        <p:attrNameLst>
                                          <p:attrName>r</p:attrName>
                                        </p:attrNameLst>
                                      </p:cBhvr>
                                    </p:animRot>
                                    <p:animRot by="120000">
                                      <p:cBhvr>
                                        <p:cTn id="24" dur="600" fill="hold">
                                          <p:stCondLst>
                                            <p:cond delay="2400"/>
                                          </p:stCondLst>
                                        </p:cTn>
                                        <p:tgtEl>
                                          <p:spTgt spid="18"/>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3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3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21"/>
                                        </p:tgtEl>
                                      </p:cBhvr>
                                    </p:animEffect>
                                    <p:set>
                                      <p:cBhvr>
                                        <p:cTn id="46" dur="1" fill="hold">
                                          <p:stCondLst>
                                            <p:cond delay="499"/>
                                          </p:stCondLst>
                                        </p:cTn>
                                        <p:tgtEl>
                                          <p:spTgt spid="21"/>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0"/>
                                        </p:tgtEl>
                                      </p:cBhvr>
                                    </p:animEffect>
                                    <p:set>
                                      <p:cBhvr>
                                        <p:cTn id="49" dur="1" fill="hold">
                                          <p:stCondLst>
                                            <p:cond delay="4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5"/>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3500"/>
                                        <p:tgtEl>
                                          <p:spTgt spid="26"/>
                                        </p:tgtEl>
                                      </p:cBhvr>
                                    </p:animEffect>
                                  </p:childTnLst>
                                </p:cTn>
                              </p:par>
                              <p:par>
                                <p:cTn id="78" presetID="10" presetClass="entr" presetSubtype="0" fill="hold"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3500"/>
                                        <p:tgtEl>
                                          <p:spTgt spid="27"/>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7"/>
                                        </p:tgtEl>
                                      </p:cBhvr>
                                    </p:animEffect>
                                    <p:set>
                                      <p:cBhvr>
                                        <p:cTn id="8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18" grpId="0" animBg="1"/>
      <p:bldP spid="18" grpId="1" animBg="1"/>
      <p:bldP spid="18" grpId="2" animBg="1"/>
      <p:bldP spid="19" grpId="0" animBg="1"/>
      <p:bldP spid="22" grpId="0" animBg="1"/>
      <p:bldP spid="23" grpId="0" animBg="1"/>
      <p:bldP spid="23" grpId="1" animBg="1"/>
      <p:bldP spid="24" grpId="0" animBg="1"/>
      <p:bldP spid="25" grpId="0" animBg="1"/>
      <p:bldP spid="2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en-US" sz="3500" b="1">
                <a:solidFill>
                  <a:srgbClr val="7030A0"/>
                </a:solidFill>
                <a:latin typeface="HP001 5 hàng" pitchFamily="34" charset="0"/>
              </a:rPr>
              <a:t>SĀ luŪ </a:t>
            </a:r>
            <a:r>
              <a:rPr lang="el-GR" sz="3500" b="1">
                <a:solidFill>
                  <a:srgbClr val="7030A0"/>
                </a:solidFill>
                <a:latin typeface="HP001 5 hàng" pitchFamily="34" charset="0"/>
              </a:rPr>
              <a:t>κ</a:t>
            </a:r>
            <a:r>
              <a:rPr lang="en-US" sz="3500" b="1">
                <a:solidFill>
                  <a:srgbClr val="7030A0"/>
                </a:solidFill>
                <a:latin typeface="HP001 5 hàng" pitchFamily="34" charset="0"/>
              </a:rPr>
              <a:t>ấy </a:t>
            </a:r>
            <a:r>
              <a:rPr lang="el-GR" sz="3500" b="1">
                <a:solidFill>
                  <a:srgbClr val="7030A0"/>
                </a:solidFill>
                <a:latin typeface="HP001 5 hàng" pitchFamily="34" charset="0"/>
              </a:rPr>
              <a:t>λί</a:t>
            </a:r>
            <a:r>
              <a:rPr lang="en-US" sz="3500" b="1">
                <a:solidFill>
                  <a:srgbClr val="7030A0"/>
                </a:solidFill>
                <a:latin typeface="HP001 5 hàng" pitchFamily="34" charset="0"/>
              </a:rPr>
              <a:t>Ŭ </a:t>
            </a:r>
            <a:r>
              <a:rPr lang="el-GR" sz="3500" b="1">
                <a:solidFill>
                  <a:srgbClr val="7030A0"/>
                </a:solidFill>
                <a:latin typeface="HP001 5 hàng" pitchFamily="34" charset="0"/>
              </a:rPr>
              <a:t>λ</a:t>
            </a:r>
            <a:r>
              <a:rPr lang="en-US" sz="3500" b="1">
                <a:solidFill>
                  <a:srgbClr val="7030A0"/>
                </a:solidFill>
                <a:latin typeface="HP001 5 hàng" pitchFamily="34" charset="0"/>
              </a:rPr>
              <a:t>ẅc </a:t>
            </a:r>
            <a:r>
              <a:rPr lang="el-GR" sz="3500" b="1">
                <a:solidFill>
                  <a:srgbClr val="7030A0"/>
                </a:solidFill>
                <a:latin typeface="HP001 5 hàng" pitchFamily="34" charset="0"/>
              </a:rPr>
              <a:t>ν</a:t>
            </a:r>
            <a:r>
              <a:rPr lang="en-US" sz="3500" b="1">
                <a:solidFill>
                  <a:srgbClr val="7030A0"/>
                </a:solidFill>
                <a:latin typeface="HP001 5 hàng" pitchFamily="34" charset="0"/>
              </a:rPr>
              <a:t>Ű sĀ </a:t>
            </a:r>
            <a:r>
              <a:rPr lang="el-GR" sz="3500" b="1">
                <a:solidFill>
                  <a:srgbClr val="7030A0"/>
                </a:solidFill>
                <a:latin typeface="HP001 5 hàng" pitchFamily="34" charset="0"/>
              </a:rPr>
              <a:t>δ</a:t>
            </a:r>
            <a:r>
              <a:rPr lang="en-US" sz="3500" b="1">
                <a:solidFill>
                  <a:srgbClr val="7030A0"/>
                </a:solidFill>
                <a:latin typeface="HP001 5 hàng" pitchFamily="34" charset="0"/>
              </a:rPr>
              <a:t>Ūg có </a:t>
            </a:r>
            <a:endParaRPr lang="en-US" sz="3500" b="1">
              <a:solidFill>
                <a:srgbClr val="7030A0"/>
              </a:solidFill>
              <a:latin typeface="HP001 4 hàng" pitchFamily="34" charset="0"/>
            </a:endParaRPr>
          </a:p>
        </p:txBody>
      </p:sp>
      <p:sp>
        <p:nvSpPr>
          <p:cNvPr id="8" name="Rectangle 7"/>
          <p:cNvSpPr/>
          <p:nvPr/>
        </p:nvSpPr>
        <p:spPr>
          <a:xfrm>
            <a:off x="165100" y="1534408"/>
            <a:ext cx="9067800" cy="630942"/>
          </a:xfrm>
          <a:prstGeom prst="rect">
            <a:avLst/>
          </a:prstGeom>
        </p:spPr>
        <p:txBody>
          <a:bodyPr wrap="square">
            <a:spAutoFit/>
          </a:bodyPr>
          <a:lstStyle/>
          <a:p>
            <a:pPr algn="just"/>
            <a:r>
              <a:rPr lang="en-US" sz="3500" b="1">
                <a:solidFill>
                  <a:srgbClr val="7030A0"/>
                </a:solidFill>
                <a:latin typeface="HP001 5 hàng" pitchFamily="34" charset="0"/>
              </a:rPr>
              <a:t>bạn </a:t>
            </a:r>
            <a:r>
              <a:rPr lang="el-GR" sz="3500" b="1">
                <a:solidFill>
                  <a:srgbClr val="7030A0"/>
                </a:solidFill>
                <a:latin typeface="HP001 5 hàng" pitchFamily="34" charset="0"/>
              </a:rPr>
              <a:t>χ</a:t>
            </a:r>
            <a:r>
              <a:rPr lang="en-US" sz="3500" b="1">
                <a:solidFill>
                  <a:srgbClr val="7030A0"/>
                </a:solidFill>
                <a:latin typeface="HP001 5 hàng" pitchFamily="34" charset="0"/>
              </a:rPr>
              <a:t>ǩ. CŜ sŉ lúc wào cũng </a:t>
            </a:r>
            <a:r>
              <a:rPr lang="el-GR" sz="3500" b="1">
                <a:solidFill>
                  <a:srgbClr val="7030A0"/>
                </a:solidFill>
                <a:latin typeface="HP001 5 hàng" pitchFamily="34" charset="0"/>
              </a:rPr>
              <a:t>νί</a:t>
            </a:r>
            <a:r>
              <a:rPr lang="en-US" sz="3500" b="1">
                <a:solidFill>
                  <a:srgbClr val="7030A0"/>
                </a:solidFill>
                <a:latin typeface="HP001 5 hàng" pitchFamily="34" charset="0"/>
              </a:rPr>
              <a:t>i </a:t>
            </a:r>
            <a:r>
              <a:rPr lang="el-GR" sz="3500" b="1">
                <a:solidFill>
                  <a:srgbClr val="7030A0"/>
                </a:solidFill>
                <a:latin typeface="HP001 5 hàng" pitchFamily="34" charset="0"/>
              </a:rPr>
              <a:t>ω</a:t>
            </a:r>
            <a:r>
              <a:rPr lang="en-US" sz="3500" b="1">
                <a:solidFill>
                  <a:srgbClr val="7030A0"/>
                </a:solidFill>
                <a:latin typeface="HP001 5 hàng" pitchFamily="34" charset="0"/>
              </a:rPr>
              <a:t>Ǫ </a:t>
            </a:r>
            <a:r>
              <a:rPr lang="el-GR" sz="3500" b="1">
                <a:solidFill>
                  <a:srgbClr val="7030A0"/>
                </a:solidFill>
                <a:latin typeface="HP001 5 hàng" pitchFamily="34" charset="0"/>
              </a:rPr>
              <a:t>ν</a:t>
            </a:r>
            <a:r>
              <a:rPr lang="en-US" sz="3500" b="1">
                <a:solidFill>
                  <a:srgbClr val="7030A0"/>
                </a:solidFill>
                <a:latin typeface="HP001 5 hàng" pitchFamily="34" charset="0"/>
              </a:rPr>
              <a:t>Ű sŉ</a:t>
            </a:r>
            <a:endParaRPr lang="en-US" sz="3500" b="1">
              <a:solidFill>
                <a:srgbClr val="7030A0"/>
              </a:solidFill>
              <a:latin typeface="HP001 4 hàng" pitchFamily="34" charset="0"/>
            </a:endParaRPr>
          </a:p>
        </p:txBody>
      </p:sp>
      <p:sp>
        <p:nvSpPr>
          <p:cNvPr id="9" name="Rectangle 8"/>
          <p:cNvSpPr/>
          <p:nvPr/>
        </p:nvSpPr>
        <p:spPr>
          <a:xfrm>
            <a:off x="152400" y="2216580"/>
            <a:ext cx="9067800" cy="630942"/>
          </a:xfrm>
          <a:prstGeom prst="rect">
            <a:avLst/>
          </a:prstGeom>
        </p:spPr>
        <p:txBody>
          <a:bodyPr wrap="square">
            <a:spAutoFit/>
          </a:bodyPr>
          <a:lstStyle/>
          <a:p>
            <a:pPr algn="just"/>
            <a:r>
              <a:rPr lang="en-US" sz="3500" b="1">
                <a:solidFill>
                  <a:srgbClr val="7030A0"/>
                </a:solidFill>
                <a:latin typeface="HP001 5 hàng" pitchFamily="34" charset="0"/>
              </a:rPr>
              <a:t>có </a:t>
            </a:r>
            <a:r>
              <a:rPr lang="el-GR" sz="3500" b="1">
                <a:solidFill>
                  <a:srgbClr val="7030A0"/>
                </a:solidFill>
                <a:latin typeface="HP001 5 hàng" pitchFamily="34" charset="0"/>
              </a:rPr>
              <a:t>ηΗϛ</a:t>
            </a:r>
            <a:r>
              <a:rPr lang="en-US" sz="3500" b="1">
                <a:solidFill>
                  <a:srgbClr val="7030A0"/>
                </a:solidFill>
                <a:latin typeface="HP001 5 hàng" pitchFamily="34" charset="0"/>
              </a:rPr>
              <a:t>u </a:t>
            </a:r>
            <a:r>
              <a:rPr lang="vi-VN" sz="3500" b="1">
                <a:solidFill>
                  <a:srgbClr val="7030A0"/>
                </a:solidFill>
                <a:latin typeface="HP001 5 hàng" pitchFamily="34" charset="0"/>
              </a:rPr>
              <a:t>bạn Ǉō</a:t>
            </a:r>
            <a:r>
              <a:rPr lang="en-US" sz="3500" b="1">
                <a:solidFill>
                  <a:srgbClr val="7030A0"/>
                </a:solidFill>
                <a:latin typeface="HP001 5 hàng" pitchFamily="34" charset="0"/>
              </a:rPr>
              <a:t>.</a:t>
            </a:r>
            <a:endParaRPr lang="en-US" sz="3500" b="1">
              <a:solidFill>
                <a:srgbClr val="7030A0"/>
              </a:solidFill>
              <a:latin typeface="HP001 4 hàng" pitchFamily="34" charset="0"/>
            </a:endParaRPr>
          </a:p>
        </p:txBody>
      </p:sp>
    </p:spTree>
    <p:extLst>
      <p:ext uri="{BB962C8B-B14F-4D97-AF65-F5344CB8AC3E}">
        <p14:creationId xmlns:p14="http://schemas.microsoft.com/office/powerpoint/2010/main" val="3843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36473" y="338926"/>
            <a:ext cx="8241170" cy="523087"/>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Chọn</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dấu</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thanh</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phù</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hợp</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thay</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cho</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chiếc</a:t>
            </a:r>
            <a:r>
              <a:rPr lang="en-US" sz="2800" b="1" dirty="0">
                <a:latin typeface="Arial" pitchFamily="34" charset="0"/>
                <a:ea typeface="Arial-Rounded" pitchFamily="34" charset="0"/>
                <a:cs typeface="Arial" pitchFamily="34" charset="0"/>
              </a:rPr>
              <a:t> </a:t>
            </a:r>
            <a:r>
              <a:rPr lang="en-US" sz="2800" b="1" dirty="0" err="1">
                <a:latin typeface="Arial" pitchFamily="34" charset="0"/>
                <a:ea typeface="Arial-Rounded" pitchFamily="34" charset="0"/>
                <a:cs typeface="Arial" pitchFamily="34" charset="0"/>
              </a:rPr>
              <a:t>lá</a:t>
            </a:r>
            <a:endParaRPr lang="en-US" sz="2800" b="1" dirty="0">
              <a:latin typeface="Arial" pitchFamily="34" charset="0"/>
              <a:ea typeface="Arial-Rounded"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581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53986" y="1747228"/>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sợ hãi</a:t>
            </a:r>
            <a:endParaRPr lang="en-US" sz="4000" i="1">
              <a:latin typeface="Arial" pitchFamily="34" charset="0"/>
              <a:ea typeface="Arial-Rounded" pitchFamily="34" charset="0"/>
              <a:cs typeface="Arial" pitchFamily="34" charset="0"/>
            </a:endParaRPr>
          </a:p>
        </p:txBody>
      </p:sp>
      <p:sp>
        <p:nvSpPr>
          <p:cNvPr id="42" name="TextBox 41"/>
          <p:cNvSpPr txBox="1"/>
          <p:nvPr/>
        </p:nvSpPr>
        <p:spPr>
          <a:xfrm>
            <a:off x="2514600" y="1751805"/>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xấu hổ</a:t>
            </a:r>
            <a:endParaRPr lang="en-US" sz="4000" i="1">
              <a:latin typeface="Arial" pitchFamily="34" charset="0"/>
              <a:ea typeface="Arial-Rounded" pitchFamily="34" charset="0"/>
              <a:cs typeface="Arial" pitchFamily="34" charset="0"/>
            </a:endParaRPr>
          </a:p>
        </p:txBody>
      </p:sp>
      <p:sp>
        <p:nvSpPr>
          <p:cNvPr id="43" name="TextBox 42"/>
          <p:cNvSpPr txBox="1"/>
          <p:nvPr/>
        </p:nvSpPr>
        <p:spPr>
          <a:xfrm>
            <a:off x="5247271" y="1734656"/>
            <a:ext cx="3686629"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gây gổ</a:t>
            </a:r>
            <a:endParaRPr lang="en-US" sz="4000" i="1">
              <a:latin typeface="Arial" pitchFamily="34" charset="0"/>
              <a:ea typeface="Arial-Rounded" pitchFamily="34" charset="0"/>
              <a:cs typeface="Arial" pitchFamily="34" charset="0"/>
            </a:endParaRPr>
          </a:p>
        </p:txBody>
      </p:sp>
      <p:sp>
        <p:nvSpPr>
          <p:cNvPr id="44" name="TextBox 43"/>
          <p:cNvSpPr txBox="1"/>
          <p:nvPr/>
        </p:nvSpPr>
        <p:spPr>
          <a:xfrm>
            <a:off x="-69273" y="2648773"/>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buồn bã</a:t>
            </a:r>
            <a:endParaRPr lang="en-US" sz="4000" i="1">
              <a:latin typeface="Arial" pitchFamily="34" charset="0"/>
              <a:ea typeface="Arial-Rounded" pitchFamily="34" charset="0"/>
              <a:cs typeface="Arial" pitchFamily="34" charset="0"/>
            </a:endParaRPr>
          </a:p>
        </p:txBody>
      </p:sp>
      <p:pic>
        <p:nvPicPr>
          <p:cNvPr id="7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733550"/>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1674255"/>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68501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266328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 name="TextBox 77"/>
          <p:cNvSpPr txBox="1"/>
          <p:nvPr/>
        </p:nvSpPr>
        <p:spPr>
          <a:xfrm>
            <a:off x="2822697" y="2648773"/>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bay nhảy</a:t>
            </a:r>
            <a:endParaRPr lang="en-US" sz="4000" i="1">
              <a:latin typeface="Arial" pitchFamily="34" charset="0"/>
              <a:ea typeface="Arial-Rounded" pitchFamily="34" charset="0"/>
              <a:cs typeface="Arial" pitchFamily="34" charset="0"/>
            </a:endParaRPr>
          </a:p>
        </p:txBody>
      </p:sp>
      <p:pic>
        <p:nvPicPr>
          <p:cNvPr id="7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7058" y="2663287"/>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TextBox 79"/>
          <p:cNvSpPr txBox="1"/>
          <p:nvPr/>
        </p:nvSpPr>
        <p:spPr>
          <a:xfrm>
            <a:off x="6026727" y="2655165"/>
            <a:ext cx="2888673" cy="707874"/>
          </a:xfrm>
          <a:prstGeom prst="rect">
            <a:avLst/>
          </a:prstGeom>
          <a:noFill/>
        </p:spPr>
        <p:txBody>
          <a:bodyPr wrap="square" lIns="91428" tIns="45714" rIns="91428" bIns="45714" rtlCol="0">
            <a:spAutoFit/>
          </a:bodyPr>
          <a:lstStyle/>
          <a:p>
            <a:pPr algn="ctr"/>
            <a:r>
              <a:rPr lang="en-US" sz="4000">
                <a:latin typeface="Arial" pitchFamily="34" charset="0"/>
                <a:ea typeface="Arial-Rounded" pitchFamily="34" charset="0"/>
                <a:cs typeface="Arial" pitchFamily="34" charset="0"/>
              </a:rPr>
              <a:t>cỏ cây</a:t>
            </a:r>
            <a:endParaRPr lang="en-US" sz="4000" i="1">
              <a:latin typeface="Arial" pitchFamily="34" charset="0"/>
              <a:ea typeface="Arial-Rounded" pitchFamily="34" charset="0"/>
              <a:cs typeface="Arial" pitchFamily="34" charset="0"/>
            </a:endParaRPr>
          </a:p>
        </p:txBody>
      </p:sp>
      <p:pic>
        <p:nvPicPr>
          <p:cNvPr id="8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9280" y="2648773"/>
            <a:ext cx="582610" cy="28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0C820FE-2E20-4FC7-B83E-DFF8B1420896}"/>
              </a:ext>
            </a:extLst>
          </p:cNvPr>
          <p:cNvSpPr txBox="1"/>
          <p:nvPr/>
        </p:nvSpPr>
        <p:spPr>
          <a:xfrm>
            <a:off x="1242874" y="898802"/>
            <a:ext cx="3633925" cy="461665"/>
          </a:xfrm>
          <a:prstGeom prst="rect">
            <a:avLst/>
          </a:prstGeom>
          <a:noFill/>
        </p:spPr>
        <p:txBody>
          <a:bodyPr wrap="square" rtlCol="0">
            <a:spAutoFit/>
          </a:bodyPr>
          <a:lstStyle/>
          <a:p>
            <a:r>
              <a:rPr lang="en-US" sz="2400" i="1">
                <a:latin typeface="Arial-SGK-TV" pitchFamily="2" charset="0"/>
                <a:cs typeface="Arial-SGK-TV" pitchFamily="2" charset="0"/>
              </a:rPr>
              <a:t>Dấu hỏi </a:t>
            </a:r>
            <a:r>
              <a:rPr lang="en-US" sz="2400">
                <a:latin typeface="Arial-SGK-TV" pitchFamily="2" charset="0"/>
                <a:cs typeface="Arial-SGK-TV" pitchFamily="2" charset="0"/>
              </a:rPr>
              <a:t>hay </a:t>
            </a:r>
            <a:r>
              <a:rPr lang="en-US" sz="2400" i="1">
                <a:latin typeface="Arial-SGK-TV" pitchFamily="2" charset="0"/>
                <a:cs typeface="Arial-SGK-TV" pitchFamily="2" charset="0"/>
              </a:rPr>
              <a:t>dấu ngã ?</a:t>
            </a: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4"/>
                                        </p:tgtEl>
                                      </p:cBhvr>
                                    </p:animEffect>
                                    <p:set>
                                      <p:cBhvr>
                                        <p:cTn id="7" dur="1" fill="hold">
                                          <p:stCondLst>
                                            <p:cond delay="499"/>
                                          </p:stCondLst>
                                        </p:cTn>
                                        <p:tgtEl>
                                          <p:spTgt spid="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76"/>
                                        </p:tgtEl>
                                      </p:cBhvr>
                                    </p:animEffect>
                                    <p:set>
                                      <p:cBhvr>
                                        <p:cTn id="12" dur="1" fill="hold">
                                          <p:stCondLst>
                                            <p:cond delay="499"/>
                                          </p:stCondLst>
                                        </p:cTn>
                                        <p:tgtEl>
                                          <p:spTgt spid="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5"/>
                                        </p:tgtEl>
                                      </p:cBhvr>
                                    </p:animEffect>
                                    <p:set>
                                      <p:cBhvr>
                                        <p:cTn id="17" dur="1" fill="hold">
                                          <p:stCondLst>
                                            <p:cond delay="499"/>
                                          </p:stCondLst>
                                        </p:cTn>
                                        <p:tgtEl>
                                          <p:spTgt spid="7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77"/>
                                        </p:tgtEl>
                                      </p:cBhvr>
                                    </p:animEffect>
                                    <p:set>
                                      <p:cBhvr>
                                        <p:cTn id="22" dur="1" fill="hold">
                                          <p:stCondLst>
                                            <p:cond delay="499"/>
                                          </p:stCondLst>
                                        </p:cTn>
                                        <p:tgtEl>
                                          <p:spTgt spid="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79"/>
                                        </p:tgtEl>
                                      </p:cBhvr>
                                    </p:animEffect>
                                    <p:set>
                                      <p:cBhvr>
                                        <p:cTn id="27" dur="1" fill="hold">
                                          <p:stCondLst>
                                            <p:cond delay="499"/>
                                          </p:stCondLst>
                                        </p:cTn>
                                        <p:tgtEl>
                                          <p:spTgt spid="7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81"/>
                                        </p:tgtEl>
                                      </p:cBhvr>
                                    </p:animEffect>
                                    <p:set>
                                      <p:cBhvr>
                                        <p:cTn id="32" dur="1" fill="hold">
                                          <p:stCondLst>
                                            <p:cond delay="499"/>
                                          </p:stCondLst>
                                        </p:cTn>
                                        <p:tgtEl>
                                          <p:spTgt spid="8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2730" y="216417"/>
            <a:ext cx="8241170" cy="523087"/>
          </a:xfrm>
          <a:prstGeom prst="rect">
            <a:avLst/>
          </a:prstGeom>
          <a:noFill/>
        </p:spPr>
        <p:txBody>
          <a:bodyPr wrap="square" lIns="91305" tIns="45654" rIns="91305" bIns="45654" rtlCol="0">
            <a:spAutoFit/>
          </a:bodyPr>
          <a:lstStyle/>
          <a:p>
            <a:pPr algn="just"/>
            <a:r>
              <a:rPr lang="en-US" sz="2800" b="1" dirty="0" err="1">
                <a:latin typeface="Arial" pitchFamily="34" charset="0"/>
                <a:ea typeface="Arial-Rounded" pitchFamily="34" charset="0"/>
                <a:cs typeface="Arial" pitchFamily="34" charset="0"/>
              </a:rPr>
              <a:t>Giải</a:t>
            </a:r>
            <a:r>
              <a:rPr lang="en-US" sz="2800" b="1" dirty="0">
                <a:latin typeface="Arial" pitchFamily="34" charset="0"/>
                <a:ea typeface="Arial-Rounded" pitchFamily="34" charset="0"/>
                <a:cs typeface="Arial" pitchFamily="34" charset="0"/>
              </a:rPr>
              <a:t> ô </a:t>
            </a:r>
            <a:r>
              <a:rPr lang="en-US" sz="2800" b="1" dirty="0" err="1">
                <a:latin typeface="Arial" pitchFamily="34" charset="0"/>
                <a:ea typeface="Arial-Rounded" pitchFamily="34" charset="0"/>
                <a:cs typeface="Arial" pitchFamily="34" charset="0"/>
              </a:rPr>
              <a:t>chữ</a:t>
            </a:r>
            <a:r>
              <a:rPr lang="en-US" sz="2800" b="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Đi</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tìm</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nhân</a:t>
            </a:r>
            <a:r>
              <a:rPr lang="en-US" sz="2800" b="1" i="1" dirty="0">
                <a:latin typeface="Arial" pitchFamily="34" charset="0"/>
                <a:ea typeface="Arial-Rounded" pitchFamily="34" charset="0"/>
                <a:cs typeface="Arial" pitchFamily="34" charset="0"/>
              </a:rPr>
              <a:t> </a:t>
            </a:r>
            <a:r>
              <a:rPr lang="en-US" sz="2800" b="1" i="1" dirty="0" err="1">
                <a:latin typeface="Arial" pitchFamily="34" charset="0"/>
                <a:ea typeface="Arial-Rounded" pitchFamily="34" charset="0"/>
                <a:cs typeface="Arial" pitchFamily="34" charset="0"/>
              </a:rPr>
              <a:t>vật</a:t>
            </a:r>
            <a:endParaRPr lang="en-US" sz="2800" b="1" i="1" dirty="0">
              <a:latin typeface="Arial" pitchFamily="34" charset="0"/>
              <a:ea typeface="Arial-Rounded"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81" y="130589"/>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1760201142"/>
              </p:ext>
            </p:extLst>
          </p:nvPr>
        </p:nvGraphicFramePr>
        <p:xfrm>
          <a:off x="914400" y="3344063"/>
          <a:ext cx="7406640" cy="1645920"/>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tblGrid>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0"/>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8640">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8D9"/>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endParaRPr lang="en-US"/>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10002"/>
                  </a:ext>
                </a:extLst>
              </a:tr>
            </a:tbl>
          </a:graphicData>
        </a:graphic>
      </p:graphicFrame>
      <p:sp>
        <p:nvSpPr>
          <p:cNvPr id="6" name="TextBox 5"/>
          <p:cNvSpPr txBox="1"/>
          <p:nvPr/>
        </p:nvSpPr>
        <p:spPr>
          <a:xfrm>
            <a:off x="533400" y="3420263"/>
            <a:ext cx="686127" cy="523087"/>
          </a:xfrm>
          <a:prstGeom prst="rect">
            <a:avLst/>
          </a:prstGeom>
          <a:noFill/>
        </p:spPr>
        <p:txBody>
          <a:bodyPr wrap="square" lIns="91305" tIns="45654" rIns="91305" bIns="45654" rtlCol="0">
            <a:spAutoFit/>
          </a:bodyPr>
          <a:lstStyle/>
          <a:p>
            <a:pPr algn="just"/>
            <a:r>
              <a:rPr lang="en-US" sz="2800" b="1">
                <a:solidFill>
                  <a:srgbClr val="0070C0"/>
                </a:solidFill>
                <a:latin typeface="Arial" pitchFamily="34" charset="0"/>
                <a:ea typeface="Arial-Rounded" pitchFamily="34" charset="0"/>
                <a:cs typeface="Arial" pitchFamily="34" charset="0"/>
              </a:rPr>
              <a:t>1</a:t>
            </a:r>
            <a:endParaRPr lang="en-US" sz="2800" b="1" i="1">
              <a:solidFill>
                <a:srgbClr val="0070C0"/>
              </a:solidFill>
              <a:latin typeface="Arial" pitchFamily="34" charset="0"/>
              <a:ea typeface="Arial-Rounded" pitchFamily="34" charset="0"/>
              <a:cs typeface="Arial" pitchFamily="34" charset="0"/>
            </a:endParaRPr>
          </a:p>
        </p:txBody>
      </p:sp>
      <p:sp>
        <p:nvSpPr>
          <p:cNvPr id="7" name="TextBox 6"/>
          <p:cNvSpPr txBox="1"/>
          <p:nvPr/>
        </p:nvSpPr>
        <p:spPr>
          <a:xfrm>
            <a:off x="2057073" y="3906491"/>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2</a:t>
            </a:r>
            <a:endParaRPr lang="en-US" sz="2800" b="1" i="1">
              <a:solidFill>
                <a:srgbClr val="0070C0"/>
              </a:solidFill>
              <a:latin typeface="Arial" pitchFamily="34" charset="0"/>
              <a:ea typeface="Arial-Rounded" pitchFamily="34" charset="0"/>
              <a:cs typeface="Arial" pitchFamily="34" charset="0"/>
            </a:endParaRPr>
          </a:p>
        </p:txBody>
      </p:sp>
      <p:sp>
        <p:nvSpPr>
          <p:cNvPr id="8" name="TextBox 7"/>
          <p:cNvSpPr txBox="1"/>
          <p:nvPr/>
        </p:nvSpPr>
        <p:spPr>
          <a:xfrm>
            <a:off x="5334000" y="4487063"/>
            <a:ext cx="686127" cy="523087"/>
          </a:xfrm>
          <a:prstGeom prst="rect">
            <a:avLst/>
          </a:prstGeom>
          <a:noFill/>
        </p:spPr>
        <p:txBody>
          <a:bodyPr wrap="square" lIns="91305" tIns="45654" rIns="91305" bIns="45654" rtlCol="0">
            <a:spAutoFit/>
          </a:bodyPr>
          <a:lstStyle/>
          <a:p>
            <a:pPr algn="ctr"/>
            <a:r>
              <a:rPr lang="en-US" sz="2800" b="1">
                <a:solidFill>
                  <a:srgbClr val="0070C0"/>
                </a:solidFill>
                <a:latin typeface="Arial" pitchFamily="34" charset="0"/>
                <a:ea typeface="Arial-Rounded" pitchFamily="34" charset="0"/>
                <a:cs typeface="Arial" pitchFamily="34" charset="0"/>
              </a:rPr>
              <a:t>3</a:t>
            </a:r>
            <a:endParaRPr lang="en-US" sz="2800" b="1" i="1">
              <a:solidFill>
                <a:srgbClr val="0070C0"/>
              </a:solidFill>
              <a:latin typeface="Arial" pitchFamily="34" charset="0"/>
              <a:ea typeface="Arial-Rounded" pitchFamily="34" charset="0"/>
              <a:cs typeface="Arial" pitchFamily="34" charset="0"/>
            </a:endParaRPr>
          </a:p>
        </p:txBody>
      </p:sp>
      <p:sp>
        <p:nvSpPr>
          <p:cNvPr id="9" name="TextBox 8"/>
          <p:cNvSpPr txBox="1"/>
          <p:nvPr/>
        </p:nvSpPr>
        <p:spPr>
          <a:xfrm>
            <a:off x="87681" y="971550"/>
            <a:ext cx="6114767" cy="1815748"/>
          </a:xfrm>
          <a:prstGeom prst="rect">
            <a:avLst/>
          </a:prstGeom>
          <a:noFill/>
        </p:spPr>
        <p:txBody>
          <a:bodyPr wrap="square" lIns="91305" tIns="45654" rIns="91305" bIns="45654" rtlCol="0">
            <a:spAutoFit/>
          </a:bodyPr>
          <a:lstStyle/>
          <a:p>
            <a:pPr marL="514350" indent="-514350">
              <a:buAutoNum type="alphaLcPeriod"/>
            </a:pPr>
            <a:r>
              <a:rPr lang="en-US" sz="2800">
                <a:latin typeface="Arial" pitchFamily="34" charset="0"/>
                <a:ea typeface="Arial-Rounded" pitchFamily="34" charset="0"/>
                <a:cs typeface="Arial" pitchFamily="34" charset="0"/>
              </a:rPr>
              <a:t>Giải câu đố ở bên dưới, tìm ô chữ hàng ngang. Đọc tên nhân vật ở hàng dọc màu hồng.</a:t>
            </a:r>
          </a:p>
          <a:p>
            <a:pPr marL="514350" indent="-514350">
              <a:buAutoNum type="alphaLcPeriod"/>
            </a:pPr>
            <a:r>
              <a:rPr lang="en-US" sz="2800">
                <a:latin typeface="Arial" pitchFamily="34" charset="0"/>
                <a:ea typeface="Arial-Rounded" pitchFamily="34" charset="0"/>
                <a:cs typeface="Arial" pitchFamily="34" charset="0"/>
              </a:rPr>
              <a:t>Nói về nhân vật đó.</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98" y="712290"/>
            <a:ext cx="288925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197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593</Words>
  <Application>Microsoft Office PowerPoint</Application>
  <PresentationFormat>On-screen Show (16:9)</PresentationFormat>
  <Paragraphs>124</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Rounded MT Bold</vt:lpstr>
      <vt:lpstr>Arial-Rounded</vt:lpstr>
      <vt:lpstr>Arial-SGK-TV</vt:lpstr>
      <vt:lpstr>Calibri</vt:lpstr>
      <vt:lpstr>HP001 4 hàng</vt:lpstr>
      <vt:lpstr>HP001 5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Sớm sớm lích rích,     Rất thích bắt sâu,     Sâu trốn ở đâu,     Cũng tìm ra được.                  (Là con gì?)</vt:lpstr>
      <vt:lpstr>(2) Ngày ngày ngồi đợi     Mái hiên ngoài hè     Mỗi khi chủ về     Vẫy đuôi mừng rỡ                  (Là con gì?)</vt:lpstr>
      <vt:lpstr>(3) Trông xa tưởng là mèo      Lại gần hóa ra chim      Ban ngày ngủ lim dim      Đêm đêm đi lùng chuột                  (Là con gì?)</vt:lpstr>
      <vt:lpstr>Đọc tên nhân vật.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258</cp:revision>
  <dcterms:created xsi:type="dcterms:W3CDTF">2020-12-08T15:48:47Z</dcterms:created>
  <dcterms:modified xsi:type="dcterms:W3CDTF">2022-03-19T03:06:58Z</dcterms:modified>
</cp:coreProperties>
</file>