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media/image25.jpg" ContentType="image/pn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8"/>
  </p:notesMasterIdLst>
  <p:sldIdLst>
    <p:sldId id="276" r:id="rId5"/>
    <p:sldId id="278" r:id="rId6"/>
    <p:sldId id="280" r:id="rId7"/>
    <p:sldId id="264" r:id="rId8"/>
    <p:sldId id="271" r:id="rId9"/>
    <p:sldId id="281" r:id="rId10"/>
    <p:sldId id="272" r:id="rId11"/>
    <p:sldId id="273" r:id="rId12"/>
    <p:sldId id="274" r:id="rId13"/>
    <p:sldId id="275" r:id="rId14"/>
    <p:sldId id="279" r:id="rId15"/>
    <p:sldId id="282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2" autoAdjust="0"/>
    <p:restoredTop sz="93961" autoAdjust="0"/>
  </p:normalViewPr>
  <p:slideViewPr>
    <p:cSldViewPr snapToGrid="0">
      <p:cViewPr varScale="1">
        <p:scale>
          <a:sx n="69" d="100"/>
          <a:sy n="69" d="100"/>
        </p:scale>
        <p:origin x="49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5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622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830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77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643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916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213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793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69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353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455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652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8480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423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087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4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92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150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362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373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058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190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1426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600"/>
            </a:lvl4pPr>
            <a:lvl5pPr marL="1828764" indent="0" algn="ctr">
              <a:buNone/>
              <a:defRPr sz="1600"/>
            </a:lvl5pPr>
            <a:lvl6pPr marL="2285955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7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375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77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9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932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3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5" indent="0">
              <a:buNone/>
              <a:defRPr sz="1600" b="1"/>
            </a:lvl6pPr>
            <a:lvl7pPr marL="2743147" indent="0">
              <a:buNone/>
              <a:defRPr sz="1600" b="1"/>
            </a:lvl7pPr>
            <a:lvl8pPr marL="3200337" indent="0">
              <a:buNone/>
              <a:defRPr sz="1600" b="1"/>
            </a:lvl8pPr>
            <a:lvl9pPr marL="365752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3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5" indent="0">
              <a:buNone/>
              <a:defRPr sz="1600" b="1"/>
            </a:lvl6pPr>
            <a:lvl7pPr marL="2743147" indent="0">
              <a:buNone/>
              <a:defRPr sz="1600" b="1"/>
            </a:lvl7pPr>
            <a:lvl8pPr marL="3200337" indent="0">
              <a:buNone/>
              <a:defRPr sz="1600" b="1"/>
            </a:lvl8pPr>
            <a:lvl9pPr marL="365752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494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015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93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1" indent="0">
              <a:buNone/>
              <a:defRPr sz="1400"/>
            </a:lvl2pPr>
            <a:lvl3pPr marL="914382" indent="0">
              <a:buNone/>
              <a:defRPr sz="1200"/>
            </a:lvl3pPr>
            <a:lvl4pPr marL="1371573" indent="0">
              <a:buNone/>
              <a:defRPr sz="1000"/>
            </a:lvl4pPr>
            <a:lvl5pPr marL="1828764" indent="0">
              <a:buNone/>
              <a:defRPr sz="1000"/>
            </a:lvl5pPr>
            <a:lvl6pPr marL="2285955" indent="0">
              <a:buNone/>
              <a:defRPr sz="1000"/>
            </a:lvl6pPr>
            <a:lvl7pPr marL="2743147" indent="0">
              <a:buNone/>
              <a:defRPr sz="1000"/>
            </a:lvl7pPr>
            <a:lvl8pPr marL="3200337" indent="0">
              <a:buNone/>
              <a:defRPr sz="1000"/>
            </a:lvl8pPr>
            <a:lvl9pPr marL="365752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343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1" indent="0">
              <a:buNone/>
              <a:defRPr sz="2800"/>
            </a:lvl2pPr>
            <a:lvl3pPr marL="914382" indent="0">
              <a:buNone/>
              <a:defRPr sz="2400"/>
            </a:lvl3pPr>
            <a:lvl4pPr marL="1371573" indent="0">
              <a:buNone/>
              <a:defRPr sz="2000"/>
            </a:lvl4pPr>
            <a:lvl5pPr marL="1828764" indent="0">
              <a:buNone/>
              <a:defRPr sz="2000"/>
            </a:lvl5pPr>
            <a:lvl6pPr marL="2285955" indent="0">
              <a:buNone/>
              <a:defRPr sz="2000"/>
            </a:lvl6pPr>
            <a:lvl7pPr marL="2743147" indent="0">
              <a:buNone/>
              <a:defRPr sz="2000"/>
            </a:lvl7pPr>
            <a:lvl8pPr marL="3200337" indent="0">
              <a:buNone/>
              <a:defRPr sz="2000"/>
            </a:lvl8pPr>
            <a:lvl9pPr marL="365752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1" indent="0">
              <a:buNone/>
              <a:defRPr sz="1400"/>
            </a:lvl2pPr>
            <a:lvl3pPr marL="914382" indent="0">
              <a:buNone/>
              <a:defRPr sz="1200"/>
            </a:lvl3pPr>
            <a:lvl4pPr marL="1371573" indent="0">
              <a:buNone/>
              <a:defRPr sz="1000"/>
            </a:lvl4pPr>
            <a:lvl5pPr marL="1828764" indent="0">
              <a:buNone/>
              <a:defRPr sz="1000"/>
            </a:lvl5pPr>
            <a:lvl6pPr marL="2285955" indent="0">
              <a:buNone/>
              <a:defRPr sz="1000"/>
            </a:lvl6pPr>
            <a:lvl7pPr marL="2743147" indent="0">
              <a:buNone/>
              <a:defRPr sz="1000"/>
            </a:lvl7pPr>
            <a:lvl8pPr marL="3200337" indent="0">
              <a:buNone/>
              <a:defRPr sz="1000"/>
            </a:lvl8pPr>
            <a:lvl9pPr marL="365752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097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839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3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theme" Target="../theme/theme4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50282"/>
            <a:fld id="{643E8CD5-E9E1-40E7-918E-48CF8A4D6C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50282"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5028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50282"/>
            <a:fld id="{4E745011-2E1A-47DA-B98E-7C0CC3AC06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5028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27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</p:sldLayoutIdLst>
  <p:txStyles>
    <p:titleStyle>
      <a:lvl1pPr algn="l" defTabSz="91438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7" indent="-228595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8" indent="-228595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9" indent="-228595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60" indent="-228595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1" indent="-228595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42" indent="-228595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33" indent="-228595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24" indent="-228595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3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5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7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7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9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emf"/><Relationship Id="rId10" Type="http://schemas.openxmlformats.org/officeDocument/2006/relationships/image" Target="../media/image20.png"/><Relationship Id="rId4" Type="http://schemas.openxmlformats.org/officeDocument/2006/relationships/image" Target="../media/image14.emf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emf"/><Relationship Id="rId10" Type="http://schemas.openxmlformats.org/officeDocument/2006/relationships/image" Target="../media/image20.png"/><Relationship Id="rId4" Type="http://schemas.openxmlformats.org/officeDocument/2006/relationships/image" Target="../media/image14.emf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72362"/>
            <a:ext cx="10730204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556" y="-108335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196801" cy="321169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742908" y="1689410"/>
            <a:ext cx="93326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 đề 5 : LÀM QUEN VỚI HÌNH </a:t>
            </a:r>
            <a:r>
              <a:rPr lang="en-US" sz="36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1462129" y="2699397"/>
            <a:ext cx="10182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Bài 25: ĐIỂM, ĐOẠN THẲNG, ĐƯỜNG THẲNG,</a:t>
            </a:r>
          </a:p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ĐƯỜNG CONG, BA ĐIỂM THẲNG HÀNG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8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5449109" y="3924960"/>
            <a:ext cx="2032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 1</a:t>
            </a:r>
            <a:endParaRPr lang="zh-CN" altLang="en-US" sz="4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8025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59589" y="272366"/>
            <a:ext cx="1583611" cy="609600"/>
            <a:chOff x="228600" y="190500"/>
            <a:chExt cx="1583611" cy="609600"/>
          </a:xfrm>
        </p:grpSpPr>
        <p:sp>
          <p:nvSpPr>
            <p:cNvPr id="4" name="Rounded Rectangle 3"/>
            <p:cNvSpPr/>
            <p:nvPr/>
          </p:nvSpPr>
          <p:spPr>
            <a:xfrm>
              <a:off x="649514" y="228600"/>
              <a:ext cx="1162697" cy="53340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200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228600" y="190500"/>
              <a:ext cx="6096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227307" y="2785634"/>
            <a:ext cx="71474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Đoạn thẳng MN dài        cm.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457652" y="5381749"/>
            <a:ext cx="58230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 thẳng PQ dài         cm.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82065" y="2864522"/>
            <a:ext cx="640080" cy="6417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399228" y="5476370"/>
            <a:ext cx="640080" cy="6417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374021" y="5456393"/>
            <a:ext cx="640080" cy="641754"/>
          </a:xfrm>
          <a:prstGeom prst="round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43062" y="2864522"/>
            <a:ext cx="640080" cy="641754"/>
          </a:xfrm>
          <a:prstGeom prst="round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42501" y="1840443"/>
            <a:ext cx="9480331" cy="893379"/>
            <a:chOff x="3196229" y="3187211"/>
            <a:chExt cx="9480331" cy="893379"/>
          </a:xfrm>
        </p:grpSpPr>
        <p:sp>
          <p:nvSpPr>
            <p:cNvPr id="14" name="Rectangle 13"/>
            <p:cNvSpPr/>
            <p:nvPr/>
          </p:nvSpPr>
          <p:spPr>
            <a:xfrm>
              <a:off x="3196229" y="3187211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0 cm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3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15</a:t>
              </a:r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457652" y="1765188"/>
            <a:ext cx="4159852" cy="61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816872" y="1115459"/>
            <a:ext cx="2184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cm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419632" y="1125041"/>
            <a:ext cx="62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1532" y="1115459"/>
            <a:ext cx="62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321316" y="4337435"/>
            <a:ext cx="9480331" cy="912040"/>
            <a:chOff x="3196229" y="3187211"/>
            <a:chExt cx="9480331" cy="912040"/>
          </a:xfrm>
        </p:grpSpPr>
        <p:sp>
          <p:nvSpPr>
            <p:cNvPr id="54" name="Rectangle 53"/>
            <p:cNvSpPr/>
            <p:nvPr/>
          </p:nvSpPr>
          <p:spPr>
            <a:xfrm>
              <a:off x="3196229" y="3205872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0 cm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3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12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13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15</a:t>
              </a:r>
            </a:p>
          </p:txBody>
        </p:sp>
      </p:grpSp>
      <p:cxnSp>
        <p:nvCxnSpPr>
          <p:cNvPr id="88" name="Straight Connector 87"/>
          <p:cNvCxnSpPr/>
          <p:nvPr/>
        </p:nvCxnSpPr>
        <p:spPr>
          <a:xfrm>
            <a:off x="536467" y="4299502"/>
            <a:ext cx="534857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212925" y="3612451"/>
            <a:ext cx="1299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cm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823378" y="3622033"/>
            <a:ext cx="62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74991" y="3612451"/>
            <a:ext cx="62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13388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9" grpId="1" animBg="1"/>
      <p:bldP spid="10" grpId="0" animBg="1"/>
      <p:bldP spid="10" grpId="1" animBg="1"/>
      <p:bldP spid="11" grpId="0"/>
      <p:bldP spid="12" grpId="0"/>
      <p:bldP spid="49" grpId="0"/>
      <p:bldP spid="50" grpId="0"/>
      <p:bldP spid="51" grpId="0"/>
      <p:bldP spid="89" grpId="0"/>
      <p:bldP spid="90" grpId="0"/>
      <p:bldP spid="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59589" y="189184"/>
            <a:ext cx="9432211" cy="609600"/>
            <a:chOff x="228600" y="190500"/>
            <a:chExt cx="3666411" cy="609600"/>
          </a:xfrm>
        </p:grpSpPr>
        <p:sp>
          <p:nvSpPr>
            <p:cNvPr id="4" name="Rounded Rectangle 3"/>
            <p:cNvSpPr/>
            <p:nvPr/>
          </p:nvSpPr>
          <p:spPr>
            <a:xfrm>
              <a:off x="649514" y="228600"/>
              <a:ext cx="3245497" cy="53340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200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VẬN DỤNG – ĐỊNH HƯỚNG TIẾP THEO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228600" y="190500"/>
              <a:ext cx="6096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4" y="1001984"/>
            <a:ext cx="10652125" cy="513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8086" y="4754245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916157" y="257953"/>
            <a:ext cx="6903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cầu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cần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714672"/>
            <a:chOff x="774356" y="888444"/>
            <a:chExt cx="1005692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 biết điểm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766889" y="2356362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2780136" y="3669721"/>
            <a:ext cx="10210371" cy="1140500"/>
            <a:chOff x="778314" y="3315253"/>
            <a:chExt cx="10210371" cy="1140500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 dạng điểm, đoạn thẳng trong thực tế.</a:t>
              </a:r>
            </a:p>
            <a:p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 độ </a:t>
              </a:r>
              <a:r>
                <a:rPr lang="en-US" sz="28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 thẳng cho trước.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15725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424909" y="2273005"/>
            <a:ext cx="763314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570" y="129904"/>
            <a:ext cx="2451194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74" y="1257299"/>
            <a:ext cx="8886826" cy="48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7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72EF94F-775F-4A96-BB1E-48D633F707FC}"/>
              </a:ext>
            </a:extLst>
          </p:cNvPr>
          <p:cNvSpPr txBox="1"/>
          <p:nvPr/>
        </p:nvSpPr>
        <p:spPr>
          <a:xfrm>
            <a:off x="244456" y="565368"/>
            <a:ext cx="8991537" cy="68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0282"/>
            <a:r>
              <a:rPr lang="vi-VN" sz="3821" b="1">
                <a:solidFill>
                  <a:prstClr val="white"/>
                </a:solidFill>
                <a:latin typeface="HP001 4 hàng" panose="020B0603050302020204" pitchFamily="34" charset="0"/>
              </a:rPr>
              <a:t>Thứ </a:t>
            </a:r>
            <a:r>
              <a:rPr lang="vi-VN" sz="3821" b="1" smtClean="0">
                <a:solidFill>
                  <a:prstClr val="white"/>
                </a:solidFill>
                <a:latin typeface="HP001 4 hàng" panose="020B0603050302020204" pitchFamily="34" charset="0"/>
              </a:rPr>
              <a:t>ba </a:t>
            </a:r>
            <a:r>
              <a:rPr lang="vi-VN" sz="3821" b="1">
                <a:solidFill>
                  <a:prstClr val="white"/>
                </a:solidFill>
                <a:latin typeface="HP001 4 hàng" panose="020B0603050302020204" pitchFamily="34" charset="0"/>
              </a:rPr>
              <a:t>ngày </a:t>
            </a:r>
            <a:r>
              <a:rPr lang="vi-VN" sz="3821" b="1" dirty="0">
                <a:solidFill>
                  <a:prstClr val="white"/>
                </a:solidFill>
                <a:latin typeface="HP001 4 hàng" panose="020B0603050302020204" pitchFamily="34" charset="0"/>
              </a:rPr>
              <a:t>6</a:t>
            </a:r>
            <a:r>
              <a:rPr lang="vi-VN" sz="3821" b="1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vi-VN" sz="3821" b="1" dirty="0">
                <a:solidFill>
                  <a:prstClr val="white"/>
                </a:solidFill>
                <a:latin typeface="HP001 4 hàng" panose="020B0603050302020204" pitchFamily="34" charset="0"/>
              </a:rPr>
              <a:t>tháng 12 </a:t>
            </a:r>
            <a:r>
              <a:rPr lang="vi-VN" sz="3821" b="1">
                <a:solidFill>
                  <a:prstClr val="white"/>
                </a:solidFill>
                <a:latin typeface="HP001 4 hàng" panose="020B0603050302020204" pitchFamily="34" charset="0"/>
              </a:rPr>
              <a:t>năm </a:t>
            </a:r>
            <a:r>
              <a:rPr lang="vi-VN" sz="3821" b="1" smtClean="0">
                <a:solidFill>
                  <a:prstClr val="white"/>
                </a:solidFill>
                <a:latin typeface="HP001 4 hàng" panose="020B0603050302020204" pitchFamily="34" charset="0"/>
              </a:rPr>
              <a:t>2022</a:t>
            </a:r>
            <a:endParaRPr lang="en-US" sz="3821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0435" y="2068420"/>
            <a:ext cx="11394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82"/>
            <a:r>
              <a:rPr lang="en-US" sz="4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Bài 25. Điểm, </a:t>
            </a:r>
            <a:r>
              <a:rPr lang="en-US" sz="4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</a:t>
            </a:r>
            <a:r>
              <a:rPr lang="en-US" sz="4000" b="1" dirty="0" err="1">
                <a:solidFill>
                  <a:srgbClr val="FFFF00"/>
                </a:solidFill>
                <a:latin typeface="HP001 4 hàng" panose="020B0603050302020204" pitchFamily="34" charset="-93"/>
              </a:rPr>
              <a:t>Ĳ</a:t>
            </a:r>
            <a:r>
              <a:rPr lang="en-US" sz="4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</a:t>
            </a:r>
            <a:r>
              <a:rPr lang="en-US" sz="4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thẳng </a:t>
            </a:r>
            <a:r>
              <a:rPr lang="en-US" sz="4000" b="1">
                <a:solidFill>
                  <a:srgbClr val="FFFF00"/>
                </a:solidFill>
                <a:latin typeface="HP001 4 hàng" panose="020B0603050302020204" pitchFamily="34" charset="0"/>
              </a:rPr>
              <a:t>(</a:t>
            </a:r>
            <a:r>
              <a:rPr lang="en-US" sz="4000" b="1" smtClean="0">
                <a:solidFill>
                  <a:srgbClr val="FFFF00"/>
                </a:solidFill>
                <a:latin typeface="HP001 4 hàng" panose="020B0603050302020204" pitchFamily="34" charset="0"/>
              </a:rPr>
              <a:t>tr </a:t>
            </a:r>
            <a:r>
              <a:rPr lang="en-US" sz="4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98)</a:t>
            </a:r>
          </a:p>
        </p:txBody>
      </p:sp>
      <p:sp>
        <p:nvSpPr>
          <p:cNvPr id="5" name="Hộp Văn bản 14">
            <a:extLst>
              <a:ext uri="{FF2B5EF4-FFF2-40B4-BE49-F238E27FC236}">
                <a16:creationId xmlns:a16="http://schemas.microsoft.com/office/drawing/2014/main" id="{C0CE53A3-8605-4847-B080-F3AF17A7F188}"/>
              </a:ext>
            </a:extLst>
          </p:cNvPr>
          <p:cNvSpPr txBox="1"/>
          <p:nvPr/>
        </p:nvSpPr>
        <p:spPr>
          <a:xfrm>
            <a:off x="2299349" y="1321055"/>
            <a:ext cx="6461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</a:rPr>
              <a:t>           </a:t>
            </a: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</a:t>
            </a: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-93"/>
              </a:rPr>
              <a:t>Ǩ</a:t>
            </a: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</a:t>
            </a:r>
            <a:endParaRPr lang="en-US" sz="40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1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8086" y="4754245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916157" y="257953"/>
            <a:ext cx="6903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cầu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cần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714672"/>
            <a:chOff x="774356" y="888444"/>
            <a:chExt cx="1005692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 biết điểm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766889" y="2356362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2780136" y="3669721"/>
            <a:ext cx="10210371" cy="1140500"/>
            <a:chOff x="778314" y="3315253"/>
            <a:chExt cx="10210371" cy="1140500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 dạng điểm, đoạn thẳng trong thực tế.</a:t>
              </a:r>
            </a:p>
            <a:p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 độ </a:t>
              </a:r>
              <a:r>
                <a:rPr lang="en-US" sz="28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 thẳng cho trước.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9" t="32614" r="21057" b="18145"/>
          <a:stretch/>
        </p:blipFill>
        <p:spPr bwMode="auto">
          <a:xfrm>
            <a:off x="1280161" y="1275186"/>
            <a:ext cx="9787620" cy="473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570" y="129904"/>
            <a:ext cx="245119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0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570" y="129904"/>
            <a:ext cx="2451194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61" y="1003961"/>
            <a:ext cx="9652000" cy="49638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8606" y="2140049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.</a:t>
            </a:r>
            <a:endParaRPr lang="vi-VN" sz="4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2078" y="2140049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6861" y="3018264"/>
            <a:ext cx="294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Đoạn thẳng BC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9983" y="1441411"/>
            <a:ext cx="379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Điểm, đoạn thẳng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6782" y="2140049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.</a:t>
            </a:r>
            <a:endParaRPr lang="vi-VN" sz="4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0333" y="2092831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48382" y="2140049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.</a:t>
            </a:r>
            <a:endParaRPr lang="vi-VN" sz="4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30749" y="204848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</a:t>
            </a:r>
            <a:endParaRPr lang="vi-VN" sz="28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176861" y="2714069"/>
            <a:ext cx="2641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07736" y="3160792"/>
            <a:ext cx="1988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Điểm A</a:t>
            </a:r>
            <a:endParaRPr lang="vi-VN" sz="28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36" y="4854490"/>
            <a:ext cx="5972175" cy="7524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301682" y="4172049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.</a:t>
            </a:r>
            <a:endParaRPr lang="vi-VN" sz="48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5233" y="4124831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5682" y="4172049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.</a:t>
            </a:r>
            <a:endParaRPr lang="vi-VN" sz="48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25649" y="40804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vi-VN" sz="2800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471761" y="4746069"/>
            <a:ext cx="2822062" cy="37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299807" y="4169033"/>
            <a:ext cx="178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5 cm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48157" y="4898273"/>
            <a:ext cx="405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Đoạn thẳng AB dài 5 cm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62902" y="3114090"/>
            <a:ext cx="1988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Điểm B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85829" y="3069064"/>
            <a:ext cx="1988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Điểm C</a:t>
            </a:r>
            <a:endParaRPr lang="vi-V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2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/>
      <p:bldP spid="26" grpId="0"/>
      <p:bldP spid="27" grpId="0"/>
      <p:bldP spid="28" grpId="0"/>
      <p:bldP spid="29" grpId="0"/>
      <p:bldP spid="32" grpId="0"/>
      <p:bldP spid="33" grpId="0"/>
      <p:bldP spid="34" grpId="0"/>
      <p:bldP spid="34" grpId="1"/>
      <p:bldP spid="36" grpId="0"/>
      <p:bldP spid="3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490" b="89063" l="32868" r="73309">
                        <a14:foregroundMark x1="66324" y1="65885" x2="66324" y2="65885"/>
                        <a14:foregroundMark x1="64926" y1="65625" x2="64926" y2="65625"/>
                        <a14:foregroundMark x1="65882" y1="65885" x2="65882" y2="65885"/>
                        <a14:foregroundMark x1="65515" y1="65495" x2="65515" y2="65495"/>
                        <a14:foregroundMark x1="65074" y1="64844" x2="65074" y2="64844"/>
                        <a14:foregroundMark x1="64926" y1="64453" x2="64926" y2="64453"/>
                        <a14:foregroundMark x1="64926" y1="64453" x2="64926" y2="64453"/>
                        <a14:foregroundMark x1="65074" y1="64844" x2="65074" y2="64844"/>
                        <a14:foregroundMark x1="65515" y1="66797" x2="65515" y2="66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18" t="45416" r="27176" b="14584"/>
          <a:stretch/>
        </p:blipFill>
        <p:spPr bwMode="auto">
          <a:xfrm>
            <a:off x="3450768" y="581566"/>
            <a:ext cx="7132753" cy="3958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501620" y="4169748"/>
            <a:ext cx="71474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Kể tên 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điểm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 hình vẽ: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501620" y="4836932"/>
            <a:ext cx="79635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Kể tên các đoạn thẳng trong hình vẽ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014323" y="1534673"/>
            <a:ext cx="609600" cy="609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123" y="420176"/>
            <a:ext cx="2655645" cy="9857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7003551" y="4169002"/>
            <a:ext cx="33011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A, B, C, D, H, 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8217066" y="4836932"/>
            <a:ext cx="18136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CD.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89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59589" y="272366"/>
            <a:ext cx="9702375" cy="609600"/>
            <a:chOff x="228600" y="190500"/>
            <a:chExt cx="9702375" cy="609600"/>
          </a:xfrm>
        </p:grpSpPr>
        <p:sp>
          <p:nvSpPr>
            <p:cNvPr id="4" name="Rounded Rectangle 3"/>
            <p:cNvSpPr/>
            <p:nvPr/>
          </p:nvSpPr>
          <p:spPr>
            <a:xfrm>
              <a:off x="649514" y="228600"/>
              <a:ext cx="9281461" cy="53340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200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Kể tên các đoạn </a:t>
              </a:r>
              <a:r>
                <a:rPr lang="en-US" sz="3200" b="1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thẳng </a:t>
              </a:r>
              <a:r>
                <a:rPr lang="en-US" sz="3200" b="1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trong mỗi hình vẽ sau:</a:t>
              </a:r>
              <a:endParaRPr lang="en-US" sz="3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28600" y="190500"/>
              <a:ext cx="6096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3" t="40000" r="55711" b="27823"/>
          <a:stretch/>
        </p:blipFill>
        <p:spPr bwMode="auto">
          <a:xfrm>
            <a:off x="1596587" y="867236"/>
            <a:ext cx="2625213" cy="235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2" t="40000" r="20941" b="27823"/>
          <a:stretch/>
        </p:blipFill>
        <p:spPr bwMode="auto">
          <a:xfrm>
            <a:off x="6255657" y="996957"/>
            <a:ext cx="4032209" cy="235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159589" y="3350800"/>
            <a:ext cx="4312297" cy="2324285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1524017" y="3481890"/>
            <a:ext cx="39946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Hình a: 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 thẳng MN 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 thẳng NP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44351" y="3350800"/>
            <a:ext cx="4312297" cy="2324285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6608779" y="3481890"/>
            <a:ext cx="39946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Hình b: 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 thẳng AB 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 thẳng BC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 thẳng CD</a:t>
            </a:r>
          </a:p>
        </p:txBody>
      </p:sp>
    </p:spTree>
    <p:extLst>
      <p:ext uri="{BB962C8B-B14F-4D97-AF65-F5344CB8AC3E}">
        <p14:creationId xmlns:p14="http://schemas.microsoft.com/office/powerpoint/2010/main" val="122279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59589" y="272366"/>
            <a:ext cx="1583611" cy="609600"/>
            <a:chOff x="228600" y="190500"/>
            <a:chExt cx="1583611" cy="609600"/>
          </a:xfrm>
        </p:grpSpPr>
        <p:sp>
          <p:nvSpPr>
            <p:cNvPr id="4" name="Rounded Rectangle 3"/>
            <p:cNvSpPr/>
            <p:nvPr/>
          </p:nvSpPr>
          <p:spPr>
            <a:xfrm>
              <a:off x="649514" y="228600"/>
              <a:ext cx="1162697" cy="53340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200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228600" y="190500"/>
              <a:ext cx="6096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870" b="75391" l="66103" r="77868">
                        <a14:foregroundMark x1="70882" y1="58333" x2="7323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151" t="50000" r="22117" b="25000"/>
          <a:stretch/>
        </p:blipFill>
        <p:spPr bwMode="auto">
          <a:xfrm>
            <a:off x="10298098" y="2388880"/>
            <a:ext cx="1733855" cy="208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1233836" y="4475308"/>
            <a:ext cx="7147409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Đoạn thẳng AB dài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cm.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19012" y="3067641"/>
            <a:ext cx="9480331" cy="893379"/>
            <a:chOff x="3196229" y="3187211"/>
            <a:chExt cx="9480331" cy="893379"/>
          </a:xfrm>
        </p:grpSpPr>
        <p:sp>
          <p:nvSpPr>
            <p:cNvPr id="17" name="Rectangle 16"/>
            <p:cNvSpPr/>
            <p:nvPr/>
          </p:nvSpPr>
          <p:spPr>
            <a:xfrm>
              <a:off x="3196229" y="3187211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0 cm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3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12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15</a:t>
              </a:r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755132" y="3002686"/>
            <a:ext cx="297113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17200" y="2352957"/>
            <a:ext cx="1216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cm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527582" y="2352956"/>
            <a:ext cx="62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12" y="2352957"/>
            <a:ext cx="62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1233836" y="1265578"/>
            <a:ext cx="97762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Dùng thước đo độ dài đoạn thẳng (theo mẫu)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2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2" grpId="0"/>
      <p:bldP spid="53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387</Words>
  <Application>Microsoft Office PowerPoint</Application>
  <PresentationFormat>Widescreen</PresentationFormat>
  <Paragraphs>126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宋体</vt:lpstr>
      <vt:lpstr>Arial</vt:lpstr>
      <vt:lpstr>Calibri</vt:lpstr>
      <vt:lpstr>Calibri Light</vt:lpstr>
      <vt:lpstr>HP001 4 hàng</vt:lpstr>
      <vt:lpstr>思源黑体 CN Bold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203</cp:revision>
  <dcterms:created xsi:type="dcterms:W3CDTF">2021-05-29T04:05:18Z</dcterms:created>
  <dcterms:modified xsi:type="dcterms:W3CDTF">2022-12-04T09:04:08Z</dcterms:modified>
</cp:coreProperties>
</file>