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58" r:id="rId4"/>
    <p:sldId id="265" r:id="rId5"/>
    <p:sldId id="266" r:id="rId6"/>
    <p:sldId id="267" r:id="rId7"/>
    <p:sldId id="268" r:id="rId8"/>
    <p:sldId id="261" r:id="rId9"/>
    <p:sldId id="257" r:id="rId10"/>
    <p:sldId id="269" r:id="rId11"/>
    <p:sldId id="270" r:id="rId12"/>
    <p:sldId id="271" r:id="rId13"/>
    <p:sldId id="272" r:id="rId14"/>
    <p:sldId id="273" r:id="rId15"/>
    <p:sldId id="274" r:id="rId16"/>
    <p:sldId id="275" r:id="rId17"/>
    <p:sldId id="276" r:id="rId18"/>
    <p:sldId id="263" r:id="rId19"/>
    <p:sldId id="259" r:id="rId20"/>
    <p:sldId id="277" r:id="rId21"/>
    <p:sldId id="279" r:id="rId22"/>
    <p:sldId id="280" r:id="rId23"/>
    <p:sldId id="281" r:id="rId24"/>
    <p:sldId id="282" r:id="rId25"/>
    <p:sldId id="283" r:id="rId26"/>
    <p:sldId id="284" r:id="rId27"/>
    <p:sldId id="285" r:id="rId28"/>
    <p:sldId id="286" r:id="rId29"/>
    <p:sldId id="288" r:id="rId30"/>
    <p:sldId id="262" r:id="rId31"/>
    <p:sldId id="289" r:id="rId32"/>
    <p:sldId id="290" r:id="rId33"/>
    <p:sldId id="291" r:id="rId34"/>
    <p:sldId id="292" r:id="rId35"/>
    <p:sldId id="260" r:id="rId36"/>
    <p:sldId id="293" r:id="rId37"/>
    <p:sldId id="29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9" d="100"/>
          <a:sy n="89" d="100"/>
        </p:scale>
        <p:origin x="93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62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8"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9"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10"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11"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12"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
        <p:nvSpPr>
          <p:cNvPr id="13" name="Title 1">
            <a:extLst>
              <a:ext uri="{FF2B5EF4-FFF2-40B4-BE49-F238E27FC236}">
                <a16:creationId xmlns:a16="http://schemas.microsoft.com/office/drawing/2014/main" id="{839CB496-B064-1976-8A73-F5C96C8179F1}"/>
              </a:ext>
            </a:extLst>
          </p:cNvPr>
          <p:cNvSpPr txBox="1">
            <a:spLocks/>
          </p:cNvSpPr>
          <p:nvPr userDrawn="1"/>
        </p:nvSpPr>
        <p:spPr>
          <a:xfrm>
            <a:off x="9694377" y="-373106"/>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583782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1+#ppt_w/2"/>
                                          </p:val>
                                        </p:tav>
                                        <p:tav tm="100000">
                                          <p:val>
                                            <p:strVal val="#ppt_x"/>
                                          </p:val>
                                        </p:tav>
                                      </p:tavLst>
                                    </p:anim>
                                    <p:anim calcmode="lin" valueType="num">
                                      <p:cBhvr additive="base">
                                        <p:cTn id="8" dur="75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0-#ppt_w/2"/>
                                          </p:val>
                                        </p:tav>
                                        <p:tav tm="100000">
                                          <p:val>
                                            <p:strVal val="#ppt_x"/>
                                          </p:val>
                                        </p:tav>
                                      </p:tavLst>
                                    </p:anim>
                                    <p:anim calcmode="lin" valueType="num">
                                      <p:cBhvr additive="base">
                                        <p:cTn id="12"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8"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9"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9694377" y="-373106"/>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490688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1+#ppt_w/2"/>
                                          </p:val>
                                        </p:tav>
                                        <p:tav tm="100000">
                                          <p:val>
                                            <p:strVal val="#ppt_x"/>
                                          </p:val>
                                        </p:tav>
                                      </p:tavLst>
                                    </p:anim>
                                    <p:anim calcmode="lin" valueType="num">
                                      <p:cBhvr additive="base">
                                        <p:cTn id="12"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28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1D29AC-5996-4B50-96FD-0EC692CBC77D}" type="datetimeFigureOut">
              <a:rPr lang="en-US" smtClean="0"/>
              <a:t>2/6/2024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B1B1E81-3B5E-428E-946A-B89C0B32F3BB}" type="slidenum">
              <a:rPr lang="en-US" smtClean="0"/>
              <a:t>‹#›</a:t>
            </a:fld>
            <a:endParaRPr lang="en-US"/>
          </a:p>
        </p:txBody>
      </p:sp>
    </p:spTree>
    <p:extLst>
      <p:ext uri="{BB962C8B-B14F-4D97-AF65-F5344CB8AC3E}">
        <p14:creationId xmlns:p14="http://schemas.microsoft.com/office/powerpoint/2010/main" val="126538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31D29AC-5996-4B50-96FD-0EC692CBC77D}" type="datetimeFigureOut">
              <a:rPr lang="en-US" smtClean="0"/>
              <a:t>2/6/2024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B1B1E81-3B5E-428E-946A-B89C0B32F3BB}" type="slidenum">
              <a:rPr lang="en-US" smtClean="0"/>
              <a:t>‹#›</a:t>
            </a:fld>
            <a:endParaRPr lang="en-US"/>
          </a:p>
        </p:txBody>
      </p:sp>
    </p:spTree>
    <p:extLst>
      <p:ext uri="{BB962C8B-B14F-4D97-AF65-F5344CB8AC3E}">
        <p14:creationId xmlns:p14="http://schemas.microsoft.com/office/powerpoint/2010/main" val="2293987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任意多边形: 形状 70">
            <a:extLst>
              <a:ext uri="{FF2B5EF4-FFF2-40B4-BE49-F238E27FC236}">
                <a16:creationId xmlns:a16="http://schemas.microsoft.com/office/drawing/2014/main" id="{C870E79C-6CFA-4605-AF58-9E59B6D30471}"/>
              </a:ext>
            </a:extLst>
          </p:cNvPr>
          <p:cNvSpPr/>
          <p:nvPr userDrawn="1"/>
        </p:nvSpPr>
        <p:spPr>
          <a:xfrm>
            <a:off x="193431" y="211015"/>
            <a:ext cx="11852031" cy="641838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Tree>
    <p:extLst>
      <p:ext uri="{BB962C8B-B14F-4D97-AF65-F5344CB8AC3E}">
        <p14:creationId xmlns:p14="http://schemas.microsoft.com/office/powerpoint/2010/main" val="1497633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image" Target="../media/image7.png"/><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8"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9"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10"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11"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12"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pic>
        <p:nvPicPr>
          <p:cNvPr id="13" name="Picture 12"/>
          <p:cNvPicPr>
            <a:picLocks noChangeAspect="1"/>
          </p:cNvPicPr>
          <p:nvPr userDrawn="1"/>
        </p:nvPicPr>
        <p:blipFill>
          <a:blip r:embed="rId15"/>
          <a:stretch>
            <a:fillRect/>
          </a:stretch>
        </p:blipFill>
        <p:spPr>
          <a:xfrm>
            <a:off x="-5298917" y="-1484948"/>
            <a:ext cx="17680425" cy="14586162"/>
          </a:xfrm>
          <a:prstGeom prst="rect">
            <a:avLst/>
          </a:prstGeom>
        </p:spPr>
      </p:pic>
      <p:sp>
        <p:nvSpPr>
          <p:cNvPr id="14" name="Title 1">
            <a:extLst>
              <a:ext uri="{FF2B5EF4-FFF2-40B4-BE49-F238E27FC236}">
                <a16:creationId xmlns:a16="http://schemas.microsoft.com/office/drawing/2014/main" id="{839CB496-B064-1976-8A73-F5C96C8179F1}"/>
              </a:ext>
            </a:extLst>
          </p:cNvPr>
          <p:cNvSpPr txBox="1">
            <a:spLocks/>
          </p:cNvSpPr>
          <p:nvPr userDrawn="1"/>
        </p:nvSpPr>
        <p:spPr>
          <a:xfrm>
            <a:off x="9694377" y="-373106"/>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674744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9"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1+#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0-#ppt_w/2"/>
                                          </p:val>
                                        </p:tav>
                                        <p:tav tm="100000">
                                          <p:val>
                                            <p:strVal val="#ppt_x"/>
                                          </p:val>
                                        </p:tav>
                                      </p:tavLst>
                                    </p:anim>
                                    <p:anim calcmode="lin" valueType="num">
                                      <p:cBhvr additive="base">
                                        <p:cTn id="12"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46.png"/><Relationship Id="rId4" Type="http://schemas.openxmlformats.org/officeDocument/2006/relationships/image" Target="../media/image15.png"/><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12"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5.png"/><Relationship Id="rId11" Type="http://schemas.microsoft.com/office/2007/relationships/hdphoto" Target="../media/hdphoto3.wdp"/><Relationship Id="rId5" Type="http://schemas.openxmlformats.org/officeDocument/2006/relationships/image" Target="../media/image16.png"/><Relationship Id="rId10" Type="http://schemas.openxmlformats.org/officeDocument/2006/relationships/image" Target="../media/image47.png"/><Relationship Id="rId4" Type="http://schemas.openxmlformats.org/officeDocument/2006/relationships/image" Target="../media/image4.png"/><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5.png"/><Relationship Id="rId10" Type="http://schemas.openxmlformats.org/officeDocument/2006/relationships/image" Target="../media/image49.png"/><Relationship Id="rId4" Type="http://schemas.openxmlformats.org/officeDocument/2006/relationships/image" Target="../media/image16.png"/><Relationship Id="rId9"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6.png"/><Relationship Id="rId7" Type="http://schemas.openxmlformats.org/officeDocument/2006/relationships/image" Target="../media/image14.pn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16.png"/><Relationship Id="rId9" Type="http://schemas.openxmlformats.org/officeDocument/2006/relationships/image" Target="../media/image3.png"/></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46.png"/><Relationship Id="rId4" Type="http://schemas.openxmlformats.org/officeDocument/2006/relationships/image" Target="../media/image15.png"/><Relationship Id="rId9"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5.png"/><Relationship Id="rId9" Type="http://schemas.openxmlformats.org/officeDocument/2006/relationships/image" Target="../media/image46.png"/></Relationships>
</file>

<file path=ppt/slides/_rels/slide3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5.png"/><Relationship Id="rId7" Type="http://schemas.openxmlformats.org/officeDocument/2006/relationships/image" Target="../media/image35.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image" Target="../media/image61.png"/><Relationship Id="rId4" Type="http://schemas.openxmlformats.org/officeDocument/2006/relationships/image" Target="../media/image13.png"/><Relationship Id="rId9" Type="http://schemas.openxmlformats.org/officeDocument/2006/relationships/image" Target="../media/image60.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6.png"/><Relationship Id="rId5" Type="http://schemas.microsoft.com/office/2007/relationships/hdphoto" Target="../media/hdphoto1.wdp"/><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2.wav"/><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10" Type="http://schemas.microsoft.com/office/2007/relationships/hdphoto" Target="../media/hdphoto1.wdp"/><Relationship Id="rId4" Type="http://schemas.openxmlformats.org/officeDocument/2006/relationships/image" Target="../media/image26.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6.png"/><Relationship Id="rId5" Type="http://schemas.microsoft.com/office/2007/relationships/hdphoto" Target="../media/hdphoto2.wdp"/><Relationship Id="rId10" Type="http://schemas.openxmlformats.org/officeDocument/2006/relationships/image" Target="../media/image30.png"/><Relationship Id="rId4" Type="http://schemas.openxmlformats.org/officeDocument/2006/relationships/image" Target="../media/image31.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6.png"/><Relationship Id="rId5" Type="http://schemas.microsoft.com/office/2007/relationships/hdphoto" Target="../media/hdphoto1.wdp"/><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4.png"/><Relationship Id="rId7" Type="http://schemas.openxmlformats.org/officeDocument/2006/relationships/image" Target="../media/image15.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17.png"/><Relationship Id="rId4" Type="http://schemas.openxmlformats.org/officeDocument/2006/relationships/image" Target="../media/image10.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5" name="图片 11">
            <a:extLst>
              <a:ext uri="{FF2B5EF4-FFF2-40B4-BE49-F238E27FC236}">
                <a16:creationId xmlns:a16="http://schemas.microsoft.com/office/drawing/2014/main" id="{5EFAA803-2111-4356-8141-FBBDEE1C78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4811" y="3575541"/>
            <a:ext cx="6491359" cy="3177847"/>
          </a:xfrm>
          <a:prstGeom prst="rect">
            <a:avLst/>
          </a:prstGeom>
        </p:spPr>
      </p:pic>
      <p:pic>
        <p:nvPicPr>
          <p:cNvPr id="6"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7"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grpSp>
        <p:nvGrpSpPr>
          <p:cNvPr id="1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13"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14"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1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6"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7"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8"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19"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20" name="任意多边形: 形状 47">
            <a:extLst>
              <a:ext uri="{FF2B5EF4-FFF2-40B4-BE49-F238E27FC236}">
                <a16:creationId xmlns:a16="http://schemas.microsoft.com/office/drawing/2014/main" id="{794B0A7C-6B72-42A3-AF77-0D38664EAF9B}"/>
              </a:ext>
            </a:extLst>
          </p:cNvPr>
          <p:cNvSpPr/>
          <p:nvPr/>
        </p:nvSpPr>
        <p:spPr>
          <a:xfrm>
            <a:off x="1491811"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endParaRPr>
          </a:p>
        </p:txBody>
      </p:sp>
      <p:sp>
        <p:nvSpPr>
          <p:cNvPr id="21" name="任意多边形: 形状 20">
            <a:extLst>
              <a:ext uri="{FF2B5EF4-FFF2-40B4-BE49-F238E27FC236}">
                <a16:creationId xmlns:a16="http://schemas.microsoft.com/office/drawing/2014/main" id="{FBF3470B-7DF6-42B6-B755-38E7F8479AAE}"/>
              </a:ext>
            </a:extLst>
          </p:cNvPr>
          <p:cNvSpPr/>
          <p:nvPr/>
        </p:nvSpPr>
        <p:spPr>
          <a:xfrm>
            <a:off x="1491430"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endParaRPr>
          </a:p>
        </p:txBody>
      </p:sp>
      <p:pic>
        <p:nvPicPr>
          <p:cNvPr id="22"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1193" y="-264051"/>
            <a:ext cx="1689302" cy="16893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13"/>
          <a:stretch>
            <a:fillRect/>
          </a:stretch>
        </p:blipFill>
        <p:spPr>
          <a:xfrm>
            <a:off x="5670341" y="11694"/>
            <a:ext cx="7681626" cy="1975275"/>
          </a:xfrm>
          <a:prstGeom prst="rect">
            <a:avLst/>
          </a:prstGeom>
        </p:spPr>
      </p:pic>
      <p:pic>
        <p:nvPicPr>
          <p:cNvPr id="31" name="Picture 30"/>
          <p:cNvPicPr>
            <a:picLocks noChangeAspect="1"/>
          </p:cNvPicPr>
          <p:nvPr/>
        </p:nvPicPr>
        <p:blipFill>
          <a:blip r:embed="rId14"/>
          <a:stretch>
            <a:fillRect/>
          </a:stretch>
        </p:blipFill>
        <p:spPr>
          <a:xfrm>
            <a:off x="1611776" y="367561"/>
            <a:ext cx="8894835" cy="4023709"/>
          </a:xfrm>
          <a:prstGeom prst="rect">
            <a:avLst/>
          </a:prstGeom>
        </p:spPr>
      </p:pic>
      <p:sp>
        <p:nvSpPr>
          <p:cNvPr id="23" name="Title 1">
            <a:extLst>
              <a:ext uri="{FF2B5EF4-FFF2-40B4-BE49-F238E27FC236}">
                <a16:creationId xmlns:a16="http://schemas.microsoft.com/office/drawing/2014/main" id="{839CB496-B064-1976-8A73-F5C96C8179F1}"/>
              </a:ext>
            </a:extLst>
          </p:cNvPr>
          <p:cNvSpPr txBox="1">
            <a:spLocks/>
          </p:cNvSpPr>
          <p:nvPr/>
        </p:nvSpPr>
        <p:spPr>
          <a:xfrm>
            <a:off x="9694377" y="-373106"/>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220476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3" presetClass="entr" presetSubtype="288"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500" fill="hold"/>
                                        <p:tgtEl>
                                          <p:spTgt spid="20"/>
                                        </p:tgtEl>
                                        <p:attrNameLst>
                                          <p:attrName>ppt_w</p:attrName>
                                        </p:attrNameLst>
                                      </p:cBhvr>
                                      <p:tavLst>
                                        <p:tav tm="0">
                                          <p:val>
                                            <p:strVal val="4/3*#ppt_w"/>
                                          </p:val>
                                        </p:tav>
                                        <p:tav tm="100000">
                                          <p:val>
                                            <p:strVal val="#ppt_w"/>
                                          </p:val>
                                        </p:tav>
                                      </p:tavLst>
                                    </p:anim>
                                    <p:anim calcmode="lin" valueType="num">
                                      <p:cBhvr>
                                        <p:cTn id="21" dur="500" fill="hold"/>
                                        <p:tgtEl>
                                          <p:spTgt spid="20"/>
                                        </p:tgtEl>
                                        <p:attrNameLst>
                                          <p:attrName>ppt_h</p:attrName>
                                        </p:attrNameLst>
                                      </p:cBhvr>
                                      <p:tavLst>
                                        <p:tav tm="0">
                                          <p:val>
                                            <p:strVal val="4/3*#ppt_h"/>
                                          </p:val>
                                        </p:tav>
                                        <p:tav tm="100000">
                                          <p:val>
                                            <p:strVal val="#ppt_h"/>
                                          </p:val>
                                        </p:tav>
                                      </p:tavLst>
                                    </p:anim>
                                  </p:childTnLst>
                                </p:cTn>
                              </p:par>
                              <p:par>
                                <p:cTn id="22" presetID="23" presetClass="entr" presetSubtype="288"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4/3*#ppt_w"/>
                                          </p:val>
                                        </p:tav>
                                        <p:tav tm="100000">
                                          <p:val>
                                            <p:strVal val="#ppt_w"/>
                                          </p:val>
                                        </p:tav>
                                      </p:tavLst>
                                    </p:anim>
                                    <p:anim calcmode="lin" valueType="num">
                                      <p:cBhvr>
                                        <p:cTn id="25" dur="500" fill="hold"/>
                                        <p:tgtEl>
                                          <p:spTgt spid="21"/>
                                        </p:tgtEl>
                                        <p:attrNameLst>
                                          <p:attrName>ppt_h</p:attrName>
                                        </p:attrNameLst>
                                      </p:cBhvr>
                                      <p:tavLst>
                                        <p:tav tm="0">
                                          <p:val>
                                            <p:strVal val="4/3*#ppt_h"/>
                                          </p:val>
                                        </p:tav>
                                        <p:tav tm="100000">
                                          <p:val>
                                            <p:strVal val="#ppt_h"/>
                                          </p:val>
                                        </p:tav>
                                      </p:tavLst>
                                    </p:anim>
                                  </p:childTnLst>
                                </p:cTn>
                              </p:par>
                            </p:childTnLst>
                          </p:cTn>
                        </p:par>
                        <p:par>
                          <p:cTn id="26" fill="hold">
                            <p:stCondLst>
                              <p:cond delay="2000"/>
                            </p:stCondLst>
                            <p:childTnLst>
                              <p:par>
                                <p:cTn id="27" presetID="6" presetClass="emph" presetSubtype="0" fill="hold" grpId="1" nodeType="afterEffect">
                                  <p:stCondLst>
                                    <p:cond delay="0"/>
                                  </p:stCondLst>
                                  <p:childTnLst>
                                    <p:animScale>
                                      <p:cBhvr>
                                        <p:cTn id="28" dur="500" fill="hold"/>
                                        <p:tgtEl>
                                          <p:spTgt spid="21"/>
                                        </p:tgtEl>
                                      </p:cBhvr>
                                      <p:by x="2000000" y="2000000"/>
                                    </p:animScale>
                                  </p:childTnLst>
                                </p:cTn>
                              </p:par>
                              <p:par>
                                <p:cTn id="29" presetID="10" presetClass="exit" presetSubtype="0" fill="hold" grpId="2" nodeType="with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500" fill="hold"/>
                                        <p:tgtEl>
                                          <p:spTgt spid="31"/>
                                        </p:tgtEl>
                                        <p:attrNameLst>
                                          <p:attrName>ppt_w</p:attrName>
                                        </p:attrNameLst>
                                      </p:cBhvr>
                                      <p:tavLst>
                                        <p:tav tm="0">
                                          <p:val>
                                            <p:fltVal val="0"/>
                                          </p:val>
                                        </p:tav>
                                        <p:tav tm="100000">
                                          <p:val>
                                            <p:strVal val="#ppt_w"/>
                                          </p:val>
                                        </p:tav>
                                      </p:tavLst>
                                    </p:anim>
                                    <p:anim calcmode="lin" valueType="num">
                                      <p:cBhvr>
                                        <p:cTn id="36" dur="500" fill="hold"/>
                                        <p:tgtEl>
                                          <p:spTgt spid="31"/>
                                        </p:tgtEl>
                                        <p:attrNameLst>
                                          <p:attrName>ppt_h</p:attrName>
                                        </p:attrNameLst>
                                      </p:cBhvr>
                                      <p:tavLst>
                                        <p:tav tm="0">
                                          <p:val>
                                            <p:fltVal val="0"/>
                                          </p:val>
                                        </p:tav>
                                        <p:tav tm="100000">
                                          <p:val>
                                            <p:strVal val="#ppt_h"/>
                                          </p:val>
                                        </p:tav>
                                      </p:tavLst>
                                    </p:anim>
                                    <p:animEffect transition="in" filter="fade">
                                      <p:cBhvr>
                                        <p:cTn id="3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1" grpId="1" animBg="1"/>
      <p:bldP spid="21" grpId="2"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126552" y="161600"/>
            <a:ext cx="11715678" cy="1297923"/>
            <a:chOff x="969302" y="572516"/>
            <a:chExt cx="13166035" cy="64268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64268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969302" y="596678"/>
              <a:ext cx="12988181" cy="594364"/>
            </a:xfrm>
            <a:prstGeom prst="rect">
              <a:avLst/>
            </a:prstGeom>
            <a:noFill/>
          </p:spPr>
          <p:txBody>
            <a:bodyPr wrap="square">
              <a:spAutoFit/>
            </a:bodyPr>
            <a:lstStyle/>
            <a:p>
              <a:pPr algn="ctr"/>
              <a:r>
                <a:rPr lang="en-US" sz="3600" b="1" i="0" smtClean="0">
                  <a:solidFill>
                    <a:srgbClr val="002060"/>
                  </a:solidFill>
                  <a:effectLst/>
                  <a:latin typeface="Cambria" panose="02040503050406030204" pitchFamily="18" charset="0"/>
                </a:rPr>
                <a:t>1. Quan sát hình 3 </a:t>
              </a:r>
              <a:r>
                <a:rPr lang="vi-VN" sz="3600" b="1">
                  <a:solidFill>
                    <a:srgbClr val="002060"/>
                  </a:solidFill>
                  <a:latin typeface="Cambria" panose="02040503050406030204" pitchFamily="18" charset="0"/>
                  <a:ea typeface="Cambria" panose="02040503050406030204" pitchFamily="18" charset="0"/>
                </a:rPr>
                <a:t>nói về vai trò của các nhóm chất dinh dưỡng trong thức ăn đối với cơ thể</a:t>
              </a:r>
              <a:r>
                <a:rPr lang="vi-VN" sz="3600" b="1" smtClean="0">
                  <a:solidFill>
                    <a:srgbClr val="002060"/>
                  </a:solidFill>
                  <a:latin typeface="Cambria" panose="02040503050406030204" pitchFamily="18" charset="0"/>
                  <a:ea typeface="Cambria" panose="02040503050406030204" pitchFamily="18" charset="0"/>
                </a:rPr>
                <a:t>.</a:t>
              </a:r>
              <a:endParaRPr lang="en-US" sz="3600" b="1" i="0" smtClean="0">
                <a:solidFill>
                  <a:srgbClr val="002060"/>
                </a:solidFill>
                <a:effectLst/>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7369" y="1484287"/>
            <a:ext cx="5634861" cy="529148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365" y="3200400"/>
            <a:ext cx="5415002" cy="3344560"/>
          </a:xfrm>
          <a:prstGeom prst="rect">
            <a:avLst/>
          </a:prstGeom>
        </p:spPr>
      </p:pic>
    </p:spTree>
    <p:extLst>
      <p:ext uri="{BB962C8B-B14F-4D97-AF65-F5344CB8AC3E}">
        <p14:creationId xmlns:p14="http://schemas.microsoft.com/office/powerpoint/2010/main" val="307635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89816" y="1533083"/>
            <a:ext cx="4544081" cy="4674286"/>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904183" y="186364"/>
            <a:ext cx="10312368" cy="1297923"/>
            <a:chOff x="1068112" y="572516"/>
            <a:chExt cx="13067225" cy="64268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64268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068112" y="596678"/>
              <a:ext cx="12988181" cy="594364"/>
            </a:xfrm>
            <a:prstGeom prst="rect">
              <a:avLst/>
            </a:prstGeom>
            <a:noFill/>
          </p:spPr>
          <p:txBody>
            <a:bodyPr wrap="square">
              <a:spAutoFit/>
            </a:bodyPr>
            <a:lstStyle/>
            <a:p>
              <a:pPr algn="ctr"/>
              <a:r>
                <a:rPr lang="en-US" sz="3600" b="1" smtClean="0">
                  <a:solidFill>
                    <a:srgbClr val="002060"/>
                  </a:solidFill>
                  <a:latin typeface="Cambria" panose="02040503050406030204" pitchFamily="18" charset="0"/>
                  <a:ea typeface="Cambria" panose="02040503050406030204" pitchFamily="18" charset="0"/>
                </a:rPr>
                <a:t>V</a:t>
              </a:r>
              <a:r>
                <a:rPr lang="vi-VN" sz="3600" b="1" smtClean="0">
                  <a:solidFill>
                    <a:srgbClr val="002060"/>
                  </a:solidFill>
                  <a:latin typeface="Cambria" panose="02040503050406030204" pitchFamily="18" charset="0"/>
                  <a:ea typeface="Cambria" panose="02040503050406030204" pitchFamily="18" charset="0"/>
                </a:rPr>
                <a:t>ai </a:t>
              </a:r>
              <a:r>
                <a:rPr lang="vi-VN" sz="3600" b="1">
                  <a:solidFill>
                    <a:srgbClr val="002060"/>
                  </a:solidFill>
                  <a:latin typeface="Cambria" panose="02040503050406030204" pitchFamily="18" charset="0"/>
                  <a:ea typeface="Cambria" panose="02040503050406030204" pitchFamily="18" charset="0"/>
                </a:rPr>
                <a:t>trò của các nhóm chất dinh dưỡng trong thức ăn đối với cơ thể</a:t>
              </a:r>
              <a:r>
                <a:rPr lang="vi-VN" sz="3600" b="1" smtClean="0">
                  <a:solidFill>
                    <a:srgbClr val="002060"/>
                  </a:solidFill>
                  <a:latin typeface="Cambria" panose="02040503050406030204" pitchFamily="18" charset="0"/>
                  <a:ea typeface="Cambria" panose="02040503050406030204" pitchFamily="18" charset="0"/>
                </a:rPr>
                <a:t>.</a:t>
              </a:r>
              <a:endParaRPr lang="en-US" sz="3600" b="1" i="0" smtClean="0">
                <a:solidFill>
                  <a:srgbClr val="002060"/>
                </a:solidFill>
                <a:effectLst/>
                <a:latin typeface="Cambria" panose="02040503050406030204" pitchFamily="18" charset="0"/>
                <a:ea typeface="Cambria" panose="02040503050406030204" pitchFamily="18" charset="0"/>
              </a:endParaRPr>
            </a:p>
          </p:txBody>
        </p:sp>
      </p:grpSp>
      <p:sp>
        <p:nvSpPr>
          <p:cNvPr id="8" name="TextBox 7"/>
          <p:cNvSpPr txBox="1"/>
          <p:nvPr/>
        </p:nvSpPr>
        <p:spPr>
          <a:xfrm>
            <a:off x="6336632" y="1804555"/>
            <a:ext cx="4530660" cy="707886"/>
          </a:xfrm>
          <a:prstGeom prst="rect">
            <a:avLst/>
          </a:prstGeom>
          <a:noFill/>
        </p:spPr>
        <p:txBody>
          <a:bodyPr wrap="square" rtlCol="0">
            <a:spAutoFit/>
          </a:bodyPr>
          <a:lstStyle/>
          <a:p>
            <a:r>
              <a:rPr lang="en-US" sz="4000" b="1" smtClean="0">
                <a:solidFill>
                  <a:srgbClr val="C00000"/>
                </a:solidFill>
                <a:latin typeface="Cambria" panose="02040503050406030204" pitchFamily="18" charset="0"/>
                <a:ea typeface="Cambria" panose="02040503050406030204" pitchFamily="18" charset="0"/>
              </a:rPr>
              <a:t>CHẤT BỘT ĐƯỜNG</a:t>
            </a:r>
            <a:endParaRPr lang="en-US" sz="4000" b="1">
              <a:solidFill>
                <a:srgbClr val="C00000"/>
              </a:solidFill>
              <a:latin typeface="Cambria" panose="02040503050406030204" pitchFamily="18" charset="0"/>
              <a:ea typeface="Cambria" panose="02040503050406030204" pitchFamily="18" charset="0"/>
            </a:endParaRPr>
          </a:p>
        </p:txBody>
      </p:sp>
      <p:sp>
        <p:nvSpPr>
          <p:cNvPr id="9" name="TextBox 8"/>
          <p:cNvSpPr txBox="1"/>
          <p:nvPr/>
        </p:nvSpPr>
        <p:spPr>
          <a:xfrm>
            <a:off x="5627385" y="2832709"/>
            <a:ext cx="5960877" cy="2123658"/>
          </a:xfrm>
          <a:prstGeom prst="rect">
            <a:avLst/>
          </a:prstGeom>
          <a:noFill/>
        </p:spPr>
        <p:txBody>
          <a:bodyPr wrap="square" rtlCol="0">
            <a:spAutoFit/>
          </a:bodyPr>
          <a:lstStyle/>
          <a:p>
            <a:pPr algn="just"/>
            <a:r>
              <a:rPr lang="nl-NL" sz="4400" b="1">
                <a:solidFill>
                  <a:srgbClr val="002060"/>
                </a:solidFill>
                <a:latin typeface="Cambria" panose="02040503050406030204" pitchFamily="18" charset="0"/>
                <a:ea typeface="Cambria" panose="02040503050406030204" pitchFamily="18" charset="0"/>
              </a:rPr>
              <a:t>Cung cấp năng lượng cho các hoạt động sống.</a:t>
            </a:r>
            <a:endParaRPr lang="en-US" sz="80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7226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5483" y="1435490"/>
            <a:ext cx="4441702" cy="4454322"/>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904183" y="186364"/>
            <a:ext cx="10312368" cy="1297923"/>
            <a:chOff x="1068112" y="572516"/>
            <a:chExt cx="13067225" cy="64268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64268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068112" y="596678"/>
              <a:ext cx="12988181" cy="594364"/>
            </a:xfrm>
            <a:prstGeom prst="rect">
              <a:avLst/>
            </a:prstGeom>
            <a:noFill/>
          </p:spPr>
          <p:txBody>
            <a:bodyPr wrap="square">
              <a:spAutoFit/>
            </a:bodyPr>
            <a:lstStyle/>
            <a:p>
              <a:pPr algn="ctr"/>
              <a:r>
                <a:rPr lang="en-US" sz="3600" b="1" smtClean="0">
                  <a:solidFill>
                    <a:srgbClr val="002060"/>
                  </a:solidFill>
                  <a:latin typeface="Cambria" panose="02040503050406030204" pitchFamily="18" charset="0"/>
                  <a:ea typeface="Cambria" panose="02040503050406030204" pitchFamily="18" charset="0"/>
                </a:rPr>
                <a:t>V</a:t>
              </a:r>
              <a:r>
                <a:rPr lang="vi-VN" sz="3600" b="1" smtClean="0">
                  <a:solidFill>
                    <a:srgbClr val="002060"/>
                  </a:solidFill>
                  <a:latin typeface="Cambria" panose="02040503050406030204" pitchFamily="18" charset="0"/>
                  <a:ea typeface="Cambria" panose="02040503050406030204" pitchFamily="18" charset="0"/>
                </a:rPr>
                <a:t>ai </a:t>
              </a:r>
              <a:r>
                <a:rPr lang="vi-VN" sz="3600" b="1">
                  <a:solidFill>
                    <a:srgbClr val="002060"/>
                  </a:solidFill>
                  <a:latin typeface="Cambria" panose="02040503050406030204" pitchFamily="18" charset="0"/>
                  <a:ea typeface="Cambria" panose="02040503050406030204" pitchFamily="18" charset="0"/>
                </a:rPr>
                <a:t>trò của các nhóm chất dinh dưỡng trong thức ăn đối với cơ thể</a:t>
              </a:r>
              <a:r>
                <a:rPr lang="vi-VN" sz="3600" b="1" smtClean="0">
                  <a:solidFill>
                    <a:srgbClr val="002060"/>
                  </a:solidFill>
                  <a:latin typeface="Cambria" panose="02040503050406030204" pitchFamily="18" charset="0"/>
                  <a:ea typeface="Cambria" panose="02040503050406030204" pitchFamily="18" charset="0"/>
                </a:rPr>
                <a:t>.</a:t>
              </a:r>
              <a:endParaRPr lang="en-US" sz="3600" b="1" i="0" smtClean="0">
                <a:solidFill>
                  <a:srgbClr val="002060"/>
                </a:solidFill>
                <a:effectLst/>
                <a:latin typeface="Cambria" panose="02040503050406030204" pitchFamily="18" charset="0"/>
                <a:ea typeface="Cambria" panose="02040503050406030204" pitchFamily="18" charset="0"/>
              </a:endParaRPr>
            </a:p>
          </p:txBody>
        </p:sp>
      </p:grpSp>
      <p:sp>
        <p:nvSpPr>
          <p:cNvPr id="8" name="TextBox 7"/>
          <p:cNvSpPr txBox="1"/>
          <p:nvPr/>
        </p:nvSpPr>
        <p:spPr>
          <a:xfrm>
            <a:off x="7057602" y="1804555"/>
            <a:ext cx="4530660" cy="707886"/>
          </a:xfrm>
          <a:prstGeom prst="rect">
            <a:avLst/>
          </a:prstGeom>
          <a:noFill/>
        </p:spPr>
        <p:txBody>
          <a:bodyPr wrap="square" rtlCol="0">
            <a:spAutoFit/>
          </a:bodyPr>
          <a:lstStyle/>
          <a:p>
            <a:r>
              <a:rPr lang="en-US" sz="4000" b="1" smtClean="0">
                <a:solidFill>
                  <a:srgbClr val="C00000"/>
                </a:solidFill>
                <a:latin typeface="Cambria" panose="02040503050406030204" pitchFamily="18" charset="0"/>
                <a:ea typeface="Cambria" panose="02040503050406030204" pitchFamily="18" charset="0"/>
              </a:rPr>
              <a:t>CHẤT ĐẠM</a:t>
            </a:r>
            <a:endParaRPr lang="en-US" sz="4000" b="1">
              <a:solidFill>
                <a:srgbClr val="C00000"/>
              </a:solidFill>
              <a:latin typeface="Cambria" panose="02040503050406030204" pitchFamily="18" charset="0"/>
              <a:ea typeface="Cambria" panose="02040503050406030204" pitchFamily="18" charset="0"/>
            </a:endParaRPr>
          </a:p>
        </p:txBody>
      </p:sp>
      <p:sp>
        <p:nvSpPr>
          <p:cNvPr id="9" name="TextBox 8"/>
          <p:cNvSpPr txBox="1"/>
          <p:nvPr/>
        </p:nvSpPr>
        <p:spPr>
          <a:xfrm>
            <a:off x="5627385" y="2832709"/>
            <a:ext cx="5960877" cy="1446550"/>
          </a:xfrm>
          <a:prstGeom prst="rect">
            <a:avLst/>
          </a:prstGeom>
          <a:noFill/>
        </p:spPr>
        <p:txBody>
          <a:bodyPr wrap="square" rtlCol="0">
            <a:spAutoFit/>
          </a:bodyPr>
          <a:lstStyle/>
          <a:p>
            <a:pPr algn="just"/>
            <a:r>
              <a:rPr lang="nl-NL" sz="4400" b="1" smtClean="0">
                <a:solidFill>
                  <a:srgbClr val="002060"/>
                </a:solidFill>
                <a:latin typeface="Cambria" panose="02040503050406030204" pitchFamily="18" charset="0"/>
                <a:ea typeface="Cambria" panose="02040503050406030204" pitchFamily="18" charset="0"/>
              </a:rPr>
              <a:t>Giúp cơ thể phát triển và lớn lên.</a:t>
            </a:r>
            <a:endParaRPr lang="en-US" sz="80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93305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904183" y="1533083"/>
            <a:ext cx="3983469" cy="4766545"/>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904183" y="186364"/>
            <a:ext cx="10312368" cy="1297923"/>
            <a:chOff x="1068112" y="572516"/>
            <a:chExt cx="13067225" cy="64268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64268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068112" y="596678"/>
              <a:ext cx="12988181" cy="594364"/>
            </a:xfrm>
            <a:prstGeom prst="rect">
              <a:avLst/>
            </a:prstGeom>
            <a:noFill/>
          </p:spPr>
          <p:txBody>
            <a:bodyPr wrap="square">
              <a:spAutoFit/>
            </a:bodyPr>
            <a:lstStyle/>
            <a:p>
              <a:pPr algn="ctr"/>
              <a:r>
                <a:rPr lang="en-US" sz="3600" b="1" smtClean="0">
                  <a:solidFill>
                    <a:srgbClr val="002060"/>
                  </a:solidFill>
                  <a:latin typeface="Cambria" panose="02040503050406030204" pitchFamily="18" charset="0"/>
                  <a:ea typeface="Cambria" panose="02040503050406030204" pitchFamily="18" charset="0"/>
                </a:rPr>
                <a:t>V</a:t>
              </a:r>
              <a:r>
                <a:rPr lang="vi-VN" sz="3600" b="1" smtClean="0">
                  <a:solidFill>
                    <a:srgbClr val="002060"/>
                  </a:solidFill>
                  <a:latin typeface="Cambria" panose="02040503050406030204" pitchFamily="18" charset="0"/>
                  <a:ea typeface="Cambria" panose="02040503050406030204" pitchFamily="18" charset="0"/>
                </a:rPr>
                <a:t>ai </a:t>
              </a:r>
              <a:r>
                <a:rPr lang="vi-VN" sz="3600" b="1">
                  <a:solidFill>
                    <a:srgbClr val="002060"/>
                  </a:solidFill>
                  <a:latin typeface="Cambria" panose="02040503050406030204" pitchFamily="18" charset="0"/>
                  <a:ea typeface="Cambria" panose="02040503050406030204" pitchFamily="18" charset="0"/>
                </a:rPr>
                <a:t>trò của các nhóm chất dinh dưỡng trong thức ăn đối với cơ thể</a:t>
              </a:r>
              <a:r>
                <a:rPr lang="vi-VN" sz="3600" b="1" smtClean="0">
                  <a:solidFill>
                    <a:srgbClr val="002060"/>
                  </a:solidFill>
                  <a:latin typeface="Cambria" panose="02040503050406030204" pitchFamily="18" charset="0"/>
                  <a:ea typeface="Cambria" panose="02040503050406030204" pitchFamily="18" charset="0"/>
                </a:rPr>
                <a:t>.</a:t>
              </a:r>
              <a:endParaRPr lang="en-US" sz="3600" b="1" i="0" smtClean="0">
                <a:solidFill>
                  <a:srgbClr val="002060"/>
                </a:solidFill>
                <a:effectLst/>
                <a:latin typeface="Cambria" panose="02040503050406030204" pitchFamily="18" charset="0"/>
                <a:ea typeface="Cambria" panose="02040503050406030204" pitchFamily="18" charset="0"/>
              </a:endParaRPr>
            </a:p>
          </p:txBody>
        </p:sp>
      </p:grpSp>
      <p:sp>
        <p:nvSpPr>
          <p:cNvPr id="8" name="TextBox 7"/>
          <p:cNvSpPr txBox="1"/>
          <p:nvPr/>
        </p:nvSpPr>
        <p:spPr>
          <a:xfrm>
            <a:off x="7057602" y="1804555"/>
            <a:ext cx="4530660" cy="707886"/>
          </a:xfrm>
          <a:prstGeom prst="rect">
            <a:avLst/>
          </a:prstGeom>
          <a:noFill/>
        </p:spPr>
        <p:txBody>
          <a:bodyPr wrap="square" rtlCol="0">
            <a:spAutoFit/>
          </a:bodyPr>
          <a:lstStyle/>
          <a:p>
            <a:r>
              <a:rPr lang="en-US" sz="4000" b="1" smtClean="0">
                <a:solidFill>
                  <a:srgbClr val="C00000"/>
                </a:solidFill>
                <a:latin typeface="Cambria" panose="02040503050406030204" pitchFamily="18" charset="0"/>
                <a:ea typeface="Cambria" panose="02040503050406030204" pitchFamily="18" charset="0"/>
              </a:rPr>
              <a:t>CHẤT BÉO</a:t>
            </a:r>
            <a:endParaRPr lang="en-US" sz="4000" b="1">
              <a:solidFill>
                <a:srgbClr val="C00000"/>
              </a:solidFill>
              <a:latin typeface="Cambria" panose="02040503050406030204" pitchFamily="18" charset="0"/>
              <a:ea typeface="Cambria" panose="02040503050406030204" pitchFamily="18" charset="0"/>
            </a:endParaRPr>
          </a:p>
        </p:txBody>
      </p:sp>
      <p:sp>
        <p:nvSpPr>
          <p:cNvPr id="9" name="TextBox 8"/>
          <p:cNvSpPr txBox="1"/>
          <p:nvPr/>
        </p:nvSpPr>
        <p:spPr>
          <a:xfrm>
            <a:off x="5432613" y="2832709"/>
            <a:ext cx="6155650" cy="1754326"/>
          </a:xfrm>
          <a:prstGeom prst="rect">
            <a:avLst/>
          </a:prstGeom>
          <a:noFill/>
        </p:spPr>
        <p:txBody>
          <a:bodyPr wrap="square" rtlCol="0">
            <a:spAutoFit/>
          </a:bodyPr>
          <a:lstStyle/>
          <a:p>
            <a:pPr algn="just"/>
            <a:r>
              <a:rPr lang="nl-NL" sz="3600" b="1">
                <a:solidFill>
                  <a:srgbClr val="002060"/>
                </a:solidFill>
                <a:latin typeface="Cambria" panose="02040503050406030204" pitchFamily="18" charset="0"/>
                <a:ea typeface="Cambria" panose="02040503050406030204" pitchFamily="18" charset="0"/>
              </a:rPr>
              <a:t>Dự trữ năng lượng, giúp cơ thể hấp thụ các vi-ta-min A, D, E, K.</a:t>
            </a:r>
            <a:endParaRPr lang="en-US" sz="36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66834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904183" y="186364"/>
            <a:ext cx="10312368" cy="1297923"/>
            <a:chOff x="1068112" y="572516"/>
            <a:chExt cx="13067225" cy="64268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64268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068112" y="596678"/>
              <a:ext cx="12988181" cy="594364"/>
            </a:xfrm>
            <a:prstGeom prst="rect">
              <a:avLst/>
            </a:prstGeom>
            <a:noFill/>
          </p:spPr>
          <p:txBody>
            <a:bodyPr wrap="square">
              <a:spAutoFit/>
            </a:bodyPr>
            <a:lstStyle/>
            <a:p>
              <a:pPr algn="ctr"/>
              <a:r>
                <a:rPr lang="en-US" sz="3600" b="1" smtClean="0">
                  <a:solidFill>
                    <a:srgbClr val="002060"/>
                  </a:solidFill>
                  <a:latin typeface="Cambria" panose="02040503050406030204" pitchFamily="18" charset="0"/>
                  <a:ea typeface="Cambria" panose="02040503050406030204" pitchFamily="18" charset="0"/>
                </a:rPr>
                <a:t>V</a:t>
              </a:r>
              <a:r>
                <a:rPr lang="vi-VN" sz="3600" b="1" smtClean="0">
                  <a:solidFill>
                    <a:srgbClr val="002060"/>
                  </a:solidFill>
                  <a:latin typeface="Cambria" panose="02040503050406030204" pitchFamily="18" charset="0"/>
                  <a:ea typeface="Cambria" panose="02040503050406030204" pitchFamily="18" charset="0"/>
                </a:rPr>
                <a:t>ai </a:t>
              </a:r>
              <a:r>
                <a:rPr lang="vi-VN" sz="3600" b="1">
                  <a:solidFill>
                    <a:srgbClr val="002060"/>
                  </a:solidFill>
                  <a:latin typeface="Cambria" panose="02040503050406030204" pitchFamily="18" charset="0"/>
                  <a:ea typeface="Cambria" panose="02040503050406030204" pitchFamily="18" charset="0"/>
                </a:rPr>
                <a:t>trò của các nhóm chất dinh dưỡng trong thức ăn đối với cơ thể</a:t>
              </a:r>
              <a:r>
                <a:rPr lang="vi-VN" sz="3600" b="1" smtClean="0">
                  <a:solidFill>
                    <a:srgbClr val="002060"/>
                  </a:solidFill>
                  <a:latin typeface="Cambria" panose="02040503050406030204" pitchFamily="18" charset="0"/>
                  <a:ea typeface="Cambria" panose="02040503050406030204" pitchFamily="18" charset="0"/>
                </a:rPr>
                <a:t>.</a:t>
              </a:r>
              <a:endParaRPr lang="en-US" sz="3600" b="1" i="0" smtClean="0">
                <a:solidFill>
                  <a:srgbClr val="002060"/>
                </a:solidFill>
                <a:effectLst/>
                <a:latin typeface="Cambria" panose="02040503050406030204" pitchFamily="18" charset="0"/>
                <a:ea typeface="Cambria" panose="02040503050406030204" pitchFamily="18" charset="0"/>
              </a:endParaRPr>
            </a:p>
          </p:txBody>
        </p:sp>
      </p:grpSp>
      <p:sp>
        <p:nvSpPr>
          <p:cNvPr id="8" name="TextBox 7"/>
          <p:cNvSpPr txBox="1"/>
          <p:nvPr/>
        </p:nvSpPr>
        <p:spPr>
          <a:xfrm>
            <a:off x="5133676" y="1804555"/>
            <a:ext cx="6532168" cy="707886"/>
          </a:xfrm>
          <a:prstGeom prst="rect">
            <a:avLst/>
          </a:prstGeom>
          <a:noFill/>
        </p:spPr>
        <p:txBody>
          <a:bodyPr wrap="square" rtlCol="0">
            <a:spAutoFit/>
          </a:bodyPr>
          <a:lstStyle/>
          <a:p>
            <a:r>
              <a:rPr lang="en-US" sz="4000" b="1" smtClean="0">
                <a:solidFill>
                  <a:srgbClr val="C00000"/>
                </a:solidFill>
                <a:latin typeface="Cambria" panose="02040503050406030204" pitchFamily="18" charset="0"/>
                <a:ea typeface="Cambria" panose="02040503050406030204" pitchFamily="18" charset="0"/>
              </a:rPr>
              <a:t>VI-TA-MIN, CHẤT KHOÁNG</a:t>
            </a:r>
            <a:endParaRPr lang="en-US" sz="4000" b="1">
              <a:solidFill>
                <a:srgbClr val="C00000"/>
              </a:solidFill>
              <a:latin typeface="Cambria" panose="02040503050406030204" pitchFamily="18" charset="0"/>
              <a:ea typeface="Cambria" panose="02040503050406030204" pitchFamily="18" charset="0"/>
            </a:endParaRPr>
          </a:p>
        </p:txBody>
      </p:sp>
      <p:sp>
        <p:nvSpPr>
          <p:cNvPr id="9" name="TextBox 8"/>
          <p:cNvSpPr txBox="1"/>
          <p:nvPr/>
        </p:nvSpPr>
        <p:spPr>
          <a:xfrm>
            <a:off x="5133676" y="2832709"/>
            <a:ext cx="6454587" cy="1938992"/>
          </a:xfrm>
          <a:prstGeom prst="rect">
            <a:avLst/>
          </a:prstGeom>
          <a:noFill/>
        </p:spPr>
        <p:txBody>
          <a:bodyPr wrap="square" rtlCol="0">
            <a:spAutoFit/>
          </a:bodyPr>
          <a:lstStyle/>
          <a:p>
            <a:pPr algn="just"/>
            <a:r>
              <a:rPr lang="nl-NL" sz="4000" b="1">
                <a:solidFill>
                  <a:srgbClr val="002060"/>
                </a:solidFill>
                <a:latin typeface="Cambria" panose="02040503050406030204" pitchFamily="18" charset="0"/>
                <a:ea typeface="Cambria" panose="02040503050406030204" pitchFamily="18" charset="0"/>
              </a:rPr>
              <a:t>Tăng cường sức đề kháng, giúp cơ thể chống lại bệnh tật và giúp tiêu hóa tốt.</a:t>
            </a:r>
            <a:endParaRPr lang="en-US" sz="4000" b="1">
              <a:solidFill>
                <a:srgbClr val="00206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2"/>
          <a:stretch>
            <a:fillRect/>
          </a:stretch>
        </p:blipFill>
        <p:spPr>
          <a:xfrm>
            <a:off x="519498" y="1533083"/>
            <a:ext cx="4119735" cy="4698351"/>
          </a:xfrm>
          <a:prstGeom prst="rect">
            <a:avLst/>
          </a:prstGeom>
        </p:spPr>
      </p:pic>
    </p:spTree>
    <p:extLst>
      <p:ext uri="{BB962C8B-B14F-4D97-AF65-F5344CB8AC3E}">
        <p14:creationId xmlns:p14="http://schemas.microsoft.com/office/powerpoint/2010/main" val="2522712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1577002" y="190164"/>
            <a:ext cx="9082289" cy="829649"/>
            <a:chOff x="1147155" y="572516"/>
            <a:chExt cx="13337769"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5" y="572637"/>
              <a:ext cx="13337769" cy="381002"/>
            </a:xfrm>
            <a:prstGeom prst="rect">
              <a:avLst/>
            </a:prstGeom>
            <a:noFill/>
          </p:spPr>
          <p:txBody>
            <a:bodyPr wrap="square">
              <a:spAutoFit/>
            </a:bodyPr>
            <a:lstStyle/>
            <a:p>
              <a:pPr algn="ctr"/>
              <a:r>
                <a:rPr lang="en-US" sz="4400" b="1" i="0" smtClean="0">
                  <a:solidFill>
                    <a:srgbClr val="009999"/>
                  </a:solidFill>
                  <a:effectLst/>
                  <a:latin typeface="Cambria" panose="02040503050406030204" pitchFamily="18" charset="0"/>
                </a:rPr>
                <a:t> 2. Thảo luận và chia sẻ với bạn:</a:t>
              </a:r>
              <a:endParaRPr lang="en-US" sz="4400" b="1" dirty="0">
                <a:solidFill>
                  <a:srgbClr val="009999"/>
                </a:solidFill>
                <a:latin typeface="Cambria" panose="02040503050406030204" pitchFamily="18" charset="0"/>
              </a:endParaRPr>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6029" y="2863428"/>
            <a:ext cx="6102839" cy="4164598"/>
          </a:xfrm>
          <a:prstGeom prst="rect">
            <a:avLst/>
          </a:prstGeom>
        </p:spPr>
      </p:pic>
      <p:sp>
        <p:nvSpPr>
          <p:cNvPr id="6" name="TextBox 5">
            <a:extLst>
              <a:ext uri="{FF2B5EF4-FFF2-40B4-BE49-F238E27FC236}">
                <a16:creationId xmlns:a16="http://schemas.microsoft.com/office/drawing/2014/main" id="{FF6F49AC-3F83-46CA-AC9E-5A46576F40A2}"/>
              </a:ext>
            </a:extLst>
          </p:cNvPr>
          <p:cNvSpPr txBox="1"/>
          <p:nvPr/>
        </p:nvSpPr>
        <p:spPr>
          <a:xfrm>
            <a:off x="474992" y="1293768"/>
            <a:ext cx="11286308" cy="1646605"/>
          </a:xfrm>
          <a:prstGeom prst="rect">
            <a:avLst/>
          </a:prstGeom>
          <a:noFill/>
        </p:spPr>
        <p:txBody>
          <a:bodyPr wrap="square">
            <a:spAutoFit/>
          </a:bodyPr>
          <a:lstStyle/>
          <a:p>
            <a:pPr algn="just">
              <a:spcBef>
                <a:spcPts val="600"/>
              </a:spcBef>
            </a:pPr>
            <a:r>
              <a:rPr lang="vi-VN" sz="3200">
                <a:solidFill>
                  <a:srgbClr val="002060"/>
                </a:solidFill>
                <a:latin typeface="Cambria" panose="02040503050406030204" pitchFamily="18" charset="0"/>
                <a:ea typeface="Cambria" panose="02040503050406030204" pitchFamily="18" charset="0"/>
              </a:rPr>
              <a:t>- Vì sao hằng ngày trẻ em nên ăn thức ăn chứa nhiều chất đạm?</a:t>
            </a:r>
          </a:p>
          <a:p>
            <a:pPr algn="just">
              <a:spcBef>
                <a:spcPts val="600"/>
              </a:spcBef>
            </a:pPr>
            <a:r>
              <a:rPr lang="vi-VN" sz="3200">
                <a:solidFill>
                  <a:srgbClr val="002060"/>
                </a:solidFill>
                <a:latin typeface="Cambria" panose="02040503050406030204" pitchFamily="18" charset="0"/>
                <a:ea typeface="Cambria" panose="02040503050406030204" pitchFamily="18" charset="0"/>
              </a:rPr>
              <a:t>- Chúng ta có cần ăn đủ thức ăn thuộc bốn nhóm chất dinh dưỡng không ? Vì sao?</a:t>
            </a:r>
          </a:p>
        </p:txBody>
      </p:sp>
    </p:spTree>
    <p:extLst>
      <p:ext uri="{BB962C8B-B14F-4D97-AF65-F5344CB8AC3E}">
        <p14:creationId xmlns:p14="http://schemas.microsoft.com/office/powerpoint/2010/main" val="9271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949130" y="2272936"/>
            <a:ext cx="3925007" cy="3936159"/>
          </a:xfrm>
          <a:prstGeom prst="rect">
            <a:avLst/>
          </a:prstGeom>
          <a:ln>
            <a:noFill/>
          </a:ln>
          <a:effectLst>
            <a:softEdge rad="112500"/>
          </a:effectLst>
        </p:spPr>
      </p:pic>
      <p:grpSp>
        <p:nvGrpSpPr>
          <p:cNvPr id="2" name="Group">
            <a:extLst>
              <a:ext uri="{FF2B5EF4-FFF2-40B4-BE49-F238E27FC236}">
                <a16:creationId xmlns:a16="http://schemas.microsoft.com/office/drawing/2014/main" id="{BC5BEAEB-E389-7C3C-041A-F2DB4F5AE20A}"/>
              </a:ext>
            </a:extLst>
          </p:cNvPr>
          <p:cNvGrpSpPr/>
          <p:nvPr/>
        </p:nvGrpSpPr>
        <p:grpSpPr>
          <a:xfrm>
            <a:off x="714854" y="251669"/>
            <a:ext cx="10937216" cy="1384994"/>
            <a:chOff x="1147156" y="566776"/>
            <a:chExt cx="13337769" cy="471178"/>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45969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66776"/>
              <a:ext cx="13337769" cy="471178"/>
            </a:xfrm>
            <a:prstGeom prst="rect">
              <a:avLst/>
            </a:prstGeom>
            <a:noFill/>
          </p:spPr>
          <p:txBody>
            <a:bodyPr wrap="square">
              <a:spAutoFit/>
            </a:bodyPr>
            <a:lstStyle/>
            <a:p>
              <a:pPr algn="ctr">
                <a:spcBef>
                  <a:spcPts val="600"/>
                </a:spcBef>
              </a:pPr>
              <a:r>
                <a:rPr lang="en-US" sz="4400" i="0" smtClean="0">
                  <a:solidFill>
                    <a:srgbClr val="009999"/>
                  </a:solidFill>
                  <a:effectLst/>
                  <a:latin typeface="Cambria" panose="02040503050406030204" pitchFamily="18" charset="0"/>
                </a:rPr>
                <a:t> </a:t>
              </a:r>
              <a:r>
                <a:rPr lang="vi-VN" sz="4000" b="1">
                  <a:solidFill>
                    <a:srgbClr val="002060"/>
                  </a:solidFill>
                  <a:latin typeface="Cambria" panose="02040503050406030204" pitchFamily="18" charset="0"/>
                  <a:ea typeface="Cambria" panose="02040503050406030204" pitchFamily="18" charset="0"/>
                </a:rPr>
                <a:t>Vì sao hằng ngày trẻ em nên ăn thức ăn chứa nhiều chất đạm?</a:t>
              </a:r>
            </a:p>
          </p:txBody>
        </p:sp>
      </p:grpSp>
      <p:sp>
        <p:nvSpPr>
          <p:cNvPr id="7" name="TextBox 6">
            <a:extLst>
              <a:ext uri="{FF2B5EF4-FFF2-40B4-BE49-F238E27FC236}">
                <a16:creationId xmlns:a16="http://schemas.microsoft.com/office/drawing/2014/main" id="{FF6F49AC-3F83-46CA-AC9E-5A46576F40A2}"/>
              </a:ext>
            </a:extLst>
          </p:cNvPr>
          <p:cNvSpPr txBox="1"/>
          <p:nvPr/>
        </p:nvSpPr>
        <p:spPr>
          <a:xfrm>
            <a:off x="540307" y="1764031"/>
            <a:ext cx="7310470" cy="3970318"/>
          </a:xfrm>
          <a:prstGeom prst="rect">
            <a:avLst/>
          </a:prstGeom>
          <a:noFill/>
        </p:spPr>
        <p:txBody>
          <a:bodyPr wrap="square">
            <a:spAutoFit/>
          </a:bodyPr>
          <a:lstStyle/>
          <a:p>
            <a:pPr algn="just"/>
            <a:r>
              <a:rPr lang="nl-NL" sz="3600">
                <a:solidFill>
                  <a:schemeClr val="accent2">
                    <a:lumMod val="50000"/>
                  </a:schemeClr>
                </a:solidFill>
                <a:latin typeface="Cambria" panose="02040503050406030204" pitchFamily="18" charset="0"/>
                <a:ea typeface="Cambria" panose="02040503050406030204" pitchFamily="18" charset="0"/>
              </a:rPr>
              <a:t>+ Trẻ em đang trong giai đoạn phát triển nên cần cung cấp đầy đủ chất dinh dưỡng để cơ thể phát triển. Đặc biệt nên ăn đủ các loại thực phẩm chứa nhiều chất đạm vì chất đạm có vai trò giúp cơ thể phát triển và lớn lên.</a:t>
            </a:r>
            <a:endParaRPr lang="en-US" sz="360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7144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1080614" y="186354"/>
            <a:ext cx="10048940" cy="1384994"/>
            <a:chOff x="1147156" y="566776"/>
            <a:chExt cx="13337769" cy="471178"/>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45969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66776"/>
              <a:ext cx="13337769" cy="471178"/>
            </a:xfrm>
            <a:prstGeom prst="rect">
              <a:avLst/>
            </a:prstGeom>
            <a:noFill/>
          </p:spPr>
          <p:txBody>
            <a:bodyPr wrap="square">
              <a:spAutoFit/>
            </a:bodyPr>
            <a:lstStyle/>
            <a:p>
              <a:pPr algn="ctr">
                <a:spcBef>
                  <a:spcPts val="600"/>
                </a:spcBef>
              </a:pPr>
              <a:r>
                <a:rPr lang="en-US" sz="4400" i="0" smtClean="0">
                  <a:solidFill>
                    <a:srgbClr val="009999"/>
                  </a:solidFill>
                  <a:effectLst/>
                  <a:latin typeface="Cambria" panose="02040503050406030204" pitchFamily="18" charset="0"/>
                </a:rPr>
                <a:t> </a:t>
              </a:r>
              <a:r>
                <a:rPr lang="vi-VN" sz="4000" b="1">
                  <a:solidFill>
                    <a:srgbClr val="002060"/>
                  </a:solidFill>
                  <a:latin typeface="Cambria" panose="02040503050406030204" pitchFamily="18" charset="0"/>
                  <a:ea typeface="Cambria" panose="02040503050406030204" pitchFamily="18" charset="0"/>
                </a:rPr>
                <a:t>Chúng ta có cần ăn đủ thức ăn thuộc bốn nhóm chất dinh dưỡng không ? Vì sao?</a:t>
              </a:r>
            </a:p>
          </p:txBody>
        </p:sp>
      </p:grpSp>
      <p:sp>
        <p:nvSpPr>
          <p:cNvPr id="7" name="TextBox 6">
            <a:extLst>
              <a:ext uri="{FF2B5EF4-FFF2-40B4-BE49-F238E27FC236}">
                <a16:creationId xmlns:a16="http://schemas.microsoft.com/office/drawing/2014/main" id="{FF6F49AC-3F83-46CA-AC9E-5A46576F40A2}"/>
              </a:ext>
            </a:extLst>
          </p:cNvPr>
          <p:cNvSpPr txBox="1"/>
          <p:nvPr/>
        </p:nvSpPr>
        <p:spPr>
          <a:xfrm>
            <a:off x="496950" y="1676496"/>
            <a:ext cx="11216265" cy="2062103"/>
          </a:xfrm>
          <a:prstGeom prst="rect">
            <a:avLst/>
          </a:prstGeom>
          <a:noFill/>
        </p:spPr>
        <p:txBody>
          <a:bodyPr wrap="square">
            <a:spAutoFit/>
          </a:bodyPr>
          <a:lstStyle/>
          <a:p>
            <a:pPr algn="just"/>
            <a:r>
              <a:rPr lang="nl-NL" sz="3200">
                <a:solidFill>
                  <a:schemeClr val="accent2">
                    <a:lumMod val="50000"/>
                  </a:schemeClr>
                </a:solidFill>
                <a:latin typeface="Cambria" panose="02040503050406030204" pitchFamily="18" charset="0"/>
                <a:ea typeface="Cambria" panose="02040503050406030204" pitchFamily="18" charset="0"/>
              </a:rPr>
              <a:t>+ Cần ăn đủ thực phẩm thuộc bốn nhóm chất dinh dưỡng. Vì mỗi loại thực phẩm có vai trò, ý nghĩa khác nhau với sự phát triển của cơ thể, các nhóm chất dinh dưỡng trong mỗi loại thực phẩm không thể thay thế cho nhau được.</a:t>
            </a:r>
            <a:endParaRPr lang="en-US" sz="3200">
              <a:solidFill>
                <a:schemeClr val="accent2">
                  <a:lumMod val="50000"/>
                </a:schemeClr>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2"/>
          <a:stretch>
            <a:fillRect/>
          </a:stretch>
        </p:blipFill>
        <p:spPr>
          <a:xfrm>
            <a:off x="6335487" y="3739407"/>
            <a:ext cx="5856514" cy="3118594"/>
          </a:xfrm>
          <a:prstGeom prst="rect">
            <a:avLst/>
          </a:prstGeom>
        </p:spPr>
      </p:pic>
    </p:spTree>
    <p:extLst>
      <p:ext uri="{BB962C8B-B14F-4D97-AF65-F5344CB8AC3E}">
        <p14:creationId xmlns:p14="http://schemas.microsoft.com/office/powerpoint/2010/main" val="1973134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70">
            <a:extLst>
              <a:ext uri="{FF2B5EF4-FFF2-40B4-BE49-F238E27FC236}">
                <a16:creationId xmlns:a16="http://schemas.microsoft.com/office/drawing/2014/main" id="{C870E79C-6CFA-4605-AF58-9E59B6D30471}"/>
              </a:ext>
            </a:extLst>
          </p:cNvPr>
          <p:cNvSpPr/>
          <p:nvPr/>
        </p:nvSpPr>
        <p:spPr>
          <a:xfrm>
            <a:off x="2377440" y="603830"/>
            <a:ext cx="9659781" cy="513048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7" name="图片 50">
            <a:extLst>
              <a:ext uri="{FF2B5EF4-FFF2-40B4-BE49-F238E27FC236}">
                <a16:creationId xmlns:a16="http://schemas.microsoft.com/office/drawing/2014/main" id="{C5CBD313-1FB2-4512-9BED-9B5B31612495}"/>
              </a:ext>
            </a:extLst>
          </p:cNvPr>
          <p:cNvPicPr>
            <a:picLocks noChangeAspect="1"/>
          </p:cNvPicPr>
          <p:nvPr/>
        </p:nvPicPr>
        <p:blipFill>
          <a:blip r:embed="rId2"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grpSp>
        <p:nvGrpSpPr>
          <p:cNvPr id="11"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2" name="图片 10">
              <a:extLst>
                <a:ext uri="{FF2B5EF4-FFF2-40B4-BE49-F238E27FC236}">
                  <a16:creationId xmlns:a16="http://schemas.microsoft.com/office/drawing/2014/main" id="{49CD258A-AD72-42B2-ACCF-A5966C93E4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3" name="图片 11">
              <a:extLst>
                <a:ext uri="{FF2B5EF4-FFF2-40B4-BE49-F238E27FC236}">
                  <a16:creationId xmlns:a16="http://schemas.microsoft.com/office/drawing/2014/main" id="{FCC04B38-87A0-4292-84B8-0EE3BAC319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4" name="图片 12">
              <a:extLst>
                <a:ext uri="{FF2B5EF4-FFF2-40B4-BE49-F238E27FC236}">
                  <a16:creationId xmlns:a16="http://schemas.microsoft.com/office/drawing/2014/main" id="{6760FB0B-1ABC-4A59-A737-277D091FD5A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5" name="图片 13">
              <a:extLst>
                <a:ext uri="{FF2B5EF4-FFF2-40B4-BE49-F238E27FC236}">
                  <a16:creationId xmlns:a16="http://schemas.microsoft.com/office/drawing/2014/main" id="{CA6693FD-857D-4189-BA78-21BFBE636C2C}"/>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6" name="图片 14">
              <a:extLst>
                <a:ext uri="{FF2B5EF4-FFF2-40B4-BE49-F238E27FC236}">
                  <a16:creationId xmlns:a16="http://schemas.microsoft.com/office/drawing/2014/main" id="{7ACB3BA8-ACD1-4DBF-8113-171993D78EE1}"/>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7" name="图片 15">
              <a:extLst>
                <a:ext uri="{FF2B5EF4-FFF2-40B4-BE49-F238E27FC236}">
                  <a16:creationId xmlns:a16="http://schemas.microsoft.com/office/drawing/2014/main" id="{ABCAA27F-064C-4803-B10A-7CC0637757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8" name="图片 16">
              <a:extLst>
                <a:ext uri="{FF2B5EF4-FFF2-40B4-BE49-F238E27FC236}">
                  <a16:creationId xmlns:a16="http://schemas.microsoft.com/office/drawing/2014/main" id="{09C9CDD6-0BAF-415B-A1AA-F363B4B7B4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24" name="组合 69">
            <a:extLst>
              <a:ext uri="{FF2B5EF4-FFF2-40B4-BE49-F238E27FC236}">
                <a16:creationId xmlns:a16="http://schemas.microsoft.com/office/drawing/2014/main" id="{9EFEE9FE-4927-4B8D-BBC4-150D878E7E6C}"/>
              </a:ext>
            </a:extLst>
          </p:cNvPr>
          <p:cNvGrpSpPr/>
          <p:nvPr/>
        </p:nvGrpSpPr>
        <p:grpSpPr>
          <a:xfrm>
            <a:off x="5899315" y="4101737"/>
            <a:ext cx="5413162" cy="3041836"/>
            <a:chOff x="5736735" y="2728183"/>
            <a:chExt cx="5516445" cy="3428646"/>
          </a:xfrm>
        </p:grpSpPr>
        <p:pic>
          <p:nvPicPr>
            <p:cNvPr id="25" name="图片 68">
              <a:extLst>
                <a:ext uri="{FF2B5EF4-FFF2-40B4-BE49-F238E27FC236}">
                  <a16:creationId xmlns:a16="http://schemas.microsoft.com/office/drawing/2014/main" id="{C48AA967-8248-4EB0-9D4B-78048599FD3A}"/>
                </a:ext>
              </a:extLst>
            </p:cNvPr>
            <p:cNvPicPr>
              <a:picLocks noChangeAspect="1"/>
            </p:cNvPicPr>
            <p:nvPr/>
          </p:nvPicPr>
          <p:blipFill>
            <a:blip r:embed="rId8"/>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6" name="图片 67">
              <a:extLst>
                <a:ext uri="{FF2B5EF4-FFF2-40B4-BE49-F238E27FC236}">
                  <a16:creationId xmlns:a16="http://schemas.microsoft.com/office/drawing/2014/main" id="{F0AF15D9-7E3B-4E05-9AD5-17A83D532DC0}"/>
                </a:ext>
              </a:extLst>
            </p:cNvPr>
            <p:cNvPicPr>
              <a:picLocks noChangeAspect="1"/>
            </p:cNvPicPr>
            <p:nvPr/>
          </p:nvPicPr>
          <p:blipFill>
            <a:blip r:embed="rId8"/>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grpSp>
        <p:nvGrpSpPr>
          <p:cNvPr id="19" name="Group 18"/>
          <p:cNvGrpSpPr/>
          <p:nvPr/>
        </p:nvGrpSpPr>
        <p:grpSpPr>
          <a:xfrm>
            <a:off x="2333375" y="227796"/>
            <a:ext cx="9380157" cy="5273588"/>
            <a:chOff x="-591086" y="199978"/>
            <a:chExt cx="9380157" cy="5273588"/>
          </a:xfrm>
        </p:grpSpPr>
        <p:pic>
          <p:nvPicPr>
            <p:cNvPr id="20" name="Picture 19"/>
            <p:cNvPicPr>
              <a:picLocks noChangeAspect="1"/>
            </p:cNvPicPr>
            <p:nvPr/>
          </p:nvPicPr>
          <p:blipFill>
            <a:blip r:embed="rId9"/>
            <a:stretch>
              <a:fillRect/>
            </a:stretch>
          </p:blipFill>
          <p:spPr>
            <a:xfrm>
              <a:off x="-591086" y="199978"/>
              <a:ext cx="2474140" cy="1115554"/>
            </a:xfrm>
            <a:prstGeom prst="rect">
              <a:avLst/>
            </a:prstGeom>
          </p:spPr>
        </p:pic>
        <p:sp>
          <p:nvSpPr>
            <p:cNvPr id="21" name="TextBox 20"/>
            <p:cNvSpPr txBox="1"/>
            <p:nvPr/>
          </p:nvSpPr>
          <p:spPr>
            <a:xfrm>
              <a:off x="-547021" y="1226249"/>
              <a:ext cx="9336092" cy="4247317"/>
            </a:xfrm>
            <a:prstGeom prst="rect">
              <a:avLst/>
            </a:prstGeom>
            <a:noFill/>
          </p:spPr>
          <p:txBody>
            <a:bodyPr wrap="square" rtlCol="0">
              <a:spAutoFit/>
            </a:bodyPr>
            <a:lstStyle/>
            <a:p>
              <a:pPr marL="457200" indent="-457200" algn="just">
                <a:buFontTx/>
                <a:buChar char="-"/>
              </a:pPr>
              <a:r>
                <a:rPr lang="en-US" sz="3000" b="1" smtClean="0">
                  <a:solidFill>
                    <a:srgbClr val="002060"/>
                  </a:solidFill>
                  <a:latin typeface="Cambria" panose="02040503050406030204" pitchFamily="18" charset="0"/>
                  <a:ea typeface="Cambria" panose="02040503050406030204" pitchFamily="18" charset="0"/>
                </a:rPr>
                <a:t>Rau, củ chứa nhiều vi-ta-min, chất khoáng và chất xơ. Các chất xơ tuy không có giá trị ề dinh dưỡng nhưng giúp cho cơ quan tiêu hóa hoạt động tốt, phòng tránh táo bón.</a:t>
              </a:r>
            </a:p>
            <a:p>
              <a:pPr marL="457200" indent="-457200" algn="just">
                <a:buFontTx/>
                <a:buChar char="-"/>
              </a:pPr>
              <a:r>
                <a:rPr lang="en-US" sz="3000" b="1" smtClean="0">
                  <a:solidFill>
                    <a:srgbClr val="002060"/>
                  </a:solidFill>
                  <a:latin typeface="Cambria" panose="02040503050406030204" pitchFamily="18" charset="0"/>
                  <a:ea typeface="Cambria" panose="02040503050406030204" pitchFamily="18" charset="0"/>
                </a:rPr>
                <a:t>Nước không thuộc nhóm chất dinh dưỡng nào nhưng rất cần thiết cho các hoạt động sống của cơ thể, giúp hòa tan các chất dinh dưỡng, chất khoáng để cơ thể dễ dàng hấp thụ; đồng thời loại bỏ các chất cặn bã.</a:t>
              </a:r>
              <a:endParaRPr lang="en-US" sz="3000" b="1">
                <a:solidFill>
                  <a:srgbClr val="002060"/>
                </a:solidFill>
                <a:latin typeface="Cambria" panose="02040503050406030204" pitchFamily="18" charset="0"/>
                <a:ea typeface="Cambria" panose="02040503050406030204" pitchFamily="18" charset="0"/>
              </a:endParaRPr>
            </a:p>
          </p:txBody>
        </p:sp>
      </p:grpSp>
      <p:pic>
        <p:nvPicPr>
          <p:cNvPr id="22" name="图片 11">
            <a:extLst>
              <a:ext uri="{FF2B5EF4-FFF2-40B4-BE49-F238E27FC236}">
                <a16:creationId xmlns:a16="http://schemas.microsoft.com/office/drawing/2014/main" id="{16A28798-C735-4597-B111-9EAB5AF04295}"/>
              </a:ext>
            </a:extLst>
          </p:cNvPr>
          <p:cNvPicPr>
            <a:picLocks noChangeAspect="1"/>
          </p:cNvPicPr>
          <p:nvPr/>
        </p:nvPicPr>
        <p:blipFill rotWithShape="1">
          <a:blip r:embed="rId10">
            <a:extLst>
              <a:ext uri="{28A0092B-C50C-407E-A947-70E740481C1C}">
                <a14:useLocalDpi xmlns:a14="http://schemas.microsoft.com/office/drawing/2010/main" val="0"/>
              </a:ext>
            </a:extLst>
          </a:blip>
          <a:srcRect r="44871"/>
          <a:stretch/>
        </p:blipFill>
        <p:spPr>
          <a:xfrm>
            <a:off x="66604" y="2899954"/>
            <a:ext cx="3185001" cy="3792576"/>
          </a:xfrm>
          <a:prstGeom prst="rect">
            <a:avLst/>
          </a:prstGeom>
        </p:spPr>
      </p:pic>
    </p:spTree>
    <p:extLst>
      <p:ext uri="{BB962C8B-B14F-4D97-AF65-F5344CB8AC3E}">
        <p14:creationId xmlns:p14="http://schemas.microsoft.com/office/powerpoint/2010/main" val="250455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1000"/>
                                        <p:tgtEl>
                                          <p:spTgt spid="5"/>
                                        </p:tgtEl>
                                      </p:cBhvr>
                                    </p:animEffect>
                                  </p:childTnLst>
                                </p:cTn>
                              </p:par>
                              <p:par>
                                <p:cTn id="12" presetID="12" presetClass="entr" presetSubtype="8"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p:tgtEl>
                                          <p:spTgt spid="24"/>
                                        </p:tgtEl>
                                        <p:attrNameLst>
                                          <p:attrName>ppt_x</p:attrName>
                                        </p:attrNameLst>
                                      </p:cBhvr>
                                      <p:tavLst>
                                        <p:tav tm="0">
                                          <p:val>
                                            <p:strVal val="#ppt_x-#ppt_w*1.125000"/>
                                          </p:val>
                                        </p:tav>
                                        <p:tav tm="100000">
                                          <p:val>
                                            <p:strVal val="#ppt_x"/>
                                          </p:val>
                                        </p:tav>
                                      </p:tavLst>
                                    </p:anim>
                                    <p:animEffect transition="in" filter="wipe(right)">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3">
            <a:extLst>
              <a:ext uri="{FF2B5EF4-FFF2-40B4-BE49-F238E27FC236}">
                <a16:creationId xmlns:a16="http://schemas.microsoft.com/office/drawing/2014/main"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3" name="图片 25">
            <a:extLst>
              <a:ext uri="{FF2B5EF4-FFF2-40B4-BE49-F238E27FC236}">
                <a16:creationId xmlns:a16="http://schemas.microsoft.com/office/drawing/2014/main" id="{F50D44C9-42B7-4C5D-A3F3-4B18EB38AB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4" name="图片 21">
            <a:extLst>
              <a:ext uri="{FF2B5EF4-FFF2-40B4-BE49-F238E27FC236}">
                <a16:creationId xmlns:a16="http://schemas.microsoft.com/office/drawing/2014/main" id="{2D233C96-C049-4802-9456-CAC40B526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sp>
        <p:nvSpPr>
          <p:cNvPr id="7" name="任意多边形: 形状 70">
            <a:extLst>
              <a:ext uri="{FF2B5EF4-FFF2-40B4-BE49-F238E27FC236}">
                <a16:creationId xmlns:a16="http://schemas.microsoft.com/office/drawing/2014/main" id="{803CA53F-8B65-44DF-A0B3-25058DE5B7BA}"/>
              </a:ext>
            </a:extLst>
          </p:cNvPr>
          <p:cNvSpPr/>
          <p:nvPr/>
        </p:nvSpPr>
        <p:spPr>
          <a:xfrm>
            <a:off x="545495" y="1556033"/>
            <a:ext cx="10482895" cy="4411229"/>
          </a:xfrm>
          <a:custGeom>
            <a:avLst/>
            <a:gdLst>
              <a:gd name="connsiteX0" fmla="*/ 430797 w 5817995"/>
              <a:gd name="connsiteY0" fmla="*/ 0 h 861598"/>
              <a:gd name="connsiteX1" fmla="*/ 735417 w 5817995"/>
              <a:gd name="connsiteY1" fmla="*/ 126178 h 861598"/>
              <a:gd name="connsiteX2" fmla="*/ 740572 w 5817995"/>
              <a:gd name="connsiteY2" fmla="*/ 132426 h 861598"/>
              <a:gd name="connsiteX3" fmla="*/ 745727 w 5817995"/>
              <a:gd name="connsiteY3" fmla="*/ 126178 h 861598"/>
              <a:gd name="connsiteX4" fmla="*/ 1050347 w 5817995"/>
              <a:gd name="connsiteY4" fmla="*/ 0 h 861598"/>
              <a:gd name="connsiteX5" fmla="*/ 1354967 w 5817995"/>
              <a:gd name="connsiteY5" fmla="*/ 126178 h 861598"/>
              <a:gd name="connsiteX6" fmla="*/ 1360123 w 5817995"/>
              <a:gd name="connsiteY6" fmla="*/ 132426 h 861598"/>
              <a:gd name="connsiteX7" fmla="*/ 1365278 w 5817995"/>
              <a:gd name="connsiteY7" fmla="*/ 126178 h 861598"/>
              <a:gd name="connsiteX8" fmla="*/ 1669898 w 5817995"/>
              <a:gd name="connsiteY8" fmla="*/ 0 h 861598"/>
              <a:gd name="connsiteX9" fmla="*/ 1974518 w 5817995"/>
              <a:gd name="connsiteY9" fmla="*/ 126178 h 861598"/>
              <a:gd name="connsiteX10" fmla="*/ 1979673 w 5817995"/>
              <a:gd name="connsiteY10" fmla="*/ 132426 h 861598"/>
              <a:gd name="connsiteX11" fmla="*/ 1984828 w 5817995"/>
              <a:gd name="connsiteY11" fmla="*/ 126178 h 861598"/>
              <a:gd name="connsiteX12" fmla="*/ 2289448 w 5817995"/>
              <a:gd name="connsiteY12" fmla="*/ 0 h 861598"/>
              <a:gd name="connsiteX13" fmla="*/ 2594068 w 5817995"/>
              <a:gd name="connsiteY13" fmla="*/ 126178 h 861598"/>
              <a:gd name="connsiteX14" fmla="*/ 2599224 w 5817995"/>
              <a:gd name="connsiteY14" fmla="*/ 132426 h 861598"/>
              <a:gd name="connsiteX15" fmla="*/ 2604379 w 5817995"/>
              <a:gd name="connsiteY15" fmla="*/ 126178 h 861598"/>
              <a:gd name="connsiteX16" fmla="*/ 2908999 w 5817995"/>
              <a:gd name="connsiteY16" fmla="*/ 0 h 861598"/>
              <a:gd name="connsiteX17" fmla="*/ 3213619 w 5817995"/>
              <a:gd name="connsiteY17" fmla="*/ 126178 h 861598"/>
              <a:gd name="connsiteX18" fmla="*/ 3218774 w 5817995"/>
              <a:gd name="connsiteY18" fmla="*/ 132426 h 861598"/>
              <a:gd name="connsiteX19" fmla="*/ 3223929 w 5817995"/>
              <a:gd name="connsiteY19" fmla="*/ 126178 h 861598"/>
              <a:gd name="connsiteX20" fmla="*/ 3528549 w 5817995"/>
              <a:gd name="connsiteY20" fmla="*/ 0 h 861598"/>
              <a:gd name="connsiteX21" fmla="*/ 3833169 w 5817995"/>
              <a:gd name="connsiteY21" fmla="*/ 126178 h 861598"/>
              <a:gd name="connsiteX22" fmla="*/ 3838324 w 5817995"/>
              <a:gd name="connsiteY22" fmla="*/ 132426 h 861598"/>
              <a:gd name="connsiteX23" fmla="*/ 3843479 w 5817995"/>
              <a:gd name="connsiteY23" fmla="*/ 126178 h 861598"/>
              <a:gd name="connsiteX24" fmla="*/ 4148099 w 5817995"/>
              <a:gd name="connsiteY24" fmla="*/ 0 h 861598"/>
              <a:gd name="connsiteX25" fmla="*/ 4452719 w 5817995"/>
              <a:gd name="connsiteY25" fmla="*/ 126178 h 861598"/>
              <a:gd name="connsiteX26" fmla="*/ 4457874 w 5817995"/>
              <a:gd name="connsiteY26" fmla="*/ 132425 h 861598"/>
              <a:gd name="connsiteX27" fmla="*/ 4463028 w 5817995"/>
              <a:gd name="connsiteY27" fmla="*/ 126178 h 861598"/>
              <a:gd name="connsiteX28" fmla="*/ 4767648 w 5817995"/>
              <a:gd name="connsiteY28" fmla="*/ 0 h 861598"/>
              <a:gd name="connsiteX29" fmla="*/ 5072268 w 5817995"/>
              <a:gd name="connsiteY29" fmla="*/ 126178 h 861598"/>
              <a:gd name="connsiteX30" fmla="*/ 5077423 w 5817995"/>
              <a:gd name="connsiteY30" fmla="*/ 132425 h 861598"/>
              <a:gd name="connsiteX31" fmla="*/ 5082577 w 5817995"/>
              <a:gd name="connsiteY31" fmla="*/ 126178 h 861598"/>
              <a:gd name="connsiteX32" fmla="*/ 5387197 w 5817995"/>
              <a:gd name="connsiteY32" fmla="*/ 0 h 861598"/>
              <a:gd name="connsiteX33" fmla="*/ 5817995 w 5817995"/>
              <a:gd name="connsiteY33" fmla="*/ 430799 h 861598"/>
              <a:gd name="connsiteX34" fmla="*/ 5387197 w 5817995"/>
              <a:gd name="connsiteY34" fmla="*/ 861598 h 861598"/>
              <a:gd name="connsiteX35" fmla="*/ 5082577 w 5817995"/>
              <a:gd name="connsiteY35" fmla="*/ 735420 h 861598"/>
              <a:gd name="connsiteX36" fmla="*/ 5077423 w 5817995"/>
              <a:gd name="connsiteY36" fmla="*/ 729173 h 861598"/>
              <a:gd name="connsiteX37" fmla="*/ 5072268 w 5817995"/>
              <a:gd name="connsiteY37" fmla="*/ 735420 h 861598"/>
              <a:gd name="connsiteX38" fmla="*/ 4767648 w 5817995"/>
              <a:gd name="connsiteY38" fmla="*/ 861598 h 861598"/>
              <a:gd name="connsiteX39" fmla="*/ 4463028 w 5817995"/>
              <a:gd name="connsiteY39" fmla="*/ 735420 h 861598"/>
              <a:gd name="connsiteX40" fmla="*/ 4457874 w 5817995"/>
              <a:gd name="connsiteY40" fmla="*/ 729173 h 861598"/>
              <a:gd name="connsiteX41" fmla="*/ 4452719 w 5817995"/>
              <a:gd name="connsiteY41" fmla="*/ 735420 h 861598"/>
              <a:gd name="connsiteX42" fmla="*/ 4148099 w 5817995"/>
              <a:gd name="connsiteY42" fmla="*/ 861598 h 861598"/>
              <a:gd name="connsiteX43" fmla="*/ 3843479 w 5817995"/>
              <a:gd name="connsiteY43" fmla="*/ 735420 h 861598"/>
              <a:gd name="connsiteX44" fmla="*/ 3838324 w 5817995"/>
              <a:gd name="connsiteY44" fmla="*/ 729172 h 861598"/>
              <a:gd name="connsiteX45" fmla="*/ 3833169 w 5817995"/>
              <a:gd name="connsiteY45" fmla="*/ 735420 h 861598"/>
              <a:gd name="connsiteX46" fmla="*/ 3528549 w 5817995"/>
              <a:gd name="connsiteY46" fmla="*/ 861598 h 861598"/>
              <a:gd name="connsiteX47" fmla="*/ 3223929 w 5817995"/>
              <a:gd name="connsiteY47" fmla="*/ 735420 h 861598"/>
              <a:gd name="connsiteX48" fmla="*/ 3218774 w 5817995"/>
              <a:gd name="connsiteY48" fmla="*/ 729172 h 861598"/>
              <a:gd name="connsiteX49" fmla="*/ 3213619 w 5817995"/>
              <a:gd name="connsiteY49" fmla="*/ 735420 h 861598"/>
              <a:gd name="connsiteX50" fmla="*/ 2908999 w 5817995"/>
              <a:gd name="connsiteY50" fmla="*/ 861598 h 861598"/>
              <a:gd name="connsiteX51" fmla="*/ 2604379 w 5817995"/>
              <a:gd name="connsiteY51" fmla="*/ 735420 h 861598"/>
              <a:gd name="connsiteX52" fmla="*/ 2599224 w 5817995"/>
              <a:gd name="connsiteY52" fmla="*/ 729172 h 861598"/>
              <a:gd name="connsiteX53" fmla="*/ 2594068 w 5817995"/>
              <a:gd name="connsiteY53" fmla="*/ 735420 h 861598"/>
              <a:gd name="connsiteX54" fmla="*/ 2289448 w 5817995"/>
              <a:gd name="connsiteY54" fmla="*/ 861598 h 861598"/>
              <a:gd name="connsiteX55" fmla="*/ 1984828 w 5817995"/>
              <a:gd name="connsiteY55" fmla="*/ 735420 h 861598"/>
              <a:gd name="connsiteX56" fmla="*/ 1979673 w 5817995"/>
              <a:gd name="connsiteY56" fmla="*/ 729172 h 861598"/>
              <a:gd name="connsiteX57" fmla="*/ 1974518 w 5817995"/>
              <a:gd name="connsiteY57" fmla="*/ 735420 h 861598"/>
              <a:gd name="connsiteX58" fmla="*/ 1669898 w 5817995"/>
              <a:gd name="connsiteY58" fmla="*/ 861598 h 861598"/>
              <a:gd name="connsiteX59" fmla="*/ 1365278 w 5817995"/>
              <a:gd name="connsiteY59" fmla="*/ 735420 h 861598"/>
              <a:gd name="connsiteX60" fmla="*/ 1360123 w 5817995"/>
              <a:gd name="connsiteY60" fmla="*/ 729172 h 861598"/>
              <a:gd name="connsiteX61" fmla="*/ 1354967 w 5817995"/>
              <a:gd name="connsiteY61" fmla="*/ 735420 h 861598"/>
              <a:gd name="connsiteX62" fmla="*/ 1050347 w 5817995"/>
              <a:gd name="connsiteY62" fmla="*/ 861598 h 861598"/>
              <a:gd name="connsiteX63" fmla="*/ 745727 w 5817995"/>
              <a:gd name="connsiteY63" fmla="*/ 735420 h 861598"/>
              <a:gd name="connsiteX64" fmla="*/ 740572 w 5817995"/>
              <a:gd name="connsiteY64" fmla="*/ 729172 h 861598"/>
              <a:gd name="connsiteX65" fmla="*/ 735417 w 5817995"/>
              <a:gd name="connsiteY65" fmla="*/ 735420 h 861598"/>
              <a:gd name="connsiteX66" fmla="*/ 430797 w 5817995"/>
              <a:gd name="connsiteY66" fmla="*/ 861598 h 861598"/>
              <a:gd name="connsiteX67" fmla="*/ 0 w 5817995"/>
              <a:gd name="connsiteY67" fmla="*/ 430799 h 861598"/>
              <a:gd name="connsiteX68" fmla="*/ 430797 w 5817995"/>
              <a:gd name="connsiteY68" fmla="*/ 0 h 86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817995" h="861598">
                <a:moveTo>
                  <a:pt x="430797" y="0"/>
                </a:moveTo>
                <a:cubicBezTo>
                  <a:pt x="549759" y="0"/>
                  <a:pt x="657458" y="48219"/>
                  <a:pt x="735417" y="126178"/>
                </a:cubicBezTo>
                <a:lnTo>
                  <a:pt x="740572" y="132426"/>
                </a:lnTo>
                <a:lnTo>
                  <a:pt x="745727" y="126178"/>
                </a:lnTo>
                <a:cubicBezTo>
                  <a:pt x="823686" y="48219"/>
                  <a:pt x="931386" y="0"/>
                  <a:pt x="1050347"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3" y="132426"/>
                </a:lnTo>
                <a:lnTo>
                  <a:pt x="1984828" y="126178"/>
                </a:lnTo>
                <a:cubicBezTo>
                  <a:pt x="2062787" y="48219"/>
                  <a:pt x="2170487" y="0"/>
                  <a:pt x="2289448" y="0"/>
                </a:cubicBezTo>
                <a:cubicBezTo>
                  <a:pt x="2408410" y="0"/>
                  <a:pt x="2516109" y="48219"/>
                  <a:pt x="2594068"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86610" y="0"/>
                  <a:pt x="4994309" y="48219"/>
                  <a:pt x="5072268" y="126178"/>
                </a:cubicBezTo>
                <a:lnTo>
                  <a:pt x="5077423" y="132425"/>
                </a:lnTo>
                <a:lnTo>
                  <a:pt x="5082577" y="126178"/>
                </a:lnTo>
                <a:cubicBezTo>
                  <a:pt x="5160536" y="48219"/>
                  <a:pt x="5268236" y="0"/>
                  <a:pt x="5387197" y="0"/>
                </a:cubicBezTo>
                <a:cubicBezTo>
                  <a:pt x="5625120" y="0"/>
                  <a:pt x="5817995" y="192875"/>
                  <a:pt x="5817995" y="430799"/>
                </a:cubicBezTo>
                <a:cubicBezTo>
                  <a:pt x="5817995" y="668723"/>
                  <a:pt x="5625120" y="861598"/>
                  <a:pt x="5387197" y="861598"/>
                </a:cubicBezTo>
                <a:cubicBezTo>
                  <a:pt x="5268236" y="861598"/>
                  <a:pt x="5160536" y="813379"/>
                  <a:pt x="5082577" y="735420"/>
                </a:cubicBezTo>
                <a:lnTo>
                  <a:pt x="5077423" y="729173"/>
                </a:lnTo>
                <a:lnTo>
                  <a:pt x="5072268" y="735420"/>
                </a:lnTo>
                <a:cubicBezTo>
                  <a:pt x="4994309" y="813379"/>
                  <a:pt x="4886610" y="861598"/>
                  <a:pt x="4767648" y="861598"/>
                </a:cubicBezTo>
                <a:cubicBezTo>
                  <a:pt x="4648687" y="861598"/>
                  <a:pt x="4540987" y="813379"/>
                  <a:pt x="4463028" y="735420"/>
                </a:cubicBezTo>
                <a:lnTo>
                  <a:pt x="4457874" y="729173"/>
                </a:lnTo>
                <a:lnTo>
                  <a:pt x="4452719" y="735420"/>
                </a:lnTo>
                <a:cubicBezTo>
                  <a:pt x="4374760" y="813379"/>
                  <a:pt x="4267061" y="861598"/>
                  <a:pt x="4148099" y="861598"/>
                </a:cubicBezTo>
                <a:cubicBezTo>
                  <a:pt x="4029138" y="861598"/>
                  <a:pt x="3921438" y="813379"/>
                  <a:pt x="3843479" y="735420"/>
                </a:cubicBezTo>
                <a:lnTo>
                  <a:pt x="3838324" y="729172"/>
                </a:lnTo>
                <a:lnTo>
                  <a:pt x="3833169" y="735420"/>
                </a:lnTo>
                <a:cubicBezTo>
                  <a:pt x="3755210" y="813379"/>
                  <a:pt x="3647511" y="861598"/>
                  <a:pt x="3528549" y="861598"/>
                </a:cubicBezTo>
                <a:cubicBezTo>
                  <a:pt x="3409588" y="861598"/>
                  <a:pt x="3301888" y="813379"/>
                  <a:pt x="3223929" y="735420"/>
                </a:cubicBezTo>
                <a:lnTo>
                  <a:pt x="3218774" y="729172"/>
                </a:lnTo>
                <a:lnTo>
                  <a:pt x="3213619" y="735420"/>
                </a:lnTo>
                <a:cubicBezTo>
                  <a:pt x="3135660" y="813379"/>
                  <a:pt x="3027961" y="861598"/>
                  <a:pt x="2908999" y="861598"/>
                </a:cubicBezTo>
                <a:cubicBezTo>
                  <a:pt x="2790038" y="861598"/>
                  <a:pt x="2682338" y="813379"/>
                  <a:pt x="2604379" y="735420"/>
                </a:cubicBezTo>
                <a:lnTo>
                  <a:pt x="2599224" y="729172"/>
                </a:lnTo>
                <a:lnTo>
                  <a:pt x="2594068" y="735420"/>
                </a:lnTo>
                <a:cubicBezTo>
                  <a:pt x="2516109" y="813379"/>
                  <a:pt x="2408410" y="861598"/>
                  <a:pt x="2289448" y="861598"/>
                </a:cubicBezTo>
                <a:cubicBezTo>
                  <a:pt x="2170487" y="861598"/>
                  <a:pt x="2062787" y="813379"/>
                  <a:pt x="1984828" y="735420"/>
                </a:cubicBezTo>
                <a:lnTo>
                  <a:pt x="1979673" y="729172"/>
                </a:lnTo>
                <a:lnTo>
                  <a:pt x="1974518" y="735420"/>
                </a:lnTo>
                <a:cubicBezTo>
                  <a:pt x="1896559" y="813379"/>
                  <a:pt x="1788860" y="861598"/>
                  <a:pt x="1669898" y="861598"/>
                </a:cubicBezTo>
                <a:cubicBezTo>
                  <a:pt x="1550937" y="861598"/>
                  <a:pt x="1443237" y="813379"/>
                  <a:pt x="1365278" y="735420"/>
                </a:cubicBezTo>
                <a:lnTo>
                  <a:pt x="1360123" y="729172"/>
                </a:lnTo>
                <a:lnTo>
                  <a:pt x="1354967" y="735420"/>
                </a:lnTo>
                <a:cubicBezTo>
                  <a:pt x="1277008" y="813379"/>
                  <a:pt x="1169309" y="861598"/>
                  <a:pt x="1050347" y="861598"/>
                </a:cubicBezTo>
                <a:cubicBezTo>
                  <a:pt x="931386" y="861598"/>
                  <a:pt x="823686" y="813379"/>
                  <a:pt x="745727" y="735420"/>
                </a:cubicBezTo>
                <a:lnTo>
                  <a:pt x="740572" y="729172"/>
                </a:lnTo>
                <a:lnTo>
                  <a:pt x="735417" y="735420"/>
                </a:lnTo>
                <a:cubicBezTo>
                  <a:pt x="657458" y="813379"/>
                  <a:pt x="549759" y="861598"/>
                  <a:pt x="430797" y="861598"/>
                </a:cubicBezTo>
                <a:cubicBezTo>
                  <a:pt x="192874" y="861598"/>
                  <a:pt x="0" y="668723"/>
                  <a:pt x="0" y="430799"/>
                </a:cubicBezTo>
                <a:cubicBezTo>
                  <a:pt x="0" y="192875"/>
                  <a:pt x="192874" y="0"/>
                  <a:pt x="430797"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grpSp>
        <p:nvGrpSpPr>
          <p:cNvPr id="9"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10" name="图片 63">
              <a:extLst>
                <a:ext uri="{FF2B5EF4-FFF2-40B4-BE49-F238E27FC236}">
                  <a16:creationId xmlns:a16="http://schemas.microsoft.com/office/drawing/2014/main" id="{BF836161-3286-4D87-878A-647E345F62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1" name="图片 64">
              <a:extLst>
                <a:ext uri="{FF2B5EF4-FFF2-40B4-BE49-F238E27FC236}">
                  <a16:creationId xmlns:a16="http://schemas.microsoft.com/office/drawing/2014/main" id="{A45EA57C-B2D4-49A7-BB53-8663999C88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2" name="图片 65">
              <a:extLst>
                <a:ext uri="{FF2B5EF4-FFF2-40B4-BE49-F238E27FC236}">
                  <a16:creationId xmlns:a16="http://schemas.microsoft.com/office/drawing/2014/main" id="{57A1C840-F6B1-4FEF-8AF8-69F386667970}"/>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3" name="图片 66">
              <a:extLst>
                <a:ext uri="{FF2B5EF4-FFF2-40B4-BE49-F238E27FC236}">
                  <a16:creationId xmlns:a16="http://schemas.microsoft.com/office/drawing/2014/main" id="{4DC43758-75D0-4985-A4B6-9C897D88E18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4" name="图片 67">
              <a:extLst>
                <a:ext uri="{FF2B5EF4-FFF2-40B4-BE49-F238E27FC236}">
                  <a16:creationId xmlns:a16="http://schemas.microsoft.com/office/drawing/2014/main" id="{51ACFAEB-F0CB-41AB-A614-2478DB6F864A}"/>
                </a:ext>
              </a:extLst>
            </p:cNvPr>
            <p:cNvPicPr>
              <a:picLocks noChangeAspect="1"/>
            </p:cNvPicPr>
            <p:nvPr/>
          </p:nvPicPr>
          <p:blipFill>
            <a:blip r:embed="rId9"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5" name="图片 68">
              <a:extLst>
                <a:ext uri="{FF2B5EF4-FFF2-40B4-BE49-F238E27FC236}">
                  <a16:creationId xmlns:a16="http://schemas.microsoft.com/office/drawing/2014/main" id="{66E9C615-93FF-429E-8BFD-05F6EC67EA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6" name="图片 69">
              <a:extLst>
                <a:ext uri="{FF2B5EF4-FFF2-40B4-BE49-F238E27FC236}">
                  <a16:creationId xmlns:a16="http://schemas.microsoft.com/office/drawing/2014/main" id="{5B551E20-9A29-43E6-B580-9C3A1270BA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7" name="图片 10">
            <a:extLst>
              <a:ext uri="{FF2B5EF4-FFF2-40B4-BE49-F238E27FC236}">
                <a16:creationId xmlns:a16="http://schemas.microsoft.com/office/drawing/2014/main" id="{F64C23F2-CCF9-4FA8-B9AD-BCFDDD0EB0FC}"/>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9006914" y="2119293"/>
            <a:ext cx="3102842" cy="4375138"/>
          </a:xfrm>
          <a:prstGeom prst="rect">
            <a:avLst/>
          </a:prstGeom>
        </p:spPr>
      </p:pic>
      <p:pic>
        <p:nvPicPr>
          <p:cNvPr id="18" name="图片 4">
            <a:extLst>
              <a:ext uri="{FF2B5EF4-FFF2-40B4-BE49-F238E27FC236}">
                <a16:creationId xmlns:a16="http://schemas.microsoft.com/office/drawing/2014/main" id="{BC0EA212-7296-4ABD-9A27-673FEEBF3236}"/>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flipH="1">
            <a:off x="117762" y="425466"/>
            <a:ext cx="1799814" cy="2513587"/>
          </a:xfrm>
          <a:prstGeom prst="rect">
            <a:avLst/>
          </a:prstGeom>
        </p:spPr>
      </p:pic>
      <p:sp>
        <p:nvSpPr>
          <p:cNvPr id="19" name="TextBox 18"/>
          <p:cNvSpPr txBox="1"/>
          <p:nvPr/>
        </p:nvSpPr>
        <p:spPr>
          <a:xfrm>
            <a:off x="834788" y="2875298"/>
            <a:ext cx="8463823" cy="2123658"/>
          </a:xfrm>
          <a:prstGeom prst="rect">
            <a:avLst/>
          </a:prstGeom>
          <a:noFill/>
        </p:spPr>
        <p:txBody>
          <a:bodyPr wrap="square" rtlCol="0">
            <a:spAutoFit/>
          </a:bodyPr>
          <a:lstStyle/>
          <a:p>
            <a:pPr algn="just"/>
            <a:r>
              <a:rPr lang="nl-NL" sz="4400" b="1">
                <a:solidFill>
                  <a:srgbClr val="0070C0"/>
                </a:solidFill>
                <a:latin typeface="Cambria" panose="02040503050406030204" pitchFamily="18" charset="0"/>
                <a:ea typeface="Cambria" panose="02040503050406030204" pitchFamily="18" charset="0"/>
              </a:rPr>
              <a:t>Cần ăn đầy đủ các thức ăn thuộc bốn nhóm dinh dưỡng, cung cấp đầy đủ nước cho cơ thể.</a:t>
            </a:r>
            <a:endParaRPr lang="en-US" sz="44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8318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1000"/>
                                        <p:tgtEl>
                                          <p:spTgt spid="7"/>
                                        </p:tgtEl>
                                      </p:cBhvr>
                                    </p:animEffect>
                                  </p:childTnLst>
                                </p:cTn>
                              </p:par>
                            </p:childTnLst>
                          </p:cTn>
                        </p:par>
                        <p:par>
                          <p:cTn id="8" fill="hold">
                            <p:stCondLst>
                              <p:cond delay="1000"/>
                            </p:stCondLst>
                            <p:childTnLst>
                              <p:par>
                                <p:cTn id="9" presetID="2" presetClass="entr" presetSubtype="3" decel="5400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1+#ppt_w/2"/>
                                          </p:val>
                                        </p:tav>
                                        <p:tav tm="100000">
                                          <p:val>
                                            <p:strVal val="#ppt_x"/>
                                          </p:val>
                                        </p:tav>
                                      </p:tavLst>
                                    </p:anim>
                                    <p:anim calcmode="lin" valueType="num">
                                      <p:cBhvr additive="base">
                                        <p:cTn id="12" dur="1000" fill="hold"/>
                                        <p:tgtEl>
                                          <p:spTgt spid="17"/>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 presetClass="entr" presetSubtype="9" decel="5400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1000" fill="hold"/>
                                        <p:tgtEl>
                                          <p:spTgt spid="18"/>
                                        </p:tgtEl>
                                        <p:attrNameLst>
                                          <p:attrName>ppt_x</p:attrName>
                                        </p:attrNameLst>
                                      </p:cBhvr>
                                      <p:tavLst>
                                        <p:tav tm="0">
                                          <p:val>
                                            <p:strVal val="0-#ppt_w/2"/>
                                          </p:val>
                                        </p:tav>
                                        <p:tav tm="100000">
                                          <p:val>
                                            <p:strVal val="#ppt_x"/>
                                          </p:val>
                                        </p:tav>
                                      </p:tavLst>
                                    </p:anim>
                                    <p:anim calcmode="lin" valueType="num">
                                      <p:cBhvr additive="base">
                                        <p:cTn id="17" dur="1000" fill="hold"/>
                                        <p:tgtEl>
                                          <p:spTgt spid="18"/>
                                        </p:tgtEl>
                                        <p:attrNameLst>
                                          <p:attrName>ppt_y</p:attrName>
                                        </p:attrNameLst>
                                      </p:cBhvr>
                                      <p:tavLst>
                                        <p:tav tm="0">
                                          <p:val>
                                            <p:strVal val="0-#ppt_h/2"/>
                                          </p:val>
                                        </p:tav>
                                        <p:tav tm="100000">
                                          <p:val>
                                            <p:strVal val="#ppt_y"/>
                                          </p:val>
                                        </p:tav>
                                      </p:tavLst>
                                    </p:anim>
                                  </p:childTnLst>
                                </p:cTn>
                              </p:par>
                            </p:childTnLst>
                          </p:cTn>
                        </p:par>
                        <p:par>
                          <p:cTn id="18" fill="hold">
                            <p:stCondLst>
                              <p:cond delay="3000"/>
                            </p:stCondLst>
                            <p:childTnLst>
                              <p:par>
                                <p:cTn id="19" presetID="16" presetClass="entr" presetSubtype="21"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3"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5"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7"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8"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9"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12" name="Group 11"/>
          <p:cNvGrpSpPr/>
          <p:nvPr/>
        </p:nvGrpSpPr>
        <p:grpSpPr>
          <a:xfrm>
            <a:off x="595870" y="914400"/>
            <a:ext cx="10729627" cy="5232585"/>
            <a:chOff x="595870" y="914400"/>
            <a:chExt cx="10729627" cy="5232585"/>
          </a:xfrm>
        </p:grpSpPr>
        <p:sp>
          <p:nvSpPr>
            <p:cNvPr id="10" name="任意多边形: 形状 40">
              <a:extLst>
                <a:ext uri="{FF2B5EF4-FFF2-40B4-BE49-F238E27FC236}">
                  <a16:creationId xmlns:a16="http://schemas.microsoft.com/office/drawing/2014/main" id="{50C53215-5F60-4E34-AE0B-4349CB326516}"/>
                </a:ext>
              </a:extLst>
            </p:cNvPr>
            <p:cNvSpPr/>
            <p:nvPr/>
          </p:nvSpPr>
          <p:spPr>
            <a:xfrm>
              <a:off x="595870" y="914400"/>
              <a:ext cx="10729627" cy="5232585"/>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11" name="TextBox 10"/>
            <p:cNvSpPr txBox="1"/>
            <p:nvPr/>
          </p:nvSpPr>
          <p:spPr>
            <a:xfrm>
              <a:off x="910492" y="1285077"/>
              <a:ext cx="10100382" cy="4708981"/>
            </a:xfrm>
            <a:prstGeom prst="rect">
              <a:avLst/>
            </a:prstGeom>
            <a:noFill/>
          </p:spPr>
          <p:txBody>
            <a:bodyPr wrap="square" rtlCol="0">
              <a:spAutoFit/>
            </a:bodyPr>
            <a:lstStyle/>
            <a:p>
              <a:pPr algn="just"/>
              <a:r>
                <a:rPr lang="en-US" sz="3000" b="1">
                  <a:solidFill>
                    <a:schemeClr val="accent1">
                      <a:lumMod val="75000"/>
                    </a:schemeClr>
                  </a:solidFill>
                  <a:latin typeface="Cambria" panose="02040503050406030204" pitchFamily="18" charset="0"/>
                  <a:ea typeface="Cambria" panose="02040503050406030204" pitchFamily="18" charset="0"/>
                </a:rPr>
                <a:t>* Năng lực đặc thù:</a:t>
              </a:r>
            </a:p>
            <a:p>
              <a:pPr algn="just"/>
              <a:r>
                <a:rPr lang="en-US" sz="3000" b="1">
                  <a:solidFill>
                    <a:schemeClr val="accent5">
                      <a:lumMod val="50000"/>
                    </a:schemeClr>
                  </a:solidFill>
                  <a:latin typeface="Cambria" panose="02040503050406030204" pitchFamily="18" charset="0"/>
                  <a:ea typeface="Cambria" panose="02040503050406030204" pitchFamily="18" charset="0"/>
                </a:rPr>
                <a:t>- HS nhận biết được năng lượng trong một số thực phẩm phổ biến, hình dung được mức độ năng lượng ở mỗi loại thức ăn là khác nhau.</a:t>
              </a:r>
            </a:p>
            <a:p>
              <a:pPr algn="just"/>
              <a:r>
                <a:rPr lang="en-US" sz="3000" b="1">
                  <a:solidFill>
                    <a:schemeClr val="accent5">
                      <a:lumMod val="50000"/>
                    </a:schemeClr>
                  </a:solidFill>
                  <a:latin typeface="Cambria" panose="02040503050406030204" pitchFamily="18" charset="0"/>
                  <a:ea typeface="Cambria" panose="02040503050406030204" pitchFamily="18" charset="0"/>
                </a:rPr>
                <a:t>- Nêu được ví dụ về các thức ăn khác nhau cung cấp cho cơ thể các chất dinh dưỡng và năng lượng ở mức độ khác nhau.</a:t>
              </a:r>
            </a:p>
            <a:p>
              <a:pPr algn="just"/>
              <a:r>
                <a:rPr lang="en-US" sz="3000" b="1">
                  <a:solidFill>
                    <a:schemeClr val="accent1">
                      <a:lumMod val="75000"/>
                    </a:schemeClr>
                  </a:solidFill>
                  <a:latin typeface="Cambria" panose="02040503050406030204" pitchFamily="18" charset="0"/>
                  <a:ea typeface="Cambria" panose="02040503050406030204" pitchFamily="18" charset="0"/>
                </a:rPr>
                <a:t>* Năng lực chung: </a:t>
              </a:r>
              <a:r>
                <a:rPr lang="en-US" sz="3000" b="1">
                  <a:solidFill>
                    <a:schemeClr val="accent5">
                      <a:lumMod val="50000"/>
                    </a:schemeClr>
                  </a:solidFill>
                  <a:latin typeface="Cambria" panose="02040503050406030204" pitchFamily="18" charset="0"/>
                  <a:ea typeface="Cambria" panose="02040503050406030204" pitchFamily="18" charset="0"/>
                </a:rPr>
                <a:t>năng lực tư duy, giải quyết vấn đề, giao tiếp hợp tác.</a:t>
              </a:r>
            </a:p>
            <a:p>
              <a:pPr algn="just"/>
              <a:r>
                <a:rPr lang="en-US" sz="3000" b="1">
                  <a:solidFill>
                    <a:schemeClr val="accent1">
                      <a:lumMod val="75000"/>
                    </a:schemeClr>
                  </a:solidFill>
                  <a:latin typeface="Cambria" panose="02040503050406030204" pitchFamily="18" charset="0"/>
                  <a:ea typeface="Cambria" panose="02040503050406030204" pitchFamily="18" charset="0"/>
                </a:rPr>
                <a:t>* Phẩm chất: </a:t>
              </a:r>
              <a:r>
                <a:rPr lang="en-US" sz="3000" b="1">
                  <a:solidFill>
                    <a:schemeClr val="accent5">
                      <a:lumMod val="50000"/>
                    </a:schemeClr>
                  </a:solidFill>
                  <a:latin typeface="Cambria" panose="02040503050406030204" pitchFamily="18" charset="0"/>
                  <a:ea typeface="Cambria" panose="02040503050406030204" pitchFamily="18" charset="0"/>
                </a:rPr>
                <a:t>chăm chỉ, trách nhiệm</a:t>
              </a:r>
              <a:r>
                <a:rPr lang="en-US" sz="3000" b="1" smtClean="0">
                  <a:solidFill>
                    <a:schemeClr val="accent5">
                      <a:lumMod val="50000"/>
                    </a:schemeClr>
                  </a:solidFill>
                  <a:latin typeface="Cambria" panose="02040503050406030204" pitchFamily="18" charset="0"/>
                  <a:ea typeface="Cambria" panose="02040503050406030204" pitchFamily="18" charset="0"/>
                </a:rPr>
                <a:t>.</a:t>
              </a:r>
              <a:endParaRPr lang="en-US" sz="3000" b="1">
                <a:solidFill>
                  <a:schemeClr val="accent5">
                    <a:lumMod val="50000"/>
                  </a:schemeClr>
                </a:solidFill>
                <a:latin typeface="Cambria" panose="02040503050406030204" pitchFamily="18" charset="0"/>
                <a:ea typeface="Cambria" panose="02040503050406030204" pitchFamily="18" charset="0"/>
              </a:endParaRPr>
            </a:p>
          </p:txBody>
        </p:sp>
      </p:grpSp>
      <p:pic>
        <p:nvPicPr>
          <p:cNvPr id="13" name="Picture 12">
            <a:extLst>
              <a:ext uri="{FF2B5EF4-FFF2-40B4-BE49-F238E27FC236}">
                <a16:creationId xmlns:a16="http://schemas.microsoft.com/office/drawing/2014/main" id="{B5D2DAB1-4E2B-D3BA-EEFF-36D06A6A162B}"/>
              </a:ext>
            </a:extLst>
          </p:cNvPr>
          <p:cNvPicPr>
            <a:picLocks noChangeAspect="1"/>
          </p:cNvPicPr>
          <p:nvPr/>
        </p:nvPicPr>
        <p:blipFill>
          <a:blip r:embed="rId7"/>
          <a:stretch>
            <a:fillRect/>
          </a:stretch>
        </p:blipFill>
        <p:spPr>
          <a:xfrm>
            <a:off x="2180431" y="121590"/>
            <a:ext cx="7206214" cy="1508443"/>
          </a:xfrm>
          <a:prstGeom prst="rect">
            <a:avLst/>
          </a:prstGeom>
        </p:spPr>
      </p:pic>
    </p:spTree>
    <p:extLst>
      <p:ext uri="{BB962C8B-B14F-4D97-AF65-F5344CB8AC3E}">
        <p14:creationId xmlns:p14="http://schemas.microsoft.com/office/powerpoint/2010/main" val="1456398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11">
            <a:extLst>
              <a:ext uri="{FF2B5EF4-FFF2-40B4-BE49-F238E27FC236}">
                <a16:creationId xmlns:a16="http://schemas.microsoft.com/office/drawing/2014/main" id="{16A28798-C735-4597-B111-9EAB5AF04295}"/>
              </a:ext>
            </a:extLst>
          </p:cNvPr>
          <p:cNvPicPr>
            <a:picLocks noChangeAspect="1"/>
          </p:cNvPicPr>
          <p:nvPr/>
        </p:nvPicPr>
        <p:blipFill rotWithShape="1">
          <a:blip r:embed="rId2">
            <a:extLst>
              <a:ext uri="{28A0092B-C50C-407E-A947-70E740481C1C}">
                <a14:useLocalDpi xmlns:a14="http://schemas.microsoft.com/office/drawing/2010/main" val="0"/>
              </a:ext>
            </a:extLst>
          </a:blip>
          <a:srcRect r="44871"/>
          <a:stretch/>
        </p:blipFill>
        <p:spPr>
          <a:xfrm>
            <a:off x="448051" y="1316233"/>
            <a:ext cx="4089266" cy="4869340"/>
          </a:xfrm>
          <a:prstGeom prst="rect">
            <a:avLst/>
          </a:prstGeom>
        </p:spPr>
      </p:pic>
      <p:sp>
        <p:nvSpPr>
          <p:cNvPr id="5" name="任意多边形: 形状 70">
            <a:extLst>
              <a:ext uri="{FF2B5EF4-FFF2-40B4-BE49-F238E27FC236}">
                <a16:creationId xmlns:a16="http://schemas.microsoft.com/office/drawing/2014/main" id="{C870E79C-6CFA-4605-AF58-9E59B6D30471}"/>
              </a:ext>
            </a:extLst>
          </p:cNvPr>
          <p:cNvSpPr/>
          <p:nvPr/>
        </p:nvSpPr>
        <p:spPr>
          <a:xfrm>
            <a:off x="3491607" y="768374"/>
            <a:ext cx="8174584" cy="3631474"/>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7" name="图片 50">
            <a:extLst>
              <a:ext uri="{FF2B5EF4-FFF2-40B4-BE49-F238E27FC236}">
                <a16:creationId xmlns:a16="http://schemas.microsoft.com/office/drawing/2014/main" id="{C5CBD313-1FB2-4512-9BED-9B5B31612495}"/>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grpSp>
        <p:nvGrpSpPr>
          <p:cNvPr id="11"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2"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3"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4"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5"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6"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7"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8"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24" name="组合 69">
            <a:extLst>
              <a:ext uri="{FF2B5EF4-FFF2-40B4-BE49-F238E27FC236}">
                <a16:creationId xmlns:a16="http://schemas.microsoft.com/office/drawing/2014/main" id="{9EFEE9FE-4927-4B8D-BBC4-150D878E7E6C}"/>
              </a:ext>
            </a:extLst>
          </p:cNvPr>
          <p:cNvGrpSpPr/>
          <p:nvPr/>
        </p:nvGrpSpPr>
        <p:grpSpPr>
          <a:xfrm>
            <a:off x="5796032" y="3490577"/>
            <a:ext cx="5516445" cy="3428646"/>
            <a:chOff x="5736735" y="2728183"/>
            <a:chExt cx="5516445" cy="3428646"/>
          </a:xfrm>
        </p:grpSpPr>
        <p:pic>
          <p:nvPicPr>
            <p:cNvPr id="25" name="图片 68">
              <a:extLst>
                <a:ext uri="{FF2B5EF4-FFF2-40B4-BE49-F238E27FC236}">
                  <a16:creationId xmlns:a16="http://schemas.microsoft.com/office/drawing/2014/main" id="{C48AA967-8248-4EB0-9D4B-78048599FD3A}"/>
                </a:ext>
              </a:extLst>
            </p:cNvPr>
            <p:cNvPicPr>
              <a:picLocks noChangeAspect="1"/>
            </p:cNvPicPr>
            <p:nvPr/>
          </p:nvPicPr>
          <p:blipFill>
            <a:blip r:embed="rId9"/>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6" name="图片 67">
              <a:extLst>
                <a:ext uri="{FF2B5EF4-FFF2-40B4-BE49-F238E27FC236}">
                  <a16:creationId xmlns:a16="http://schemas.microsoft.com/office/drawing/2014/main" id="{F0AF15D9-7E3B-4E05-9AD5-17A83D532DC0}"/>
                </a:ext>
              </a:extLst>
            </p:cNvPr>
            <p:cNvPicPr>
              <a:picLocks noChangeAspect="1"/>
            </p:cNvPicPr>
            <p:nvPr/>
          </p:nvPicPr>
          <p:blipFill>
            <a:blip r:embed="rId9"/>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pic>
        <p:nvPicPr>
          <p:cNvPr id="4" name="Picture 3"/>
          <p:cNvPicPr>
            <a:picLocks noChangeAspect="1"/>
          </p:cNvPicPr>
          <p:nvPr/>
        </p:nvPicPr>
        <p:blipFill>
          <a:blip r:embed="rId10"/>
          <a:stretch>
            <a:fillRect/>
          </a:stretch>
        </p:blipFill>
        <p:spPr>
          <a:xfrm>
            <a:off x="3763013" y="761446"/>
            <a:ext cx="8096190" cy="4194412"/>
          </a:xfrm>
          <a:prstGeom prst="rect">
            <a:avLst/>
          </a:prstGeom>
        </p:spPr>
      </p:pic>
    </p:spTree>
    <p:extLst>
      <p:ext uri="{BB962C8B-B14F-4D97-AF65-F5344CB8AC3E}">
        <p14:creationId xmlns:p14="http://schemas.microsoft.com/office/powerpoint/2010/main" val="1165861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1000"/>
                                        <p:tgtEl>
                                          <p:spTgt spid="5"/>
                                        </p:tgtEl>
                                      </p:cBhvr>
                                    </p:animEffect>
                                  </p:childTnLst>
                                </p:cTn>
                              </p:par>
                              <p:par>
                                <p:cTn id="12" presetID="12" presetClass="entr" presetSubtype="8"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p:tgtEl>
                                          <p:spTgt spid="24"/>
                                        </p:tgtEl>
                                        <p:attrNameLst>
                                          <p:attrName>ppt_x</p:attrName>
                                        </p:attrNameLst>
                                      </p:cBhvr>
                                      <p:tavLst>
                                        <p:tav tm="0">
                                          <p:val>
                                            <p:strVal val="#ppt_x-#ppt_w*1.125000"/>
                                          </p:val>
                                        </p:tav>
                                        <p:tav tm="100000">
                                          <p:val>
                                            <p:strVal val="#ppt_x"/>
                                          </p:val>
                                        </p:tav>
                                      </p:tavLst>
                                    </p:anim>
                                    <p:animEffect transition="in" filter="wipe(right)">
                                      <p:cBhvr>
                                        <p:cTn id="15" dur="500"/>
                                        <p:tgtEl>
                                          <p:spTgt spid="24"/>
                                        </p:tgtEl>
                                      </p:cBhvr>
                                    </p:animEffect>
                                  </p:childTnLst>
                                </p:cTn>
                              </p:par>
                              <p:par>
                                <p:cTn id="16" presetID="47"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1000"/>
                                        <p:tgtEl>
                                          <p:spTgt spid="27"/>
                                        </p:tgtEl>
                                      </p:cBhvr>
                                    </p:animEffect>
                                    <p:anim calcmode="lin" valueType="num">
                                      <p:cBhvr>
                                        <p:cTn id="19" dur="1000" fill="hold"/>
                                        <p:tgtEl>
                                          <p:spTgt spid="27"/>
                                        </p:tgtEl>
                                        <p:attrNameLst>
                                          <p:attrName>ppt_x</p:attrName>
                                        </p:attrNameLst>
                                      </p:cBhvr>
                                      <p:tavLst>
                                        <p:tav tm="0">
                                          <p:val>
                                            <p:strVal val="#ppt_x"/>
                                          </p:val>
                                        </p:tav>
                                        <p:tav tm="100000">
                                          <p:val>
                                            <p:strVal val="#ppt_x"/>
                                          </p:val>
                                        </p:tav>
                                      </p:tavLst>
                                    </p:anim>
                                    <p:anim calcmode="lin" valueType="num">
                                      <p:cBhvr>
                                        <p:cTn id="20" dur="1000" fill="hold"/>
                                        <p:tgtEl>
                                          <p:spTgt spid="27"/>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16" presetClass="entr" presetSubtype="21"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780541" y="2935604"/>
            <a:ext cx="4762500" cy="3181350"/>
          </a:xfrm>
          <a:prstGeom prst="rect">
            <a:avLst/>
          </a:prstGeom>
        </p:spPr>
      </p:pic>
      <p:pic>
        <p:nvPicPr>
          <p:cNvPr id="6" name="Picture 5"/>
          <p:cNvPicPr>
            <a:picLocks noChangeAspect="1"/>
          </p:cNvPicPr>
          <p:nvPr/>
        </p:nvPicPr>
        <p:blipFill>
          <a:blip r:embed="rId3"/>
          <a:stretch>
            <a:fillRect/>
          </a:stretch>
        </p:blipFill>
        <p:spPr>
          <a:xfrm>
            <a:off x="999548" y="2935604"/>
            <a:ext cx="5179184" cy="2913291"/>
          </a:xfrm>
          <a:prstGeom prst="rect">
            <a:avLst/>
          </a:prstGeom>
          <a:ln>
            <a:noFill/>
          </a:ln>
          <a:effectLst>
            <a:softEdge rad="112500"/>
          </a:effectLst>
        </p:spPr>
      </p:pic>
      <p:sp>
        <p:nvSpPr>
          <p:cNvPr id="7" name="TextBox 6"/>
          <p:cNvSpPr txBox="1"/>
          <p:nvPr/>
        </p:nvSpPr>
        <p:spPr>
          <a:xfrm>
            <a:off x="740314" y="901338"/>
            <a:ext cx="10876835" cy="1200329"/>
          </a:xfrm>
          <a:prstGeom prst="rect">
            <a:avLst/>
          </a:prstGeom>
          <a:noFill/>
        </p:spPr>
        <p:txBody>
          <a:bodyPr wrap="square" rtlCol="0">
            <a:spAutoFit/>
          </a:bodyPr>
          <a:lstStyle/>
          <a:p>
            <a:pPr algn="just"/>
            <a:r>
              <a:rPr lang="en-US" sz="3600" b="1" smtClean="0">
                <a:latin typeface="Cambria" panose="02040503050406030204" pitchFamily="18" charset="0"/>
                <a:ea typeface="Cambria" panose="02040503050406030204" pitchFamily="18" charset="0"/>
              </a:rPr>
              <a:t>Năng lượng do thức ăn cung cấp được tính bằng đơn vị </a:t>
            </a:r>
            <a:r>
              <a:rPr lang="en-US" sz="3600" b="1" smtClean="0">
                <a:solidFill>
                  <a:srgbClr val="0070C0"/>
                </a:solidFill>
                <a:latin typeface="Cambria" panose="02040503050406030204" pitchFamily="18" charset="0"/>
                <a:ea typeface="Cambria" panose="02040503050406030204" pitchFamily="18" charset="0"/>
              </a:rPr>
              <a:t>ki-lô-ca-lo</a:t>
            </a:r>
            <a:r>
              <a:rPr lang="en-US" sz="3600" b="1" smtClean="0">
                <a:latin typeface="Cambria" panose="02040503050406030204" pitchFamily="18" charset="0"/>
                <a:ea typeface="Cambria" panose="02040503050406030204" pitchFamily="18" charset="0"/>
              </a:rPr>
              <a:t> (kí hiệu là </a:t>
            </a:r>
            <a:r>
              <a:rPr lang="en-US" sz="3600" b="1" smtClean="0">
                <a:solidFill>
                  <a:srgbClr val="C00000"/>
                </a:solidFill>
                <a:latin typeface="Cambria" panose="02040503050406030204" pitchFamily="18" charset="0"/>
                <a:ea typeface="Cambria" panose="02040503050406030204" pitchFamily="18" charset="0"/>
              </a:rPr>
              <a:t>kcal</a:t>
            </a:r>
            <a:r>
              <a:rPr lang="en-US" sz="3600" b="1" smtClean="0">
                <a:latin typeface="Cambria" panose="02040503050406030204" pitchFamily="18" charset="0"/>
                <a:ea typeface="Cambria" panose="02040503050406030204" pitchFamily="18" charset="0"/>
              </a:rPr>
              <a:t>).</a:t>
            </a:r>
            <a:endParaRPr lang="en-US" sz="36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22556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1577002" y="190164"/>
            <a:ext cx="9082289" cy="829649"/>
            <a:chOff x="1147155" y="572516"/>
            <a:chExt cx="13337769"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5" y="572637"/>
              <a:ext cx="13337769" cy="381002"/>
            </a:xfrm>
            <a:prstGeom prst="rect">
              <a:avLst/>
            </a:prstGeom>
            <a:noFill/>
          </p:spPr>
          <p:txBody>
            <a:bodyPr wrap="square">
              <a:spAutoFit/>
            </a:bodyPr>
            <a:lstStyle/>
            <a:p>
              <a:pPr algn="ctr"/>
              <a:r>
                <a:rPr lang="en-US" sz="4400" b="1" i="0" smtClean="0">
                  <a:solidFill>
                    <a:srgbClr val="009999"/>
                  </a:solidFill>
                  <a:effectLst/>
                  <a:latin typeface="Cambria" panose="02040503050406030204" pitchFamily="18" charset="0"/>
                </a:rPr>
                <a:t> Quan sát hình 4 và cho biết:</a:t>
              </a:r>
              <a:endParaRPr lang="en-US" sz="4400" b="1" dirty="0">
                <a:solidFill>
                  <a:srgbClr val="009999"/>
                </a:solidFill>
                <a:latin typeface="Cambria" panose="02040503050406030204" pitchFamily="18" charset="0"/>
              </a:endParaRPr>
            </a:p>
          </p:txBody>
        </p:sp>
      </p:grpSp>
      <p:sp>
        <p:nvSpPr>
          <p:cNvPr id="5" name="TextBox 4"/>
          <p:cNvSpPr txBox="1"/>
          <p:nvPr/>
        </p:nvSpPr>
        <p:spPr>
          <a:xfrm>
            <a:off x="483326" y="1019812"/>
            <a:ext cx="11256015" cy="2400657"/>
          </a:xfrm>
          <a:prstGeom prst="rect">
            <a:avLst/>
          </a:prstGeom>
          <a:noFill/>
        </p:spPr>
        <p:txBody>
          <a:bodyPr wrap="square" rtlCol="0">
            <a:spAutoFit/>
          </a:bodyPr>
          <a:lstStyle/>
          <a:p>
            <a:pPr algn="just"/>
            <a:r>
              <a:rPr lang="vi-VN" sz="3000">
                <a:latin typeface="Cambria" panose="02040503050406030204" pitchFamily="18" charset="0"/>
                <a:ea typeface="Cambria" panose="02040503050406030204" pitchFamily="18" charset="0"/>
              </a:rPr>
              <a:t>- Năng lượng có trong 100 g của mỗi loại thực phẩm.</a:t>
            </a:r>
          </a:p>
          <a:p>
            <a:pPr algn="just"/>
            <a:r>
              <a:rPr lang="vi-VN" sz="3000">
                <a:latin typeface="Cambria" panose="02040503050406030204" pitchFamily="18" charset="0"/>
                <a:ea typeface="Cambria" panose="02040503050406030204" pitchFamily="18" charset="0"/>
              </a:rPr>
              <a:t>- Thực phẩm cung cấp nhiều năng lượng thuộc nhóm chất dinh dưỡng nào?</a:t>
            </a:r>
          </a:p>
          <a:p>
            <a:pPr algn="just"/>
            <a:r>
              <a:rPr lang="vi-VN" sz="3000">
                <a:latin typeface="Cambria" panose="02040503050406030204" pitchFamily="18" charset="0"/>
                <a:ea typeface="Cambria" panose="02040503050406030204" pitchFamily="18" charset="0"/>
              </a:rPr>
              <a:t>- Thực phẩm cung cấp ít năng lượng thuộc nhóm chất dinh dưỡng nào?</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7702" y="3097811"/>
            <a:ext cx="6753498" cy="3760189"/>
          </a:xfrm>
          <a:prstGeom prst="rect">
            <a:avLst/>
          </a:prstGeom>
        </p:spPr>
      </p:pic>
    </p:spTree>
    <p:extLst>
      <p:ext uri="{BB962C8B-B14F-4D97-AF65-F5344CB8AC3E}">
        <p14:creationId xmlns:p14="http://schemas.microsoft.com/office/powerpoint/2010/main" val="1816066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par>
                          <p:cTn id="14" fill="hold">
                            <p:stCondLst>
                              <p:cond delay="500"/>
                            </p:stCondLst>
                            <p:childTnLst>
                              <p:par>
                                <p:cTn id="15" presetID="16" presetClass="entr" presetSubtype="2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496388" y="255478"/>
            <a:ext cx="11286310" cy="829649"/>
            <a:chOff x="1147155" y="572516"/>
            <a:chExt cx="13337769"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5" y="572637"/>
              <a:ext cx="13337769" cy="381002"/>
            </a:xfrm>
            <a:prstGeom prst="rect">
              <a:avLst/>
            </a:prstGeom>
            <a:noFill/>
          </p:spPr>
          <p:txBody>
            <a:bodyPr wrap="square">
              <a:spAutoFit/>
            </a:bodyPr>
            <a:lstStyle/>
            <a:p>
              <a:pPr algn="ctr"/>
              <a:r>
                <a:rPr lang="en-US" sz="4400" b="1" i="0" smtClean="0">
                  <a:solidFill>
                    <a:srgbClr val="009999"/>
                  </a:solidFill>
                  <a:effectLst/>
                  <a:latin typeface="Cambria" panose="02040503050406030204" pitchFamily="18" charset="0"/>
                </a:rPr>
                <a:t> </a:t>
              </a:r>
              <a:r>
                <a:rPr lang="vi-VN" sz="3600" b="1">
                  <a:latin typeface="Cambria" panose="02040503050406030204" pitchFamily="18" charset="0"/>
                  <a:ea typeface="Cambria" panose="02040503050406030204" pitchFamily="18" charset="0"/>
                </a:rPr>
                <a:t>Năng lượng có trong 100 g của mỗi loại thực phẩm.</a:t>
              </a:r>
              <a:endParaRPr lang="vi-VN" sz="4000" b="1">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436915" y="1190634"/>
            <a:ext cx="8818118" cy="4909721"/>
          </a:xfrm>
          <a:prstGeom prst="rect">
            <a:avLst/>
          </a:prstGeom>
        </p:spPr>
      </p:pic>
    </p:spTree>
    <p:extLst>
      <p:ext uri="{BB962C8B-B14F-4D97-AF65-F5344CB8AC3E}">
        <p14:creationId xmlns:p14="http://schemas.microsoft.com/office/powerpoint/2010/main" val="3452675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496389" y="109717"/>
            <a:ext cx="11286309" cy="1292662"/>
            <a:chOff x="1147156" y="500340"/>
            <a:chExt cx="13337768" cy="640084"/>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565604"/>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208904" y="500340"/>
              <a:ext cx="13167959" cy="640084"/>
            </a:xfrm>
            <a:prstGeom prst="rect">
              <a:avLst/>
            </a:prstGeom>
            <a:noFill/>
          </p:spPr>
          <p:txBody>
            <a:bodyPr wrap="square">
              <a:spAutoFit/>
            </a:bodyPr>
            <a:lstStyle/>
            <a:p>
              <a:pPr algn="just"/>
              <a:r>
                <a:rPr lang="en-US" sz="4400" b="1" i="0" smtClean="0">
                  <a:solidFill>
                    <a:srgbClr val="009999"/>
                  </a:solidFill>
                  <a:effectLst/>
                  <a:latin typeface="Cambria" panose="02040503050406030204" pitchFamily="18" charset="0"/>
                </a:rPr>
                <a:t> </a:t>
              </a:r>
              <a:r>
                <a:rPr lang="vi-VN" sz="3400" b="1">
                  <a:latin typeface="Cambria" panose="02040503050406030204" pitchFamily="18" charset="0"/>
                  <a:ea typeface="Cambria" panose="02040503050406030204" pitchFamily="18" charset="0"/>
                </a:rPr>
                <a:t>Thực phẩm cung cấp nhiều năng lượng thuộc nhóm chất dinh dưỡng nào?</a:t>
              </a:r>
            </a:p>
          </p:txBody>
        </p:sp>
      </p:gr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710890" y="1660897"/>
            <a:ext cx="8818118" cy="4909721"/>
          </a:xfrm>
          <a:prstGeom prst="rect">
            <a:avLst/>
          </a:prstGeom>
        </p:spPr>
      </p:pic>
      <p:sp>
        <p:nvSpPr>
          <p:cNvPr id="7" name="Rounded Rectangle 6"/>
          <p:cNvSpPr/>
          <p:nvPr/>
        </p:nvSpPr>
        <p:spPr>
          <a:xfrm>
            <a:off x="8255726" y="1815737"/>
            <a:ext cx="2273282" cy="212924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3679372" y="1815737"/>
            <a:ext cx="2273282" cy="212924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8270621" y="4036424"/>
            <a:ext cx="2273282" cy="212924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a:extLst>
              <a:ext uri="{FF2B5EF4-FFF2-40B4-BE49-F238E27FC236}">
                <a16:creationId xmlns:a16="http://schemas.microsoft.com/office/drawing/2014/main" id="{BC5BEAEB-E389-7C3C-041A-F2DB4F5AE20A}"/>
              </a:ext>
            </a:extLst>
          </p:cNvPr>
          <p:cNvGrpSpPr/>
          <p:nvPr/>
        </p:nvGrpSpPr>
        <p:grpSpPr>
          <a:xfrm>
            <a:off x="476794" y="118127"/>
            <a:ext cx="11286309" cy="1292662"/>
            <a:chOff x="1147156" y="500340"/>
            <a:chExt cx="13337768" cy="640084"/>
          </a:xfrm>
        </p:grpSpPr>
        <p:sp>
          <p:nvSpPr>
            <p:cNvPr id="15" name="Flowchart: Alternate Process 14">
              <a:extLst>
                <a:ext uri="{FF2B5EF4-FFF2-40B4-BE49-F238E27FC236}">
                  <a16:creationId xmlns:a16="http://schemas.microsoft.com/office/drawing/2014/main" id="{5B6713E3-A5F2-5E0D-4DA0-706415FDF64C}"/>
                </a:ext>
              </a:extLst>
            </p:cNvPr>
            <p:cNvSpPr/>
            <p:nvPr/>
          </p:nvSpPr>
          <p:spPr>
            <a:xfrm>
              <a:off x="1147156" y="572516"/>
              <a:ext cx="13337768" cy="565604"/>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 name="TextBox 15">
              <a:extLst>
                <a:ext uri="{FF2B5EF4-FFF2-40B4-BE49-F238E27FC236}">
                  <a16:creationId xmlns:a16="http://schemas.microsoft.com/office/drawing/2014/main" id="{FF6F49AC-3F83-46CA-AC9E-5A46576F40A2}"/>
                </a:ext>
              </a:extLst>
            </p:cNvPr>
            <p:cNvSpPr txBox="1"/>
            <p:nvPr/>
          </p:nvSpPr>
          <p:spPr>
            <a:xfrm>
              <a:off x="1208904" y="500340"/>
              <a:ext cx="13167959" cy="640084"/>
            </a:xfrm>
            <a:prstGeom prst="rect">
              <a:avLst/>
            </a:prstGeom>
            <a:noFill/>
          </p:spPr>
          <p:txBody>
            <a:bodyPr wrap="square">
              <a:spAutoFit/>
            </a:bodyPr>
            <a:lstStyle/>
            <a:p>
              <a:pPr algn="ctr"/>
              <a:r>
                <a:rPr lang="en-US" sz="4400" b="1" i="0" smtClean="0">
                  <a:solidFill>
                    <a:srgbClr val="009999"/>
                  </a:solidFill>
                  <a:effectLst/>
                  <a:latin typeface="Cambria" panose="02040503050406030204" pitchFamily="18" charset="0"/>
                </a:rPr>
                <a:t> </a:t>
              </a:r>
              <a:r>
                <a:rPr lang="vi-VN" sz="3400" b="1">
                  <a:latin typeface="Cambria" panose="02040503050406030204" pitchFamily="18" charset="0"/>
                  <a:ea typeface="Cambria" panose="02040503050406030204" pitchFamily="18" charset="0"/>
                </a:rPr>
                <a:t>Thực phẩm cung cấp nhiều năng lượng thuộc nhóm </a:t>
              </a:r>
              <a:r>
                <a:rPr lang="vi-VN" sz="3400" b="1">
                  <a:solidFill>
                    <a:srgbClr val="C00000"/>
                  </a:solidFill>
                  <a:latin typeface="Cambria" panose="02040503050406030204" pitchFamily="18" charset="0"/>
                  <a:ea typeface="Cambria" panose="02040503050406030204" pitchFamily="18" charset="0"/>
                </a:rPr>
                <a:t>chất </a:t>
              </a:r>
              <a:r>
                <a:rPr lang="en-US" sz="3400" b="1" smtClean="0">
                  <a:solidFill>
                    <a:srgbClr val="C00000"/>
                  </a:solidFill>
                  <a:latin typeface="Cambria" panose="02040503050406030204" pitchFamily="18" charset="0"/>
                  <a:ea typeface="Cambria" panose="02040503050406030204" pitchFamily="18" charset="0"/>
                </a:rPr>
                <a:t>béo, chất bột đường và chất đạm</a:t>
              </a:r>
              <a:r>
                <a:rPr lang="en-US" sz="3400" b="1" smtClean="0">
                  <a:latin typeface="Cambria" panose="02040503050406030204" pitchFamily="18" charset="0"/>
                  <a:ea typeface="Cambria" panose="02040503050406030204" pitchFamily="18" charset="0"/>
                </a:rPr>
                <a:t>.</a:t>
              </a:r>
              <a:endParaRPr lang="vi-VN" sz="34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303011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xit" presetSubtype="0" fill="hold" nodeType="clickEffect">
                                  <p:stCondLst>
                                    <p:cond delay="0"/>
                                  </p:stCondLst>
                                  <p:childTnLst>
                                    <p:animEffect transition="out" filter="fade">
                                      <p:cBhvr>
                                        <p:cTn id="23" dur="1000"/>
                                        <p:tgtEl>
                                          <p:spTgt spid="2"/>
                                        </p:tgtEl>
                                      </p:cBhvr>
                                    </p:animEffect>
                                    <p:anim calcmode="lin" valueType="num">
                                      <p:cBhvr>
                                        <p:cTn id="24" dur="1000"/>
                                        <p:tgtEl>
                                          <p:spTgt spid="2"/>
                                        </p:tgtEl>
                                        <p:attrNameLst>
                                          <p:attrName>ppt_x</p:attrName>
                                        </p:attrNameLst>
                                      </p:cBhvr>
                                      <p:tavLst>
                                        <p:tav tm="0">
                                          <p:val>
                                            <p:strVal val="ppt_x"/>
                                          </p:val>
                                        </p:tav>
                                        <p:tav tm="100000">
                                          <p:val>
                                            <p:strVal val="ppt_x"/>
                                          </p:val>
                                        </p:tav>
                                      </p:tavLst>
                                    </p:anim>
                                    <p:anim calcmode="lin" valueType="num">
                                      <p:cBhvr>
                                        <p:cTn id="25" dur="1000"/>
                                        <p:tgtEl>
                                          <p:spTgt spid="2"/>
                                        </p:tgtEl>
                                        <p:attrNameLst>
                                          <p:attrName>ppt_y</p:attrName>
                                        </p:attrNameLst>
                                      </p:cBhvr>
                                      <p:tavLst>
                                        <p:tav tm="0">
                                          <p:val>
                                            <p:strVal val="ppt_y"/>
                                          </p:val>
                                        </p:tav>
                                        <p:tav tm="100000">
                                          <p:val>
                                            <p:strVal val="ppt_y+.1"/>
                                          </p:val>
                                        </p:tav>
                                      </p:tavLst>
                                    </p:anim>
                                    <p:set>
                                      <p:cBhvr>
                                        <p:cTn id="26" dur="1" fill="hold">
                                          <p:stCondLst>
                                            <p:cond delay="999"/>
                                          </p:stCondLst>
                                        </p:cTn>
                                        <p:tgtEl>
                                          <p:spTgt spid="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496389" y="175030"/>
            <a:ext cx="11286310" cy="1274947"/>
            <a:chOff x="1147156" y="532681"/>
            <a:chExt cx="13337769" cy="631312"/>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591477"/>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32681"/>
              <a:ext cx="13337769" cy="624844"/>
            </a:xfrm>
            <a:prstGeom prst="rect">
              <a:avLst/>
            </a:prstGeom>
            <a:noFill/>
          </p:spPr>
          <p:txBody>
            <a:bodyPr wrap="square">
              <a:spAutoFit/>
            </a:bodyPr>
            <a:lstStyle/>
            <a:p>
              <a:pPr algn="just"/>
              <a:r>
                <a:rPr lang="en-US" sz="4400" b="1" i="0" smtClean="0">
                  <a:solidFill>
                    <a:srgbClr val="009999"/>
                  </a:solidFill>
                  <a:effectLst/>
                  <a:latin typeface="Cambria" panose="02040503050406030204" pitchFamily="18" charset="0"/>
                </a:rPr>
                <a:t> </a:t>
              </a:r>
              <a:r>
                <a:rPr lang="vi-VN" sz="3200" b="1">
                  <a:latin typeface="Cambria" panose="02040503050406030204" pitchFamily="18" charset="0"/>
                  <a:ea typeface="Cambria" panose="02040503050406030204" pitchFamily="18" charset="0"/>
                </a:rPr>
                <a:t>Thực phẩm cung cấp ít năng lượng thuộc nhóm chất dinh dưỡng nào?</a:t>
              </a:r>
            </a:p>
          </p:txBody>
        </p:sp>
      </p:gr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528355" y="1660896"/>
            <a:ext cx="8818118" cy="4909721"/>
          </a:xfrm>
          <a:prstGeom prst="rect">
            <a:avLst/>
          </a:prstGeom>
        </p:spPr>
      </p:pic>
      <p:sp>
        <p:nvSpPr>
          <p:cNvPr id="7" name="Rounded Rectangle 6"/>
          <p:cNvSpPr/>
          <p:nvPr/>
        </p:nvSpPr>
        <p:spPr>
          <a:xfrm>
            <a:off x="5682343" y="3931920"/>
            <a:ext cx="2377440" cy="202474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528355" y="3931920"/>
            <a:ext cx="2076994" cy="202474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a:extLst>
              <a:ext uri="{FF2B5EF4-FFF2-40B4-BE49-F238E27FC236}">
                <a16:creationId xmlns:a16="http://schemas.microsoft.com/office/drawing/2014/main" id="{BC5BEAEB-E389-7C3C-041A-F2DB4F5AE20A}"/>
              </a:ext>
            </a:extLst>
          </p:cNvPr>
          <p:cNvGrpSpPr/>
          <p:nvPr/>
        </p:nvGrpSpPr>
        <p:grpSpPr>
          <a:xfrm>
            <a:off x="496389" y="109717"/>
            <a:ext cx="11286309" cy="1292662"/>
            <a:chOff x="1147156" y="500340"/>
            <a:chExt cx="13337768" cy="640084"/>
          </a:xfrm>
        </p:grpSpPr>
        <p:sp>
          <p:nvSpPr>
            <p:cNvPr id="10" name="Flowchart: Alternate Process 9">
              <a:extLst>
                <a:ext uri="{FF2B5EF4-FFF2-40B4-BE49-F238E27FC236}">
                  <a16:creationId xmlns:a16="http://schemas.microsoft.com/office/drawing/2014/main" id="{5B6713E3-A5F2-5E0D-4DA0-706415FDF64C}"/>
                </a:ext>
              </a:extLst>
            </p:cNvPr>
            <p:cNvSpPr/>
            <p:nvPr/>
          </p:nvSpPr>
          <p:spPr>
            <a:xfrm>
              <a:off x="1147156" y="572516"/>
              <a:ext cx="13337768" cy="565604"/>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TextBox 10">
              <a:extLst>
                <a:ext uri="{FF2B5EF4-FFF2-40B4-BE49-F238E27FC236}">
                  <a16:creationId xmlns:a16="http://schemas.microsoft.com/office/drawing/2014/main" id="{FF6F49AC-3F83-46CA-AC9E-5A46576F40A2}"/>
                </a:ext>
              </a:extLst>
            </p:cNvPr>
            <p:cNvSpPr txBox="1"/>
            <p:nvPr/>
          </p:nvSpPr>
          <p:spPr>
            <a:xfrm>
              <a:off x="1208904" y="500340"/>
              <a:ext cx="13167959" cy="640084"/>
            </a:xfrm>
            <a:prstGeom prst="rect">
              <a:avLst/>
            </a:prstGeom>
            <a:noFill/>
          </p:spPr>
          <p:txBody>
            <a:bodyPr wrap="square">
              <a:spAutoFit/>
            </a:bodyPr>
            <a:lstStyle/>
            <a:p>
              <a:pPr algn="ctr"/>
              <a:r>
                <a:rPr lang="en-US" sz="4400" b="1" i="0" smtClean="0">
                  <a:solidFill>
                    <a:srgbClr val="009999"/>
                  </a:solidFill>
                  <a:effectLst/>
                  <a:latin typeface="Cambria" panose="02040503050406030204" pitchFamily="18" charset="0"/>
                </a:rPr>
                <a:t> </a:t>
              </a:r>
              <a:r>
                <a:rPr lang="vi-VN" sz="3400" b="1">
                  <a:latin typeface="Cambria" panose="02040503050406030204" pitchFamily="18" charset="0"/>
                  <a:ea typeface="Cambria" panose="02040503050406030204" pitchFamily="18" charset="0"/>
                </a:rPr>
                <a:t>Thực phẩm cung cấp </a:t>
              </a:r>
              <a:r>
                <a:rPr lang="en-US" sz="3400" b="1" smtClean="0">
                  <a:latin typeface="Cambria" panose="02040503050406030204" pitchFamily="18" charset="0"/>
                  <a:ea typeface="Cambria" panose="02040503050406030204" pitchFamily="18" charset="0"/>
                </a:rPr>
                <a:t>ít</a:t>
              </a:r>
              <a:r>
                <a:rPr lang="vi-VN" sz="3400" b="1" smtClean="0">
                  <a:latin typeface="Cambria" panose="02040503050406030204" pitchFamily="18" charset="0"/>
                  <a:ea typeface="Cambria" panose="02040503050406030204" pitchFamily="18" charset="0"/>
                </a:rPr>
                <a:t> </a:t>
              </a:r>
              <a:r>
                <a:rPr lang="vi-VN" sz="3400" b="1">
                  <a:latin typeface="Cambria" panose="02040503050406030204" pitchFamily="18" charset="0"/>
                  <a:ea typeface="Cambria" panose="02040503050406030204" pitchFamily="18" charset="0"/>
                </a:rPr>
                <a:t>năng lượng thuộc nhóm </a:t>
              </a:r>
              <a:r>
                <a:rPr lang="en-US" sz="3400" b="1" smtClean="0">
                  <a:latin typeface="Cambria" panose="02040503050406030204" pitchFamily="18" charset="0"/>
                  <a:ea typeface="Cambria" panose="02040503050406030204" pitchFamily="18" charset="0"/>
                </a:rPr>
                <a:t>chứa nhiều </a:t>
              </a:r>
              <a:r>
                <a:rPr lang="en-US" sz="3400" b="1" smtClean="0">
                  <a:solidFill>
                    <a:srgbClr val="C00000"/>
                  </a:solidFill>
                  <a:latin typeface="Cambria" panose="02040503050406030204" pitchFamily="18" charset="0"/>
                  <a:ea typeface="Cambria" panose="02040503050406030204" pitchFamily="18" charset="0"/>
                </a:rPr>
                <a:t>vi-ta-min và chất khoáng</a:t>
              </a:r>
              <a:r>
                <a:rPr lang="en-US" sz="3400" b="1" smtClean="0">
                  <a:latin typeface="Cambria" panose="02040503050406030204" pitchFamily="18" charset="0"/>
                  <a:ea typeface="Cambria" panose="02040503050406030204" pitchFamily="18" charset="0"/>
                </a:rPr>
                <a:t>.</a:t>
              </a:r>
              <a:endParaRPr lang="vi-VN" sz="34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27112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82539" y="507155"/>
            <a:ext cx="3450635" cy="1383912"/>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48096" y="1935000"/>
            <a:ext cx="10958807" cy="3741687"/>
            <a:chOff x="169315" y="528866"/>
            <a:chExt cx="14793873" cy="12012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20128"/>
            </a:xfrm>
            <a:prstGeom prst="flowChartAlternateProcess">
              <a:avLst/>
            </a:prstGeom>
            <a:solidFill>
              <a:schemeClr val="bg1">
                <a:alpha val="96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345989" y="532895"/>
              <a:ext cx="14440523" cy="103753"/>
            </a:xfrm>
            <a:prstGeom prst="rect">
              <a:avLst/>
            </a:prstGeom>
            <a:noFill/>
          </p:spPr>
          <p:txBody>
            <a:bodyPr wrap="square">
              <a:spAutoFit/>
            </a:bodyPr>
            <a:lstStyle/>
            <a:p>
              <a:pPr algn="just"/>
              <a:r>
                <a:rPr lang="nl-NL" sz="4400" b="1" smtClean="0">
                  <a:solidFill>
                    <a:srgbClr val="009999"/>
                  </a:solidFill>
                  <a:latin typeface="Cambria" panose="02040503050406030204" pitchFamily="18" charset="0"/>
                  <a:ea typeface="Cambria" panose="02040503050406030204" pitchFamily="18" charset="0"/>
                </a:rPr>
                <a:t>    </a:t>
              </a:r>
              <a:r>
                <a:rPr lang="nl-NL" sz="4000" b="1">
                  <a:solidFill>
                    <a:srgbClr val="C00000"/>
                  </a:solidFill>
                  <a:latin typeface="Cambria" panose="02040503050406030204" pitchFamily="18" charset="0"/>
                  <a:ea typeface="Cambria" panose="02040503050406030204" pitchFamily="18" charset="0"/>
                </a:rPr>
                <a:t>Thực phẩm cung cấp nhiều năng lượng thường thuộc nhóm chất béo, chất bột đường; thực phẩm cung cấp ít năng lượng thường thuộc nhóm vi-ta-min và chất khoáng.</a:t>
              </a:r>
              <a:endParaRPr lang="en-US" sz="4000" b="1">
                <a:solidFill>
                  <a:srgbClr val="C00000"/>
                </a:solidFill>
                <a:latin typeface="Cambria" panose="02040503050406030204" pitchFamily="18" charset="0"/>
                <a:ea typeface="Cambria" panose="02040503050406030204" pitchFamily="18" charset="0"/>
              </a:endParaRPr>
            </a:p>
          </p:txBody>
        </p:sp>
      </p:grpSp>
      <p:grpSp>
        <p:nvGrpSpPr>
          <p:cNvPr id="6"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7" name="图片 63">
              <a:extLst>
                <a:ext uri="{FF2B5EF4-FFF2-40B4-BE49-F238E27FC236}">
                  <a16:creationId xmlns:a16="http://schemas.microsoft.com/office/drawing/2014/main" id="{BF836161-3286-4D87-878A-647E345F62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64">
              <a:extLst>
                <a:ext uri="{FF2B5EF4-FFF2-40B4-BE49-F238E27FC236}">
                  <a16:creationId xmlns:a16="http://schemas.microsoft.com/office/drawing/2014/main" id="{A45EA57C-B2D4-49A7-BB53-8663999C88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65">
              <a:extLst>
                <a:ext uri="{FF2B5EF4-FFF2-40B4-BE49-F238E27FC236}">
                  <a16:creationId xmlns:a16="http://schemas.microsoft.com/office/drawing/2014/main" id="{57A1C840-F6B1-4FEF-8AF8-69F386667970}"/>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66">
              <a:extLst>
                <a:ext uri="{FF2B5EF4-FFF2-40B4-BE49-F238E27FC236}">
                  <a16:creationId xmlns:a16="http://schemas.microsoft.com/office/drawing/2014/main" id="{4DC43758-75D0-4985-A4B6-9C897D88E18B}"/>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67">
              <a:extLst>
                <a:ext uri="{FF2B5EF4-FFF2-40B4-BE49-F238E27FC236}">
                  <a16:creationId xmlns:a16="http://schemas.microsoft.com/office/drawing/2014/main" id="{51ACFAEB-F0CB-41AB-A614-2478DB6F864A}"/>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68">
              <a:extLst>
                <a:ext uri="{FF2B5EF4-FFF2-40B4-BE49-F238E27FC236}">
                  <a16:creationId xmlns:a16="http://schemas.microsoft.com/office/drawing/2014/main" id="{66E9C615-93FF-429E-8BFD-05F6EC67E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69">
              <a:extLst>
                <a:ext uri="{FF2B5EF4-FFF2-40B4-BE49-F238E27FC236}">
                  <a16:creationId xmlns:a16="http://schemas.microsoft.com/office/drawing/2014/main" id="{5B551E20-9A29-43E6-B580-9C3A1270BA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4" name="图片 26">
            <a:extLst>
              <a:ext uri="{FF2B5EF4-FFF2-40B4-BE49-F238E27FC236}">
                <a16:creationId xmlns:a16="http://schemas.microsoft.com/office/drawing/2014/main" id="{FA6AD0DB-5937-49D2-826C-95EADFCB78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spTree>
    <p:extLst>
      <p:ext uri="{BB962C8B-B14F-4D97-AF65-F5344CB8AC3E}">
        <p14:creationId xmlns:p14="http://schemas.microsoft.com/office/powerpoint/2010/main" val="2717645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14">
            <a:extLst>
              <a:ext uri="{FF2B5EF4-FFF2-40B4-BE49-F238E27FC236}">
                <a16:creationId xmlns:a16="http://schemas.microsoft.com/office/drawing/2014/main"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509276" y="4588801"/>
            <a:ext cx="7722456" cy="1953781"/>
          </a:xfrm>
          <a:prstGeom prst="rect">
            <a:avLst/>
          </a:prstGeom>
        </p:spPr>
      </p:pic>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641" y="521206"/>
            <a:ext cx="4794069" cy="6232291"/>
          </a:xfrm>
          <a:prstGeom prst="rect">
            <a:avLst/>
          </a:prstGeom>
        </p:spPr>
      </p:pic>
      <p:grpSp>
        <p:nvGrpSpPr>
          <p:cNvPr id="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4" name="图片 63">
              <a:extLst>
                <a:ext uri="{FF2B5EF4-FFF2-40B4-BE49-F238E27FC236}">
                  <a16:creationId xmlns:a16="http://schemas.microsoft.com/office/drawing/2014/main" id="{BF836161-3286-4D87-878A-647E345F62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5" name="图片 64">
              <a:extLst>
                <a:ext uri="{FF2B5EF4-FFF2-40B4-BE49-F238E27FC236}">
                  <a16:creationId xmlns:a16="http://schemas.microsoft.com/office/drawing/2014/main" id="{A45EA57C-B2D4-49A7-BB53-8663999C88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 name="图片 65">
              <a:extLst>
                <a:ext uri="{FF2B5EF4-FFF2-40B4-BE49-F238E27FC236}">
                  <a16:creationId xmlns:a16="http://schemas.microsoft.com/office/drawing/2014/main" id="{57A1C840-F6B1-4FEF-8AF8-69F386667970}"/>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7" name="图片 66">
              <a:extLst>
                <a:ext uri="{FF2B5EF4-FFF2-40B4-BE49-F238E27FC236}">
                  <a16:creationId xmlns:a16="http://schemas.microsoft.com/office/drawing/2014/main" id="{4DC43758-75D0-4985-A4B6-9C897D88E18B}"/>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8" name="图片 67">
              <a:extLst>
                <a:ext uri="{FF2B5EF4-FFF2-40B4-BE49-F238E27FC236}">
                  <a16:creationId xmlns:a16="http://schemas.microsoft.com/office/drawing/2014/main" id="{51ACFAEB-F0CB-41AB-A614-2478DB6F864A}"/>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9" name="图片 68">
              <a:extLst>
                <a:ext uri="{FF2B5EF4-FFF2-40B4-BE49-F238E27FC236}">
                  <a16:creationId xmlns:a16="http://schemas.microsoft.com/office/drawing/2014/main" id="{66E9C615-93FF-429E-8BFD-05F6EC67E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0" name="图片 69">
              <a:extLst>
                <a:ext uri="{FF2B5EF4-FFF2-40B4-BE49-F238E27FC236}">
                  <a16:creationId xmlns:a16="http://schemas.microsoft.com/office/drawing/2014/main" id="{5B551E20-9A29-43E6-B580-9C3A1270BA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1" name="图片 26">
            <a:extLst>
              <a:ext uri="{FF2B5EF4-FFF2-40B4-BE49-F238E27FC236}">
                <a16:creationId xmlns:a16="http://schemas.microsoft.com/office/drawing/2014/main" id="{FA6AD0DB-5937-49D2-826C-95EADFCB78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grpSp>
        <p:nvGrpSpPr>
          <p:cNvPr id="14" name="Group 13"/>
          <p:cNvGrpSpPr/>
          <p:nvPr/>
        </p:nvGrpSpPr>
        <p:grpSpPr>
          <a:xfrm>
            <a:off x="3880014" y="351851"/>
            <a:ext cx="7829674" cy="3452372"/>
            <a:chOff x="3880014" y="351851"/>
            <a:chExt cx="7829674" cy="3452372"/>
          </a:xfrm>
        </p:grpSpPr>
        <p:sp>
          <p:nvSpPr>
            <p:cNvPr id="12" name="任意多边形: 形状 40">
              <a:extLst>
                <a:ext uri="{FF2B5EF4-FFF2-40B4-BE49-F238E27FC236}">
                  <a16:creationId xmlns:a16="http://schemas.microsoft.com/office/drawing/2014/main" id="{50C53215-5F60-4E34-AE0B-4349CB326516}"/>
                </a:ext>
              </a:extLst>
            </p:cNvPr>
            <p:cNvSpPr/>
            <p:nvPr/>
          </p:nvSpPr>
          <p:spPr>
            <a:xfrm>
              <a:off x="3880014" y="351851"/>
              <a:ext cx="7829674" cy="345237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13" name="TextBox 12"/>
            <p:cNvSpPr txBox="1"/>
            <p:nvPr/>
          </p:nvSpPr>
          <p:spPr>
            <a:xfrm>
              <a:off x="4258491" y="627017"/>
              <a:ext cx="7053986" cy="2554545"/>
            </a:xfrm>
            <a:prstGeom prst="rect">
              <a:avLst/>
            </a:prstGeom>
            <a:noFill/>
          </p:spPr>
          <p:txBody>
            <a:bodyPr wrap="square" rtlCol="0">
              <a:spAutoFit/>
            </a:bodyPr>
            <a:lstStyle/>
            <a:p>
              <a:pPr algn="just"/>
              <a:r>
                <a:rPr lang="nl-NL" sz="4000" b="1" smtClean="0">
                  <a:solidFill>
                    <a:schemeClr val="accent5">
                      <a:lumMod val="75000"/>
                    </a:schemeClr>
                  </a:solidFill>
                  <a:latin typeface="Cambria" panose="02040503050406030204" pitchFamily="18" charset="0"/>
                  <a:ea typeface="Cambria" panose="02040503050406030204" pitchFamily="18" charset="0"/>
                </a:rPr>
                <a:t>Hãy kể </a:t>
              </a:r>
              <a:r>
                <a:rPr lang="nl-NL" sz="4000" b="1">
                  <a:solidFill>
                    <a:schemeClr val="accent5">
                      <a:lumMod val="75000"/>
                    </a:schemeClr>
                  </a:solidFill>
                  <a:latin typeface="Cambria" panose="02040503050406030204" pitchFamily="18" charset="0"/>
                  <a:ea typeface="Cambria" panose="02040503050406030204" pitchFamily="18" charset="0"/>
                </a:rPr>
                <a:t>tên một số thực phẩm khác cung cấp cho cơ thể năng lượng ở mức độ khác nhau mà </a:t>
              </a:r>
              <a:r>
                <a:rPr lang="nl-NL" sz="4000" b="1" smtClean="0">
                  <a:solidFill>
                    <a:schemeClr val="accent5">
                      <a:lumMod val="75000"/>
                    </a:schemeClr>
                  </a:solidFill>
                  <a:latin typeface="Cambria" panose="02040503050406030204" pitchFamily="18" charset="0"/>
                  <a:ea typeface="Cambria" panose="02040503050406030204" pitchFamily="18" charset="0"/>
                </a:rPr>
                <a:t>em biết.</a:t>
              </a:r>
              <a:endParaRPr lang="en-US" sz="4000" b="1">
                <a:solidFill>
                  <a:schemeClr val="accent5">
                    <a:lumMod val="75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88516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8354" y="574766"/>
            <a:ext cx="8739052" cy="5712005"/>
          </a:xfrm>
          <a:prstGeom prst="rect">
            <a:avLst/>
          </a:prstGeom>
        </p:spPr>
      </p:pic>
    </p:spTree>
    <p:extLst>
      <p:ext uri="{BB962C8B-B14F-4D97-AF65-F5344CB8AC3E}">
        <p14:creationId xmlns:p14="http://schemas.microsoft.com/office/powerpoint/2010/main" val="1344375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4856" y="620997"/>
            <a:ext cx="9142367" cy="5594105"/>
          </a:xfrm>
          <a:prstGeom prst="rect">
            <a:avLst/>
          </a:prstGeom>
        </p:spPr>
      </p:pic>
    </p:spTree>
    <p:extLst>
      <p:ext uri="{BB962C8B-B14F-4D97-AF65-F5344CB8AC3E}">
        <p14:creationId xmlns:p14="http://schemas.microsoft.com/office/powerpoint/2010/main" val="3292123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50C53215-5F60-4E34-AE0B-4349CB326516}"/>
              </a:ext>
            </a:extLst>
          </p:cNvPr>
          <p:cNvSpPr/>
          <p:nvPr/>
        </p:nvSpPr>
        <p:spPr>
          <a:xfrm>
            <a:off x="439115" y="522514"/>
            <a:ext cx="7829674" cy="345237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3" name="图片 114">
            <a:extLst>
              <a:ext uri="{FF2B5EF4-FFF2-40B4-BE49-F238E27FC236}">
                <a16:creationId xmlns:a16="http://schemas.microsoft.com/office/drawing/2014/main"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3773424"/>
            <a:ext cx="12192000" cy="3084576"/>
          </a:xfrm>
          <a:prstGeom prst="rect">
            <a:avLst/>
          </a:prstGeom>
        </p:spPr>
      </p:pic>
      <p:pic>
        <p:nvPicPr>
          <p:cNvPr id="4" name="图片 26">
            <a:extLst>
              <a:ext uri="{FF2B5EF4-FFF2-40B4-BE49-F238E27FC236}">
                <a16:creationId xmlns:a16="http://schemas.microsoft.com/office/drawing/2014/main" id="{FA6AD0DB-5937-49D2-826C-95EADFCB7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pic>
        <p:nvPicPr>
          <p:cNvPr id="5" name="图片 32">
            <a:extLst>
              <a:ext uri="{FF2B5EF4-FFF2-40B4-BE49-F238E27FC236}">
                <a16:creationId xmlns:a16="http://schemas.microsoft.com/office/drawing/2014/main" id="{09E16B54-6705-4C0D-870E-2464315E3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1884" y="1109775"/>
            <a:ext cx="4782401" cy="4007434"/>
          </a:xfrm>
          <a:prstGeom prst="rect">
            <a:avLst/>
          </a:prstGeom>
        </p:spPr>
      </p:pic>
      <p:pic>
        <p:nvPicPr>
          <p:cNvPr id="6" name="Picture 5"/>
          <p:cNvPicPr>
            <a:picLocks noChangeAspect="1"/>
          </p:cNvPicPr>
          <p:nvPr/>
        </p:nvPicPr>
        <p:blipFill>
          <a:blip r:embed="rId5"/>
          <a:stretch>
            <a:fillRect/>
          </a:stretch>
        </p:blipFill>
        <p:spPr>
          <a:xfrm>
            <a:off x="60422" y="1376523"/>
            <a:ext cx="8587059" cy="1744353"/>
          </a:xfrm>
          <a:prstGeom prst="rect">
            <a:avLst/>
          </a:prstGeom>
        </p:spPr>
      </p:pic>
    </p:spTree>
    <p:extLst>
      <p:ext uri="{BB962C8B-B14F-4D97-AF65-F5344CB8AC3E}">
        <p14:creationId xmlns:p14="http://schemas.microsoft.com/office/powerpoint/2010/main" val="81465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8" presetClass="entr" presetSubtype="12"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50C53215-5F60-4E34-AE0B-4349CB326516}"/>
              </a:ext>
            </a:extLst>
          </p:cNvPr>
          <p:cNvSpPr/>
          <p:nvPr/>
        </p:nvSpPr>
        <p:spPr>
          <a:xfrm>
            <a:off x="439115" y="522514"/>
            <a:ext cx="7829674" cy="345237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3" name="图片 114">
            <a:extLst>
              <a:ext uri="{FF2B5EF4-FFF2-40B4-BE49-F238E27FC236}">
                <a16:creationId xmlns:a16="http://schemas.microsoft.com/office/drawing/2014/main"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3773424"/>
            <a:ext cx="12192000" cy="3084576"/>
          </a:xfrm>
          <a:prstGeom prst="rect">
            <a:avLst/>
          </a:prstGeom>
        </p:spPr>
      </p:pic>
      <p:pic>
        <p:nvPicPr>
          <p:cNvPr id="4" name="图片 26">
            <a:extLst>
              <a:ext uri="{FF2B5EF4-FFF2-40B4-BE49-F238E27FC236}">
                <a16:creationId xmlns:a16="http://schemas.microsoft.com/office/drawing/2014/main" id="{FA6AD0DB-5937-49D2-826C-95EADFCB7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pic>
        <p:nvPicPr>
          <p:cNvPr id="5" name="图片 32">
            <a:extLst>
              <a:ext uri="{FF2B5EF4-FFF2-40B4-BE49-F238E27FC236}">
                <a16:creationId xmlns:a16="http://schemas.microsoft.com/office/drawing/2014/main" id="{09E16B54-6705-4C0D-870E-2464315E3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1884" y="1109775"/>
            <a:ext cx="4782401" cy="4007434"/>
          </a:xfrm>
          <a:prstGeom prst="rect">
            <a:avLst/>
          </a:prstGeom>
        </p:spPr>
      </p:pic>
      <p:pic>
        <p:nvPicPr>
          <p:cNvPr id="8" name="Picture 7"/>
          <p:cNvPicPr>
            <a:picLocks noChangeAspect="1"/>
          </p:cNvPicPr>
          <p:nvPr/>
        </p:nvPicPr>
        <p:blipFill>
          <a:blip r:embed="rId5"/>
          <a:stretch>
            <a:fillRect/>
          </a:stretch>
        </p:blipFill>
        <p:spPr>
          <a:xfrm>
            <a:off x="221400" y="1249251"/>
            <a:ext cx="7842487" cy="1998898"/>
          </a:xfrm>
          <a:prstGeom prst="rect">
            <a:avLst/>
          </a:prstGeom>
        </p:spPr>
      </p:pic>
    </p:spTree>
    <p:extLst>
      <p:ext uri="{BB962C8B-B14F-4D97-AF65-F5344CB8AC3E}">
        <p14:creationId xmlns:p14="http://schemas.microsoft.com/office/powerpoint/2010/main" val="1464669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8" presetClass="entr" presetSubtype="12"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a:extLst>
              <a:ext uri="{FF2B5EF4-FFF2-40B4-BE49-F238E27FC236}">
                <a16:creationId xmlns:a16="http://schemas.microsoft.com/office/drawing/2014/main" id="{BC5BEAEB-E389-7C3C-041A-F2DB4F5AE20A}"/>
              </a:ext>
            </a:extLst>
          </p:cNvPr>
          <p:cNvGrpSpPr/>
          <p:nvPr/>
        </p:nvGrpSpPr>
        <p:grpSpPr>
          <a:xfrm>
            <a:off x="897734" y="216290"/>
            <a:ext cx="10231821" cy="1446794"/>
            <a:chOff x="1147155" y="572516"/>
            <a:chExt cx="13337769" cy="716405"/>
          </a:xfrm>
        </p:grpSpPr>
        <p:sp>
          <p:nvSpPr>
            <p:cNvPr id="6" name="Flowchart: Alternate Process 5">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a:extLst>
                <a:ext uri="{FF2B5EF4-FFF2-40B4-BE49-F238E27FC236}">
                  <a16:creationId xmlns:a16="http://schemas.microsoft.com/office/drawing/2014/main" id="{FF6F49AC-3F83-46CA-AC9E-5A46576F40A2}"/>
                </a:ext>
              </a:extLst>
            </p:cNvPr>
            <p:cNvSpPr txBox="1"/>
            <p:nvPr/>
          </p:nvSpPr>
          <p:spPr>
            <a:xfrm>
              <a:off x="1147155" y="572637"/>
              <a:ext cx="13337769" cy="716284"/>
            </a:xfrm>
            <a:prstGeom prst="rect">
              <a:avLst/>
            </a:prstGeom>
            <a:noFill/>
          </p:spPr>
          <p:txBody>
            <a:bodyPr wrap="square">
              <a:spAutoFit/>
            </a:bodyPr>
            <a:lstStyle/>
            <a:p>
              <a:pPr algn="ctr"/>
              <a:r>
                <a:rPr lang="en-US" sz="4400" b="1" i="0" smtClean="0">
                  <a:solidFill>
                    <a:srgbClr val="009999"/>
                  </a:solidFill>
                  <a:effectLst/>
                  <a:latin typeface="Cambria" panose="02040503050406030204" pitchFamily="18" charset="0"/>
                </a:rPr>
                <a:t> 2. Thảo luận, đưa ra ý kiến giải thích.</a:t>
              </a:r>
              <a:endParaRPr lang="en-US" sz="4400" b="1" dirty="0">
                <a:solidFill>
                  <a:srgbClr val="009999"/>
                </a:solidFill>
                <a:latin typeface="Cambria" panose="02040503050406030204" pitchFamily="18" charset="0"/>
              </a:endParaRPr>
            </a:p>
          </p:txBody>
        </p:sp>
      </p:grpSp>
      <p:sp>
        <p:nvSpPr>
          <p:cNvPr id="8" name="TextBox 7"/>
          <p:cNvSpPr txBox="1"/>
          <p:nvPr/>
        </p:nvSpPr>
        <p:spPr>
          <a:xfrm>
            <a:off x="496389" y="1202692"/>
            <a:ext cx="11256015" cy="1200329"/>
          </a:xfrm>
          <a:prstGeom prst="rect">
            <a:avLst/>
          </a:prstGeom>
          <a:noFill/>
        </p:spPr>
        <p:txBody>
          <a:bodyPr wrap="square" rtlCol="0">
            <a:spAutoFit/>
          </a:bodyPr>
          <a:lstStyle/>
          <a:p>
            <a:pPr algn="just"/>
            <a:r>
              <a:rPr lang="en-US" sz="3600" smtClean="0">
                <a:latin typeface="Cambria" panose="02040503050406030204" pitchFamily="18" charset="0"/>
                <a:ea typeface="Cambria" panose="02040503050406030204" pitchFamily="18" charset="0"/>
              </a:rPr>
              <a:t>1. </a:t>
            </a:r>
            <a:r>
              <a:rPr lang="vi-VN" sz="3600">
                <a:latin typeface="Cambria" panose="02040503050406030204" pitchFamily="18" charset="0"/>
                <a:ea typeface="Cambria" panose="02040503050406030204" pitchFamily="18" charset="0"/>
              </a:rPr>
              <a:t>Vì sao trẻ em không nên ăn thường xuyên: gà chiên, khoai tây chiên, bánh ngọt, đồ uống có đường?</a:t>
            </a:r>
          </a:p>
        </p:txBody>
      </p:sp>
      <p:sp>
        <p:nvSpPr>
          <p:cNvPr id="9" name="TextBox 8"/>
          <p:cNvSpPr txBox="1"/>
          <p:nvPr/>
        </p:nvSpPr>
        <p:spPr>
          <a:xfrm>
            <a:off x="496389" y="2649242"/>
            <a:ext cx="11256015" cy="1200329"/>
          </a:xfrm>
          <a:prstGeom prst="rect">
            <a:avLst/>
          </a:prstGeom>
          <a:noFill/>
        </p:spPr>
        <p:txBody>
          <a:bodyPr wrap="square" rtlCol="0">
            <a:spAutoFit/>
          </a:bodyPr>
          <a:lstStyle/>
          <a:p>
            <a:pPr algn="just"/>
            <a:r>
              <a:rPr lang="en-US" sz="3600" smtClean="0">
                <a:latin typeface="Cambria" panose="02040503050406030204" pitchFamily="18" charset="0"/>
                <a:ea typeface="Cambria" panose="02040503050406030204" pitchFamily="18" charset="0"/>
              </a:rPr>
              <a:t>2. </a:t>
            </a:r>
            <a:r>
              <a:rPr lang="vi-VN" sz="3600">
                <a:latin typeface="Cambria" panose="02040503050406030204" pitchFamily="18" charset="0"/>
                <a:ea typeface="Cambria" panose="02040503050406030204" pitchFamily="18" charset="0"/>
              </a:rPr>
              <a:t>Nếu hằng ngày chúng ta không ăn rau thì điều gì xảy ra với cơ thể? Vì sao?</a:t>
            </a:r>
          </a:p>
        </p:txBody>
      </p:sp>
      <p:grpSp>
        <p:nvGrpSpPr>
          <p:cNvPr id="10"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11" name="图片 63">
              <a:extLst>
                <a:ext uri="{FF2B5EF4-FFF2-40B4-BE49-F238E27FC236}">
                  <a16:creationId xmlns:a16="http://schemas.microsoft.com/office/drawing/2014/main" id="{BF836161-3286-4D87-878A-647E345F62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64">
              <a:extLst>
                <a:ext uri="{FF2B5EF4-FFF2-40B4-BE49-F238E27FC236}">
                  <a16:creationId xmlns:a16="http://schemas.microsoft.com/office/drawing/2014/main" id="{A45EA57C-B2D4-49A7-BB53-8663999C8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65">
              <a:extLst>
                <a:ext uri="{FF2B5EF4-FFF2-40B4-BE49-F238E27FC236}">
                  <a16:creationId xmlns:a16="http://schemas.microsoft.com/office/drawing/2014/main" id="{57A1C840-F6B1-4FEF-8AF8-69F386667970}"/>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66">
              <a:extLst>
                <a:ext uri="{FF2B5EF4-FFF2-40B4-BE49-F238E27FC236}">
                  <a16:creationId xmlns:a16="http://schemas.microsoft.com/office/drawing/2014/main" id="{4DC43758-75D0-4985-A4B6-9C897D88E18B}"/>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67">
              <a:extLst>
                <a:ext uri="{FF2B5EF4-FFF2-40B4-BE49-F238E27FC236}">
                  <a16:creationId xmlns:a16="http://schemas.microsoft.com/office/drawing/2014/main" id="{51ACFAEB-F0CB-41AB-A614-2478DB6F864A}"/>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68">
              <a:extLst>
                <a:ext uri="{FF2B5EF4-FFF2-40B4-BE49-F238E27FC236}">
                  <a16:creationId xmlns:a16="http://schemas.microsoft.com/office/drawing/2014/main" id="{66E9C615-93FF-429E-8BFD-05F6EC67E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69">
              <a:extLst>
                <a:ext uri="{FF2B5EF4-FFF2-40B4-BE49-F238E27FC236}">
                  <a16:creationId xmlns:a16="http://schemas.microsoft.com/office/drawing/2014/main" id="{5B551E20-9A29-43E6-B580-9C3A1270BA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8" name="图片 26">
            <a:extLst>
              <a:ext uri="{FF2B5EF4-FFF2-40B4-BE49-F238E27FC236}">
                <a16:creationId xmlns:a16="http://schemas.microsoft.com/office/drawing/2014/main" id="{FA6AD0DB-5937-49D2-826C-95EADFCB78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spTree>
    <p:extLst>
      <p:ext uri="{BB962C8B-B14F-4D97-AF65-F5344CB8AC3E}">
        <p14:creationId xmlns:p14="http://schemas.microsoft.com/office/powerpoint/2010/main" val="433227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a:extLst>
              <a:ext uri="{FF2B5EF4-FFF2-40B4-BE49-F238E27FC236}">
                <a16:creationId xmlns:a16="http://schemas.microsoft.com/office/drawing/2014/main" id="{BC5BEAEB-E389-7C3C-041A-F2DB4F5AE20A}"/>
              </a:ext>
            </a:extLst>
          </p:cNvPr>
          <p:cNvGrpSpPr/>
          <p:nvPr/>
        </p:nvGrpSpPr>
        <p:grpSpPr>
          <a:xfrm>
            <a:off x="897734" y="216290"/>
            <a:ext cx="10231821" cy="1446794"/>
            <a:chOff x="1147155" y="572516"/>
            <a:chExt cx="13337769" cy="716405"/>
          </a:xfrm>
        </p:grpSpPr>
        <p:sp>
          <p:nvSpPr>
            <p:cNvPr id="6" name="Flowchart: Alternate Process 5">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a:extLst>
                <a:ext uri="{FF2B5EF4-FFF2-40B4-BE49-F238E27FC236}">
                  <a16:creationId xmlns:a16="http://schemas.microsoft.com/office/drawing/2014/main" id="{FF6F49AC-3F83-46CA-AC9E-5A46576F40A2}"/>
                </a:ext>
              </a:extLst>
            </p:cNvPr>
            <p:cNvSpPr txBox="1"/>
            <p:nvPr/>
          </p:nvSpPr>
          <p:spPr>
            <a:xfrm>
              <a:off x="1147155" y="572637"/>
              <a:ext cx="13337769" cy="716284"/>
            </a:xfrm>
            <a:prstGeom prst="rect">
              <a:avLst/>
            </a:prstGeom>
            <a:noFill/>
          </p:spPr>
          <p:txBody>
            <a:bodyPr wrap="square">
              <a:spAutoFit/>
            </a:bodyPr>
            <a:lstStyle/>
            <a:p>
              <a:pPr algn="ctr"/>
              <a:r>
                <a:rPr lang="en-US" sz="4400" b="1" i="0" smtClean="0">
                  <a:solidFill>
                    <a:srgbClr val="009999"/>
                  </a:solidFill>
                  <a:effectLst/>
                  <a:latin typeface="Cambria" panose="02040503050406030204" pitchFamily="18" charset="0"/>
                </a:rPr>
                <a:t> 2. Thảo luận, đưa ra ý kiến giải thích.</a:t>
              </a:r>
              <a:endParaRPr lang="en-US" sz="4400" b="1" dirty="0">
                <a:solidFill>
                  <a:srgbClr val="009999"/>
                </a:solidFill>
                <a:latin typeface="Cambria" panose="02040503050406030204" pitchFamily="18" charset="0"/>
              </a:endParaRPr>
            </a:p>
          </p:txBody>
        </p:sp>
      </p:grpSp>
      <p:sp>
        <p:nvSpPr>
          <p:cNvPr id="8" name="TextBox 7"/>
          <p:cNvSpPr txBox="1"/>
          <p:nvPr/>
        </p:nvSpPr>
        <p:spPr>
          <a:xfrm>
            <a:off x="496388" y="1045939"/>
            <a:ext cx="11256015" cy="1200329"/>
          </a:xfrm>
          <a:prstGeom prst="rect">
            <a:avLst/>
          </a:prstGeom>
          <a:noFill/>
        </p:spPr>
        <p:txBody>
          <a:bodyPr wrap="square" rtlCol="0">
            <a:spAutoFit/>
          </a:bodyPr>
          <a:lstStyle/>
          <a:p>
            <a:pPr algn="just"/>
            <a:r>
              <a:rPr lang="en-US" sz="3600" smtClean="0">
                <a:latin typeface="Cambria" panose="02040503050406030204" pitchFamily="18" charset="0"/>
                <a:ea typeface="Cambria" panose="02040503050406030204" pitchFamily="18" charset="0"/>
              </a:rPr>
              <a:t>1. </a:t>
            </a:r>
            <a:r>
              <a:rPr lang="vi-VN" sz="3600">
                <a:latin typeface="Cambria" panose="02040503050406030204" pitchFamily="18" charset="0"/>
                <a:ea typeface="Cambria" panose="02040503050406030204" pitchFamily="18" charset="0"/>
              </a:rPr>
              <a:t>Vì sao trẻ em không nên ăn thường xuyên: gà chiên, khoai tây chiên, bánh ngọt, đồ uống có đường?</a:t>
            </a:r>
          </a:p>
        </p:txBody>
      </p:sp>
      <p:sp>
        <p:nvSpPr>
          <p:cNvPr id="9" name="TextBox 8"/>
          <p:cNvSpPr txBox="1"/>
          <p:nvPr/>
        </p:nvSpPr>
        <p:spPr>
          <a:xfrm>
            <a:off x="496388" y="2412864"/>
            <a:ext cx="11256015" cy="3539430"/>
          </a:xfrm>
          <a:prstGeom prst="rect">
            <a:avLst/>
          </a:prstGeom>
          <a:noFill/>
        </p:spPr>
        <p:txBody>
          <a:bodyPr wrap="square" rtlCol="0">
            <a:spAutoFit/>
          </a:bodyPr>
          <a:lstStyle/>
          <a:p>
            <a:pPr algn="just"/>
            <a:r>
              <a:rPr lang="en-US" sz="3200" smtClean="0">
                <a:solidFill>
                  <a:srgbClr val="C00000"/>
                </a:solidFill>
                <a:latin typeface="Cambria" panose="02040503050406030204" pitchFamily="18" charset="0"/>
                <a:ea typeface="Cambria" panose="02040503050406030204" pitchFamily="18" charset="0"/>
              </a:rPr>
              <a:t>    </a:t>
            </a:r>
            <a:r>
              <a:rPr lang="vi-VN" sz="3200" smtClean="0">
                <a:solidFill>
                  <a:srgbClr val="C00000"/>
                </a:solidFill>
                <a:latin typeface="Cambria" panose="02040503050406030204" pitchFamily="18" charset="0"/>
                <a:ea typeface="Cambria" panose="02040503050406030204" pitchFamily="18" charset="0"/>
              </a:rPr>
              <a:t>Thức </a:t>
            </a:r>
            <a:r>
              <a:rPr lang="vi-VN" sz="3200">
                <a:solidFill>
                  <a:srgbClr val="C00000"/>
                </a:solidFill>
                <a:latin typeface="Cambria" panose="02040503050406030204" pitchFamily="18" charset="0"/>
                <a:ea typeface="Cambria" panose="02040503050406030204" pitchFamily="18" charset="0"/>
              </a:rPr>
              <a:t>ăn chiên rán, thức ăn nhanh cung cấp nhiều năng lượng nhưng chứa chất béo không tốt cho cơ thể. Đồ uống có đường cung cấp nhiều năng lượng, nhưng chứa rất ít chất dinh dưỡng, vi-ta-min và chất khoáng cần thiết cho sự phát triển của cơ thể. Những thực phẩm này nếu dùng thường xuyên đều không tốt cho cơ thể, đặc biệt là trẻ em đang ở độ tuổi lớn cần đầy đủ dinh dưỡng để phát triển khỏe mạnh.</a:t>
            </a:r>
            <a:endParaRPr lang="vi-VN" sz="5400">
              <a:solidFill>
                <a:srgbClr val="C00000"/>
              </a:solidFill>
              <a:latin typeface="Cambria" panose="02040503050406030204" pitchFamily="18" charset="0"/>
              <a:ea typeface="Cambria" panose="02040503050406030204" pitchFamily="18" charset="0"/>
            </a:endParaRPr>
          </a:p>
        </p:txBody>
      </p:sp>
      <p:grpSp>
        <p:nvGrpSpPr>
          <p:cNvPr id="10"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11" name="图片 63">
              <a:extLst>
                <a:ext uri="{FF2B5EF4-FFF2-40B4-BE49-F238E27FC236}">
                  <a16:creationId xmlns:a16="http://schemas.microsoft.com/office/drawing/2014/main" id="{BF836161-3286-4D87-878A-647E345F62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64">
              <a:extLst>
                <a:ext uri="{FF2B5EF4-FFF2-40B4-BE49-F238E27FC236}">
                  <a16:creationId xmlns:a16="http://schemas.microsoft.com/office/drawing/2014/main" id="{A45EA57C-B2D4-49A7-BB53-8663999C8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65">
              <a:extLst>
                <a:ext uri="{FF2B5EF4-FFF2-40B4-BE49-F238E27FC236}">
                  <a16:creationId xmlns:a16="http://schemas.microsoft.com/office/drawing/2014/main" id="{57A1C840-F6B1-4FEF-8AF8-69F386667970}"/>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66">
              <a:extLst>
                <a:ext uri="{FF2B5EF4-FFF2-40B4-BE49-F238E27FC236}">
                  <a16:creationId xmlns:a16="http://schemas.microsoft.com/office/drawing/2014/main" id="{4DC43758-75D0-4985-A4B6-9C897D88E18B}"/>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67">
              <a:extLst>
                <a:ext uri="{FF2B5EF4-FFF2-40B4-BE49-F238E27FC236}">
                  <a16:creationId xmlns:a16="http://schemas.microsoft.com/office/drawing/2014/main" id="{51ACFAEB-F0CB-41AB-A614-2478DB6F864A}"/>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68">
              <a:extLst>
                <a:ext uri="{FF2B5EF4-FFF2-40B4-BE49-F238E27FC236}">
                  <a16:creationId xmlns:a16="http://schemas.microsoft.com/office/drawing/2014/main" id="{66E9C615-93FF-429E-8BFD-05F6EC67E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69">
              <a:extLst>
                <a:ext uri="{FF2B5EF4-FFF2-40B4-BE49-F238E27FC236}">
                  <a16:creationId xmlns:a16="http://schemas.microsoft.com/office/drawing/2014/main" id="{5B551E20-9A29-43E6-B580-9C3A1270BA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8" name="图片 26">
            <a:extLst>
              <a:ext uri="{FF2B5EF4-FFF2-40B4-BE49-F238E27FC236}">
                <a16:creationId xmlns:a16="http://schemas.microsoft.com/office/drawing/2014/main" id="{FA6AD0DB-5937-49D2-826C-95EADFCB78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spTree>
    <p:extLst>
      <p:ext uri="{BB962C8B-B14F-4D97-AF65-F5344CB8AC3E}">
        <p14:creationId xmlns:p14="http://schemas.microsoft.com/office/powerpoint/2010/main" val="665803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a:extLst>
              <a:ext uri="{FF2B5EF4-FFF2-40B4-BE49-F238E27FC236}">
                <a16:creationId xmlns:a16="http://schemas.microsoft.com/office/drawing/2014/main" id="{BC5BEAEB-E389-7C3C-041A-F2DB4F5AE20A}"/>
              </a:ext>
            </a:extLst>
          </p:cNvPr>
          <p:cNvGrpSpPr/>
          <p:nvPr/>
        </p:nvGrpSpPr>
        <p:grpSpPr>
          <a:xfrm>
            <a:off x="897734" y="216290"/>
            <a:ext cx="10231821" cy="1446794"/>
            <a:chOff x="1147155" y="572516"/>
            <a:chExt cx="13337769" cy="716405"/>
          </a:xfrm>
        </p:grpSpPr>
        <p:sp>
          <p:nvSpPr>
            <p:cNvPr id="6" name="Flowchart: Alternate Process 5">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a:extLst>
                <a:ext uri="{FF2B5EF4-FFF2-40B4-BE49-F238E27FC236}">
                  <a16:creationId xmlns:a16="http://schemas.microsoft.com/office/drawing/2014/main" id="{FF6F49AC-3F83-46CA-AC9E-5A46576F40A2}"/>
                </a:ext>
              </a:extLst>
            </p:cNvPr>
            <p:cNvSpPr txBox="1"/>
            <p:nvPr/>
          </p:nvSpPr>
          <p:spPr>
            <a:xfrm>
              <a:off x="1147155" y="572637"/>
              <a:ext cx="13337769" cy="716284"/>
            </a:xfrm>
            <a:prstGeom prst="rect">
              <a:avLst/>
            </a:prstGeom>
            <a:noFill/>
          </p:spPr>
          <p:txBody>
            <a:bodyPr wrap="square">
              <a:spAutoFit/>
            </a:bodyPr>
            <a:lstStyle/>
            <a:p>
              <a:pPr algn="ctr"/>
              <a:r>
                <a:rPr lang="en-US" sz="4400" b="1" i="0" smtClean="0">
                  <a:solidFill>
                    <a:srgbClr val="009999"/>
                  </a:solidFill>
                  <a:effectLst/>
                  <a:latin typeface="Cambria" panose="02040503050406030204" pitchFamily="18" charset="0"/>
                </a:rPr>
                <a:t> 2. Thảo luận, đưa ra ý kiến giải thích.</a:t>
              </a:r>
              <a:endParaRPr lang="en-US" sz="4400" b="1" dirty="0">
                <a:solidFill>
                  <a:srgbClr val="009999"/>
                </a:solidFill>
                <a:latin typeface="Cambria" panose="02040503050406030204" pitchFamily="18" charset="0"/>
              </a:endParaRPr>
            </a:p>
          </p:txBody>
        </p:sp>
      </p:grpSp>
      <p:sp>
        <p:nvSpPr>
          <p:cNvPr id="9" name="TextBox 8"/>
          <p:cNvSpPr txBox="1"/>
          <p:nvPr/>
        </p:nvSpPr>
        <p:spPr>
          <a:xfrm>
            <a:off x="440906" y="1156727"/>
            <a:ext cx="11256015" cy="1200329"/>
          </a:xfrm>
          <a:prstGeom prst="rect">
            <a:avLst/>
          </a:prstGeom>
          <a:noFill/>
        </p:spPr>
        <p:txBody>
          <a:bodyPr wrap="square" rtlCol="0">
            <a:spAutoFit/>
          </a:bodyPr>
          <a:lstStyle/>
          <a:p>
            <a:pPr algn="just"/>
            <a:r>
              <a:rPr lang="en-US" sz="3600" smtClean="0">
                <a:latin typeface="Cambria" panose="02040503050406030204" pitchFamily="18" charset="0"/>
                <a:ea typeface="Cambria" panose="02040503050406030204" pitchFamily="18" charset="0"/>
              </a:rPr>
              <a:t>2. </a:t>
            </a:r>
            <a:r>
              <a:rPr lang="vi-VN" sz="3600">
                <a:latin typeface="Cambria" panose="02040503050406030204" pitchFamily="18" charset="0"/>
                <a:ea typeface="Cambria" panose="02040503050406030204" pitchFamily="18" charset="0"/>
              </a:rPr>
              <a:t>Nếu hằng ngày chúng ta không ăn rau thì điều gì xảy ra với cơ thể? Vì sao?</a:t>
            </a:r>
          </a:p>
        </p:txBody>
      </p:sp>
      <p:grpSp>
        <p:nvGrpSpPr>
          <p:cNvPr id="10"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11" name="图片 63">
              <a:extLst>
                <a:ext uri="{FF2B5EF4-FFF2-40B4-BE49-F238E27FC236}">
                  <a16:creationId xmlns:a16="http://schemas.microsoft.com/office/drawing/2014/main" id="{BF836161-3286-4D87-878A-647E345F62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64">
              <a:extLst>
                <a:ext uri="{FF2B5EF4-FFF2-40B4-BE49-F238E27FC236}">
                  <a16:creationId xmlns:a16="http://schemas.microsoft.com/office/drawing/2014/main" id="{A45EA57C-B2D4-49A7-BB53-8663999C8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65">
              <a:extLst>
                <a:ext uri="{FF2B5EF4-FFF2-40B4-BE49-F238E27FC236}">
                  <a16:creationId xmlns:a16="http://schemas.microsoft.com/office/drawing/2014/main" id="{57A1C840-F6B1-4FEF-8AF8-69F386667970}"/>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66">
              <a:extLst>
                <a:ext uri="{FF2B5EF4-FFF2-40B4-BE49-F238E27FC236}">
                  <a16:creationId xmlns:a16="http://schemas.microsoft.com/office/drawing/2014/main" id="{4DC43758-75D0-4985-A4B6-9C897D88E18B}"/>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67">
              <a:extLst>
                <a:ext uri="{FF2B5EF4-FFF2-40B4-BE49-F238E27FC236}">
                  <a16:creationId xmlns:a16="http://schemas.microsoft.com/office/drawing/2014/main" id="{51ACFAEB-F0CB-41AB-A614-2478DB6F864A}"/>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68">
              <a:extLst>
                <a:ext uri="{FF2B5EF4-FFF2-40B4-BE49-F238E27FC236}">
                  <a16:creationId xmlns:a16="http://schemas.microsoft.com/office/drawing/2014/main" id="{66E9C615-93FF-429E-8BFD-05F6EC67E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69">
              <a:extLst>
                <a:ext uri="{FF2B5EF4-FFF2-40B4-BE49-F238E27FC236}">
                  <a16:creationId xmlns:a16="http://schemas.microsoft.com/office/drawing/2014/main" id="{5B551E20-9A29-43E6-B580-9C3A1270BA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8" name="图片 26">
            <a:extLst>
              <a:ext uri="{FF2B5EF4-FFF2-40B4-BE49-F238E27FC236}">
                <a16:creationId xmlns:a16="http://schemas.microsoft.com/office/drawing/2014/main" id="{FA6AD0DB-5937-49D2-826C-95EADFCB78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sp>
        <p:nvSpPr>
          <p:cNvPr id="19" name="TextBox 18"/>
          <p:cNvSpPr txBox="1"/>
          <p:nvPr/>
        </p:nvSpPr>
        <p:spPr>
          <a:xfrm>
            <a:off x="494118" y="2525638"/>
            <a:ext cx="11203764" cy="1938992"/>
          </a:xfrm>
          <a:prstGeom prst="rect">
            <a:avLst/>
          </a:prstGeom>
          <a:noFill/>
        </p:spPr>
        <p:txBody>
          <a:bodyPr wrap="square" rtlCol="0">
            <a:spAutoFit/>
          </a:bodyPr>
          <a:lstStyle/>
          <a:p>
            <a:pPr algn="just"/>
            <a:r>
              <a:rPr lang="nl-NL" sz="4000" i="1">
                <a:solidFill>
                  <a:srgbClr val="C00000"/>
                </a:solidFill>
                <a:latin typeface="Cambria" panose="02040503050406030204" pitchFamily="18" charset="0"/>
                <a:ea typeface="Cambria" panose="02040503050406030204" pitchFamily="18" charset="0"/>
              </a:rPr>
              <a:t>Cơ thể sẽ thiếu vi-ta-min, chất khoáng và chất </a:t>
            </a:r>
            <a:r>
              <a:rPr lang="nl-NL" sz="4000" i="1" smtClean="0">
                <a:solidFill>
                  <a:srgbClr val="C00000"/>
                </a:solidFill>
                <a:latin typeface="Cambria" panose="02040503050406030204" pitchFamily="18" charset="0"/>
                <a:ea typeface="Cambria" panose="02040503050406030204" pitchFamily="18" charset="0"/>
              </a:rPr>
              <a:t>xơ, </a:t>
            </a:r>
            <a:r>
              <a:rPr lang="nl-NL" sz="4000" i="1">
                <a:solidFill>
                  <a:srgbClr val="C00000"/>
                </a:solidFill>
                <a:latin typeface="Cambria" panose="02040503050406030204" pitchFamily="18" charset="0"/>
                <a:ea typeface="Cambria" panose="02040503050406030204" pitchFamily="18" charset="0"/>
              </a:rPr>
              <a:t>cơ thể sẽ giảm khả năng chống chịu với bệnh tật, có thể bị táo </a:t>
            </a:r>
            <a:r>
              <a:rPr lang="nl-NL" sz="4000" i="1" smtClean="0">
                <a:solidFill>
                  <a:srgbClr val="C00000"/>
                </a:solidFill>
                <a:latin typeface="Cambria" panose="02040503050406030204" pitchFamily="18" charset="0"/>
                <a:ea typeface="Cambria" panose="02040503050406030204" pitchFamily="18" charset="0"/>
              </a:rPr>
              <a:t>bón, ung thư, tim mạch,....</a:t>
            </a:r>
            <a:endParaRPr lang="en-US" sz="400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17692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70">
            <a:extLst>
              <a:ext uri="{FF2B5EF4-FFF2-40B4-BE49-F238E27FC236}">
                <a16:creationId xmlns:a16="http://schemas.microsoft.com/office/drawing/2014/main" id="{C870E79C-6CFA-4605-AF58-9E59B6D30471}"/>
              </a:ext>
            </a:extLst>
          </p:cNvPr>
          <p:cNvSpPr/>
          <p:nvPr/>
        </p:nvSpPr>
        <p:spPr>
          <a:xfrm>
            <a:off x="2377440" y="603830"/>
            <a:ext cx="9659781" cy="513048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7" name="图片 50">
            <a:extLst>
              <a:ext uri="{FF2B5EF4-FFF2-40B4-BE49-F238E27FC236}">
                <a16:creationId xmlns:a16="http://schemas.microsoft.com/office/drawing/2014/main" id="{C5CBD313-1FB2-4512-9BED-9B5B31612495}"/>
              </a:ext>
            </a:extLst>
          </p:cNvPr>
          <p:cNvPicPr>
            <a:picLocks noChangeAspect="1"/>
          </p:cNvPicPr>
          <p:nvPr/>
        </p:nvPicPr>
        <p:blipFill>
          <a:blip r:embed="rId2"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grpSp>
        <p:nvGrpSpPr>
          <p:cNvPr id="11"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2" name="图片 10">
              <a:extLst>
                <a:ext uri="{FF2B5EF4-FFF2-40B4-BE49-F238E27FC236}">
                  <a16:creationId xmlns:a16="http://schemas.microsoft.com/office/drawing/2014/main" id="{49CD258A-AD72-42B2-ACCF-A5966C93E4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3" name="图片 11">
              <a:extLst>
                <a:ext uri="{FF2B5EF4-FFF2-40B4-BE49-F238E27FC236}">
                  <a16:creationId xmlns:a16="http://schemas.microsoft.com/office/drawing/2014/main" id="{FCC04B38-87A0-4292-84B8-0EE3BAC319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4" name="图片 12">
              <a:extLst>
                <a:ext uri="{FF2B5EF4-FFF2-40B4-BE49-F238E27FC236}">
                  <a16:creationId xmlns:a16="http://schemas.microsoft.com/office/drawing/2014/main" id="{6760FB0B-1ABC-4A59-A737-277D091FD5A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5" name="图片 13">
              <a:extLst>
                <a:ext uri="{FF2B5EF4-FFF2-40B4-BE49-F238E27FC236}">
                  <a16:creationId xmlns:a16="http://schemas.microsoft.com/office/drawing/2014/main" id="{CA6693FD-857D-4189-BA78-21BFBE636C2C}"/>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6" name="图片 14">
              <a:extLst>
                <a:ext uri="{FF2B5EF4-FFF2-40B4-BE49-F238E27FC236}">
                  <a16:creationId xmlns:a16="http://schemas.microsoft.com/office/drawing/2014/main" id="{7ACB3BA8-ACD1-4DBF-8113-171993D78EE1}"/>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7" name="图片 15">
              <a:extLst>
                <a:ext uri="{FF2B5EF4-FFF2-40B4-BE49-F238E27FC236}">
                  <a16:creationId xmlns:a16="http://schemas.microsoft.com/office/drawing/2014/main" id="{ABCAA27F-064C-4803-B10A-7CC0637757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8" name="图片 16">
              <a:extLst>
                <a:ext uri="{FF2B5EF4-FFF2-40B4-BE49-F238E27FC236}">
                  <a16:creationId xmlns:a16="http://schemas.microsoft.com/office/drawing/2014/main" id="{09C9CDD6-0BAF-415B-A1AA-F363B4B7B4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24" name="组合 69">
            <a:extLst>
              <a:ext uri="{FF2B5EF4-FFF2-40B4-BE49-F238E27FC236}">
                <a16:creationId xmlns:a16="http://schemas.microsoft.com/office/drawing/2014/main" id="{9EFEE9FE-4927-4B8D-BBC4-150D878E7E6C}"/>
              </a:ext>
            </a:extLst>
          </p:cNvPr>
          <p:cNvGrpSpPr/>
          <p:nvPr/>
        </p:nvGrpSpPr>
        <p:grpSpPr>
          <a:xfrm>
            <a:off x="5899315" y="4101737"/>
            <a:ext cx="5413162" cy="3041836"/>
            <a:chOff x="5736735" y="2728183"/>
            <a:chExt cx="5516445" cy="3428646"/>
          </a:xfrm>
        </p:grpSpPr>
        <p:pic>
          <p:nvPicPr>
            <p:cNvPr id="25" name="图片 68">
              <a:extLst>
                <a:ext uri="{FF2B5EF4-FFF2-40B4-BE49-F238E27FC236}">
                  <a16:creationId xmlns:a16="http://schemas.microsoft.com/office/drawing/2014/main" id="{C48AA967-8248-4EB0-9D4B-78048599FD3A}"/>
                </a:ext>
              </a:extLst>
            </p:cNvPr>
            <p:cNvPicPr>
              <a:picLocks noChangeAspect="1"/>
            </p:cNvPicPr>
            <p:nvPr/>
          </p:nvPicPr>
          <p:blipFill>
            <a:blip r:embed="rId8"/>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6" name="图片 67">
              <a:extLst>
                <a:ext uri="{FF2B5EF4-FFF2-40B4-BE49-F238E27FC236}">
                  <a16:creationId xmlns:a16="http://schemas.microsoft.com/office/drawing/2014/main" id="{F0AF15D9-7E3B-4E05-9AD5-17A83D532DC0}"/>
                </a:ext>
              </a:extLst>
            </p:cNvPr>
            <p:cNvPicPr>
              <a:picLocks noChangeAspect="1"/>
            </p:cNvPicPr>
            <p:nvPr/>
          </p:nvPicPr>
          <p:blipFill>
            <a:blip r:embed="rId8"/>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grpSp>
        <p:nvGrpSpPr>
          <p:cNvPr id="19" name="Group 18"/>
          <p:cNvGrpSpPr/>
          <p:nvPr/>
        </p:nvGrpSpPr>
        <p:grpSpPr>
          <a:xfrm>
            <a:off x="2333375" y="227796"/>
            <a:ext cx="9380156" cy="5058144"/>
            <a:chOff x="-591086" y="199978"/>
            <a:chExt cx="9380156" cy="5058144"/>
          </a:xfrm>
        </p:grpSpPr>
        <p:pic>
          <p:nvPicPr>
            <p:cNvPr id="20" name="Picture 19"/>
            <p:cNvPicPr>
              <a:picLocks noChangeAspect="1"/>
            </p:cNvPicPr>
            <p:nvPr/>
          </p:nvPicPr>
          <p:blipFill>
            <a:blip r:embed="rId9"/>
            <a:stretch>
              <a:fillRect/>
            </a:stretch>
          </p:blipFill>
          <p:spPr>
            <a:xfrm>
              <a:off x="-591086" y="199978"/>
              <a:ext cx="2474140" cy="1115554"/>
            </a:xfrm>
            <a:prstGeom prst="rect">
              <a:avLst/>
            </a:prstGeom>
          </p:spPr>
        </p:pic>
        <p:sp>
          <p:nvSpPr>
            <p:cNvPr id="21" name="TextBox 20"/>
            <p:cNvSpPr txBox="1"/>
            <p:nvPr/>
          </p:nvSpPr>
          <p:spPr>
            <a:xfrm>
              <a:off x="-259639" y="1226249"/>
              <a:ext cx="9048709" cy="4031873"/>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Thức</a:t>
              </a:r>
              <a:r>
                <a:rPr kumimoji="0" lang="en-US" sz="3200" b="1" i="0" u="none" strike="noStrike" kern="1200" cap="none" spc="0" normalizeH="0" noProof="0" smtClean="0">
                  <a:ln>
                    <a:noFill/>
                  </a:ln>
                  <a:solidFill>
                    <a:srgbClr val="002060"/>
                  </a:solidFill>
                  <a:effectLst/>
                  <a:uLnTx/>
                  <a:uFillTx/>
                  <a:latin typeface="Cambria" panose="02040503050406030204" pitchFamily="18" charset="0"/>
                  <a:ea typeface="Cambria" panose="02040503050406030204" pitchFamily="18" charset="0"/>
                  <a:cs typeface="+mn-cs"/>
                </a:rPr>
                <a:t> ăn chiên rán, thức ăn nhanh cung cấp nhiều năng lượng nhưng chứa chất béo không tốt cho cơ thể. Đồ uống có đường cung cấp nhiều năng lượng, nhưng chứa rất ít chất dinh dưỡng, vi-ta-min và chất khoáng cần thiết cho sự phát triển của cơ thể. Những thức ăn này nếu dùng thường xuyên đều không tốt cho cơ thể.</a:t>
              </a:r>
              <a:endPar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2" name="图片 11">
            <a:extLst>
              <a:ext uri="{FF2B5EF4-FFF2-40B4-BE49-F238E27FC236}">
                <a16:creationId xmlns:a16="http://schemas.microsoft.com/office/drawing/2014/main" id="{16A28798-C735-4597-B111-9EAB5AF04295}"/>
              </a:ext>
            </a:extLst>
          </p:cNvPr>
          <p:cNvPicPr>
            <a:picLocks noChangeAspect="1"/>
          </p:cNvPicPr>
          <p:nvPr/>
        </p:nvPicPr>
        <p:blipFill rotWithShape="1">
          <a:blip r:embed="rId10">
            <a:extLst>
              <a:ext uri="{28A0092B-C50C-407E-A947-70E740481C1C}">
                <a14:useLocalDpi xmlns:a14="http://schemas.microsoft.com/office/drawing/2010/main" val="0"/>
              </a:ext>
            </a:extLst>
          </a:blip>
          <a:srcRect r="44871"/>
          <a:stretch/>
        </p:blipFill>
        <p:spPr>
          <a:xfrm>
            <a:off x="66604" y="2899954"/>
            <a:ext cx="3185001" cy="3792576"/>
          </a:xfrm>
          <a:prstGeom prst="rect">
            <a:avLst/>
          </a:prstGeom>
        </p:spPr>
      </p:pic>
    </p:spTree>
    <p:extLst>
      <p:ext uri="{BB962C8B-B14F-4D97-AF65-F5344CB8AC3E}">
        <p14:creationId xmlns:p14="http://schemas.microsoft.com/office/powerpoint/2010/main" val="2361666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1000"/>
                                        <p:tgtEl>
                                          <p:spTgt spid="5"/>
                                        </p:tgtEl>
                                      </p:cBhvr>
                                    </p:animEffect>
                                  </p:childTnLst>
                                </p:cTn>
                              </p:par>
                              <p:par>
                                <p:cTn id="12" presetID="12" presetClass="entr" presetSubtype="8"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p:tgtEl>
                                          <p:spTgt spid="24"/>
                                        </p:tgtEl>
                                        <p:attrNameLst>
                                          <p:attrName>ppt_x</p:attrName>
                                        </p:attrNameLst>
                                      </p:cBhvr>
                                      <p:tavLst>
                                        <p:tav tm="0">
                                          <p:val>
                                            <p:strVal val="#ppt_x-#ppt_w*1.125000"/>
                                          </p:val>
                                        </p:tav>
                                        <p:tav tm="100000">
                                          <p:val>
                                            <p:strVal val="#ppt_x"/>
                                          </p:val>
                                        </p:tav>
                                      </p:tavLst>
                                    </p:anim>
                                    <p:animEffect transition="in" filter="wipe(right)">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47">
            <a:extLst>
              <a:ext uri="{FF2B5EF4-FFF2-40B4-BE49-F238E27FC236}">
                <a16:creationId xmlns:a16="http://schemas.microsoft.com/office/drawing/2014/main" id="{134D2A82-3661-4C66-B757-A5CBB9B861F2}"/>
              </a:ext>
            </a:extLst>
          </p:cNvPr>
          <p:cNvGrpSpPr/>
          <p:nvPr/>
        </p:nvGrpSpPr>
        <p:grpSpPr>
          <a:xfrm>
            <a:off x="39732" y="5706559"/>
            <a:ext cx="12152268" cy="1151441"/>
            <a:chOff x="-2055784" y="5706558"/>
            <a:chExt cx="12152268" cy="1151441"/>
          </a:xfrm>
        </p:grpSpPr>
        <p:pic>
          <p:nvPicPr>
            <p:cNvPr id="5" name="图片 44">
              <a:extLst>
                <a:ext uri="{FF2B5EF4-FFF2-40B4-BE49-F238E27FC236}">
                  <a16:creationId xmlns:a16="http://schemas.microsoft.com/office/drawing/2014/main" id="{60B5DAB1-8B28-4E32-BE4A-E8C33205B0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 name="图片 43">
              <a:extLst>
                <a:ext uri="{FF2B5EF4-FFF2-40B4-BE49-F238E27FC236}">
                  <a16:creationId xmlns:a16="http://schemas.microsoft.com/office/drawing/2014/main" id="{C3DFDA0C-EF29-4921-AFBF-B577A8DDD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7" name="图片 41">
              <a:extLst>
                <a:ext uri="{FF2B5EF4-FFF2-40B4-BE49-F238E27FC236}">
                  <a16:creationId xmlns:a16="http://schemas.microsoft.com/office/drawing/2014/main" id="{37B2564D-023D-410C-A91A-0D2FAD6C5F92}"/>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8" name="图片 42">
              <a:extLst>
                <a:ext uri="{FF2B5EF4-FFF2-40B4-BE49-F238E27FC236}">
                  <a16:creationId xmlns:a16="http://schemas.microsoft.com/office/drawing/2014/main" id="{CD29DFC9-8F4F-4D17-B64C-D7BA858DFA54}"/>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9" name="图片 45">
              <a:extLst>
                <a:ext uri="{FF2B5EF4-FFF2-40B4-BE49-F238E27FC236}">
                  <a16:creationId xmlns:a16="http://schemas.microsoft.com/office/drawing/2014/main" id="{86BB5666-170F-47AD-B716-18B4F4363ACF}"/>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0" name="图片 46">
              <a:extLst>
                <a:ext uri="{FF2B5EF4-FFF2-40B4-BE49-F238E27FC236}">
                  <a16:creationId xmlns:a16="http://schemas.microsoft.com/office/drawing/2014/main" id="{3705787B-5ED0-41BA-BFA8-466DD69D9C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1" name="图片 48">
              <a:extLst>
                <a:ext uri="{FF2B5EF4-FFF2-40B4-BE49-F238E27FC236}">
                  <a16:creationId xmlns:a16="http://schemas.microsoft.com/office/drawing/2014/main" id="{AFEBA411-3D35-49B6-BC78-52AB324075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12" name="Group">
            <a:extLst>
              <a:ext uri="{FF2B5EF4-FFF2-40B4-BE49-F238E27FC236}">
                <a16:creationId xmlns:a16="http://schemas.microsoft.com/office/drawing/2014/main" id="{BC5BEAEB-E389-7C3C-041A-F2DB4F5AE20A}"/>
              </a:ext>
            </a:extLst>
          </p:cNvPr>
          <p:cNvGrpSpPr/>
          <p:nvPr/>
        </p:nvGrpSpPr>
        <p:grpSpPr>
          <a:xfrm>
            <a:off x="378823" y="190164"/>
            <a:ext cx="11547565" cy="1503221"/>
            <a:chOff x="1147155" y="572516"/>
            <a:chExt cx="13337769" cy="410815"/>
          </a:xfrm>
        </p:grpSpPr>
        <p:sp>
          <p:nvSpPr>
            <p:cNvPr id="13" name="Flowchart: Alternate Process 12">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TextBox 13">
              <a:extLst>
                <a:ext uri="{FF2B5EF4-FFF2-40B4-BE49-F238E27FC236}">
                  <a16:creationId xmlns:a16="http://schemas.microsoft.com/office/drawing/2014/main" id="{FF6F49AC-3F83-46CA-AC9E-5A46576F40A2}"/>
                </a:ext>
              </a:extLst>
            </p:cNvPr>
            <p:cNvSpPr txBox="1"/>
            <p:nvPr/>
          </p:nvSpPr>
          <p:spPr>
            <a:xfrm>
              <a:off x="1147155" y="572637"/>
              <a:ext cx="13337769" cy="361683"/>
            </a:xfrm>
            <a:prstGeom prst="rect">
              <a:avLst/>
            </a:prstGeom>
            <a:noFill/>
          </p:spPr>
          <p:txBody>
            <a:bodyPr wrap="square">
              <a:spAutoFit/>
            </a:bodyPr>
            <a:lstStyle/>
            <a:p>
              <a:pPr algn="ctr"/>
              <a:r>
                <a:rPr lang="en-US" sz="4400" b="1" i="0" smtClean="0">
                  <a:solidFill>
                    <a:srgbClr val="009999"/>
                  </a:solidFill>
                  <a:effectLst/>
                  <a:latin typeface="Cambria" panose="02040503050406030204" pitchFamily="18" charset="0"/>
                </a:rPr>
                <a:t> </a:t>
              </a:r>
              <a:r>
                <a:rPr lang="vi-VN" sz="3600" b="1">
                  <a:solidFill>
                    <a:srgbClr val="C00000"/>
                  </a:solidFill>
                  <a:latin typeface="Cambria" panose="02040503050406030204" pitchFamily="18" charset="0"/>
                  <a:ea typeface="Cambria" panose="02040503050406030204" pitchFamily="18" charset="0"/>
                </a:rPr>
                <a:t>Giải thích được vì sao chúng ta cần ăn đủ thực phẩm thuộc bốn nhóm chất dinh dưỡng</a:t>
              </a:r>
              <a:r>
                <a:rPr lang="vi-VN" sz="3600" b="1" smtClean="0">
                  <a:solidFill>
                    <a:srgbClr val="C00000"/>
                  </a:solidFill>
                  <a:latin typeface="Cambria" panose="02040503050406030204" pitchFamily="18" charset="0"/>
                  <a:ea typeface="Cambria" panose="02040503050406030204" pitchFamily="18" charset="0"/>
                </a:rPr>
                <a:t>.</a:t>
              </a:r>
              <a:endParaRPr lang="en-US" sz="3600" b="1" smtClean="0">
                <a:solidFill>
                  <a:srgbClr val="C00000"/>
                </a:solidFill>
                <a:latin typeface="Cambria" panose="02040503050406030204" pitchFamily="18" charset="0"/>
                <a:ea typeface="Cambria" panose="02040503050406030204" pitchFamily="18" charset="0"/>
              </a:endParaRPr>
            </a:p>
          </p:txBody>
        </p:sp>
      </p:grpSp>
      <p:grpSp>
        <p:nvGrpSpPr>
          <p:cNvPr id="17" name="Group 16"/>
          <p:cNvGrpSpPr/>
          <p:nvPr/>
        </p:nvGrpSpPr>
        <p:grpSpPr>
          <a:xfrm>
            <a:off x="250660" y="1907935"/>
            <a:ext cx="11675728" cy="4277638"/>
            <a:chOff x="250660" y="1907935"/>
            <a:chExt cx="11675728" cy="4277638"/>
          </a:xfrm>
        </p:grpSpPr>
        <p:sp>
          <p:nvSpPr>
            <p:cNvPr id="15" name="任意多边形: 形状 70">
              <a:extLst>
                <a:ext uri="{FF2B5EF4-FFF2-40B4-BE49-F238E27FC236}">
                  <a16:creationId xmlns:a16="http://schemas.microsoft.com/office/drawing/2014/main" id="{C870E79C-6CFA-4605-AF58-9E59B6D30471}"/>
                </a:ext>
              </a:extLst>
            </p:cNvPr>
            <p:cNvSpPr/>
            <p:nvPr/>
          </p:nvSpPr>
          <p:spPr>
            <a:xfrm>
              <a:off x="250660" y="1907935"/>
              <a:ext cx="11675728" cy="4277638"/>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6" name="TextBox 15"/>
            <p:cNvSpPr txBox="1"/>
            <p:nvPr/>
          </p:nvSpPr>
          <p:spPr>
            <a:xfrm>
              <a:off x="535577" y="2114680"/>
              <a:ext cx="11390811" cy="3416320"/>
            </a:xfrm>
            <a:prstGeom prst="rect">
              <a:avLst/>
            </a:prstGeom>
            <a:noFill/>
          </p:spPr>
          <p:txBody>
            <a:bodyPr wrap="square" rtlCol="0">
              <a:spAutoFit/>
            </a:bodyPr>
            <a:lstStyle/>
            <a:p>
              <a:pPr algn="just"/>
              <a:r>
                <a:rPr lang="vi-VN" sz="3600">
                  <a:solidFill>
                    <a:srgbClr val="002060"/>
                  </a:solidFill>
                  <a:latin typeface="Cambria" panose="02040503050406030204" pitchFamily="18" charset="0"/>
                  <a:ea typeface="Cambria" panose="02040503050406030204" pitchFamily="18" charset="0"/>
                </a:rPr>
                <a:t>Chúng ta cần ăn đủ thức ăn thuộc bốn nhóm chất dinh dưỡng để các hoạt động của cơ thể diễn ra bình thường:</a:t>
              </a:r>
              <a:r>
                <a:rPr lang="vi-VN" sz="3600">
                  <a:latin typeface="Cambria" panose="02040503050406030204" pitchFamily="18" charset="0"/>
                  <a:ea typeface="Cambria" panose="02040503050406030204" pitchFamily="18" charset="0"/>
                </a:rPr>
                <a:t> </a:t>
              </a:r>
            </a:p>
            <a:p>
              <a:pPr algn="just"/>
              <a:r>
                <a:rPr lang="vi-VN" sz="3600">
                  <a:latin typeface="Cambria" panose="02040503050406030204" pitchFamily="18" charset="0"/>
                  <a:ea typeface="Cambria" panose="02040503050406030204" pitchFamily="18" charset="0"/>
                </a:rPr>
                <a:t>- Cung cấp năng lượng cho các hoạt động sống.</a:t>
              </a:r>
            </a:p>
            <a:p>
              <a:pPr algn="just"/>
              <a:r>
                <a:rPr lang="vi-VN" sz="3600">
                  <a:latin typeface="Cambria" panose="02040503050406030204" pitchFamily="18" charset="0"/>
                  <a:ea typeface="Cambria" panose="02040503050406030204" pitchFamily="18" charset="0"/>
                </a:rPr>
                <a:t>- Giúp cơ thể phát triển và lớn lên.</a:t>
              </a:r>
            </a:p>
            <a:p>
              <a:pPr algn="just"/>
              <a:r>
                <a:rPr lang="vi-VN" sz="3600">
                  <a:latin typeface="Cambria" panose="02040503050406030204" pitchFamily="18" charset="0"/>
                  <a:ea typeface="Cambria" panose="02040503050406030204" pitchFamily="18" charset="0"/>
                </a:rPr>
                <a:t>- Giữ cho cơ thể khoẻ mạnh, chống lại bệnh tật.</a:t>
              </a:r>
            </a:p>
            <a:p>
              <a:pPr algn="just"/>
              <a:r>
                <a:rPr lang="vi-VN" sz="3600">
                  <a:latin typeface="Cambria" panose="02040503050406030204" pitchFamily="18" charset="0"/>
                  <a:ea typeface="Cambria" panose="02040503050406030204" pitchFamily="18" charset="0"/>
                </a:rPr>
                <a:t>- Dự trữ năng lượng, giúp cơ thể hấp thụ các vi-ta-min</a:t>
              </a:r>
              <a:r>
                <a:rPr lang="vi-VN" sz="3600" smtClean="0">
                  <a:latin typeface="Cambria" panose="02040503050406030204" pitchFamily="18" charset="0"/>
                  <a:ea typeface="Cambria" panose="02040503050406030204" pitchFamily="18" charset="0"/>
                </a:rPr>
                <a:t>.</a:t>
              </a:r>
              <a:endParaRPr lang="vi-VN" sz="360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316846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70">
            <a:extLst>
              <a:ext uri="{FF2B5EF4-FFF2-40B4-BE49-F238E27FC236}">
                <a16:creationId xmlns:a16="http://schemas.microsoft.com/office/drawing/2014/main" id="{C870E79C-6CFA-4605-AF58-9E59B6D30471}"/>
              </a:ext>
            </a:extLst>
          </p:cNvPr>
          <p:cNvSpPr/>
          <p:nvPr/>
        </p:nvSpPr>
        <p:spPr>
          <a:xfrm>
            <a:off x="1214846" y="812836"/>
            <a:ext cx="9659781" cy="513048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 name="Picture 1"/>
          <p:cNvPicPr>
            <a:picLocks noChangeAspect="1"/>
          </p:cNvPicPr>
          <p:nvPr/>
        </p:nvPicPr>
        <p:blipFill>
          <a:blip r:embed="rId2"/>
          <a:stretch>
            <a:fillRect/>
          </a:stretch>
        </p:blipFill>
        <p:spPr>
          <a:xfrm>
            <a:off x="3740700" y="812836"/>
            <a:ext cx="4292246" cy="1951631"/>
          </a:xfrm>
          <a:prstGeom prst="rect">
            <a:avLst/>
          </a:prstGeom>
        </p:spPr>
      </p:pic>
      <p:sp>
        <p:nvSpPr>
          <p:cNvPr id="3" name="TextBox 2">
            <a:extLst>
              <a:ext uri="{FF2B5EF4-FFF2-40B4-BE49-F238E27FC236}">
                <a16:creationId xmlns:a16="http://schemas.microsoft.com/office/drawing/2014/main" id="{A0C8EFDC-9F68-E142-3452-C4222B19AA14}"/>
              </a:ext>
            </a:extLst>
          </p:cNvPr>
          <p:cNvSpPr txBox="1"/>
          <p:nvPr/>
        </p:nvSpPr>
        <p:spPr>
          <a:xfrm>
            <a:off x="2047933" y="2257494"/>
            <a:ext cx="8041961" cy="2308324"/>
          </a:xfrm>
          <a:prstGeom prst="rect">
            <a:avLst/>
          </a:prstGeom>
          <a:noFill/>
        </p:spPr>
        <p:txBody>
          <a:bodyPr wrap="square">
            <a:spAutoFit/>
          </a:bodyPr>
          <a:lstStyle/>
          <a:p>
            <a:pPr algn="just" rtl="0"/>
            <a:r>
              <a:rPr lang="en-US" sz="4800" b="1" i="0" smtClean="0">
                <a:solidFill>
                  <a:srgbClr val="0070C0"/>
                </a:solidFill>
                <a:effectLst/>
                <a:latin typeface="Cambria" panose="02040503050406030204" pitchFamily="18" charset="0"/>
              </a:rPr>
              <a:t>- Chia </a:t>
            </a:r>
            <a:r>
              <a:rPr lang="en-US" sz="4800" b="1" i="0" dirty="0" err="1">
                <a:solidFill>
                  <a:srgbClr val="0070C0"/>
                </a:solidFill>
                <a:effectLst/>
                <a:latin typeface="Cambria" panose="02040503050406030204" pitchFamily="18" charset="0"/>
              </a:rPr>
              <a:t>sẻ</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bài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học</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với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mọi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người</a:t>
            </a:r>
            <a:r>
              <a:rPr lang="en-US" sz="4800" b="1" i="0" dirty="0">
                <a:solidFill>
                  <a:srgbClr val="0070C0"/>
                </a:solidFill>
                <a:effectLst/>
                <a:latin typeface="Cambria" panose="02040503050406030204" pitchFamily="18" charset="0"/>
              </a:rPr>
              <a:t>.</a:t>
            </a:r>
          </a:p>
          <a:p>
            <a:pPr algn="just" rtl="0"/>
            <a:r>
              <a:rPr lang="en-US" sz="4800" b="1" smtClean="0">
                <a:solidFill>
                  <a:srgbClr val="0070C0"/>
                </a:solidFill>
                <a:latin typeface="Cambria" panose="02040503050406030204" pitchFamily="18" charset="0"/>
              </a:rPr>
              <a:t>- Chuẩn bị</a:t>
            </a:r>
            <a:r>
              <a:rPr lang="en-US" sz="4800" b="1">
                <a:solidFill>
                  <a:srgbClr val="0070C0"/>
                </a:solidFill>
                <a:latin typeface="Cambria" panose="02040503050406030204" pitchFamily="18" charset="0"/>
              </a:rPr>
              <a:t> </a:t>
            </a:r>
            <a:r>
              <a:rPr lang="en-US" sz="4800" b="1" smtClean="0">
                <a:solidFill>
                  <a:srgbClr val="0070C0"/>
                </a:solidFill>
                <a:latin typeface="Cambria" panose="02040503050406030204" pitchFamily="18" charset="0"/>
              </a:rPr>
              <a:t>bài tiếp theo.</a:t>
            </a:r>
            <a:endParaRPr lang="vi-VN" sz="4800" b="1" i="0" dirty="0">
              <a:solidFill>
                <a:srgbClr val="0070C0"/>
              </a:solidFill>
              <a:effectLst/>
              <a:latin typeface="Cambria" panose="02040503050406030204" pitchFamily="18" charset="0"/>
            </a:endParaRPr>
          </a:p>
        </p:txBody>
      </p:sp>
      <p:grpSp>
        <p:nvGrpSpPr>
          <p:cNvPr id="5"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6" name="图片 10">
              <a:extLst>
                <a:ext uri="{FF2B5EF4-FFF2-40B4-BE49-F238E27FC236}">
                  <a16:creationId xmlns:a16="http://schemas.microsoft.com/office/drawing/2014/main" id="{49CD258A-AD72-42B2-ACCF-A5966C93E4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7" name="图片 11">
              <a:extLst>
                <a:ext uri="{FF2B5EF4-FFF2-40B4-BE49-F238E27FC236}">
                  <a16:creationId xmlns:a16="http://schemas.microsoft.com/office/drawing/2014/main" id="{FCC04B38-87A0-4292-84B8-0EE3BAC319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8" name="图片 12">
              <a:extLst>
                <a:ext uri="{FF2B5EF4-FFF2-40B4-BE49-F238E27FC236}">
                  <a16:creationId xmlns:a16="http://schemas.microsoft.com/office/drawing/2014/main" id="{6760FB0B-1ABC-4A59-A737-277D091FD5A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9" name="图片 13">
              <a:extLst>
                <a:ext uri="{FF2B5EF4-FFF2-40B4-BE49-F238E27FC236}">
                  <a16:creationId xmlns:a16="http://schemas.microsoft.com/office/drawing/2014/main" id="{CA6693FD-857D-4189-BA78-21BFBE636C2C}"/>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14">
              <a:extLst>
                <a:ext uri="{FF2B5EF4-FFF2-40B4-BE49-F238E27FC236}">
                  <a16:creationId xmlns:a16="http://schemas.microsoft.com/office/drawing/2014/main" id="{7ACB3BA8-ACD1-4DBF-8113-171993D78EE1}"/>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1" name="图片 15">
              <a:extLst>
                <a:ext uri="{FF2B5EF4-FFF2-40B4-BE49-F238E27FC236}">
                  <a16:creationId xmlns:a16="http://schemas.microsoft.com/office/drawing/2014/main" id="{ABCAA27F-064C-4803-B10A-7CC0637757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2" name="图片 16">
              <a:extLst>
                <a:ext uri="{FF2B5EF4-FFF2-40B4-BE49-F238E27FC236}">
                  <a16:creationId xmlns:a16="http://schemas.microsoft.com/office/drawing/2014/main" id="{09C9CDD6-0BAF-415B-A1AA-F363B4B7B4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13" name="组合 69">
            <a:extLst>
              <a:ext uri="{FF2B5EF4-FFF2-40B4-BE49-F238E27FC236}">
                <a16:creationId xmlns:a16="http://schemas.microsoft.com/office/drawing/2014/main" id="{9EFEE9FE-4927-4B8D-BBC4-150D878E7E6C}"/>
              </a:ext>
            </a:extLst>
          </p:cNvPr>
          <p:cNvGrpSpPr/>
          <p:nvPr/>
        </p:nvGrpSpPr>
        <p:grpSpPr>
          <a:xfrm>
            <a:off x="5899315" y="4101737"/>
            <a:ext cx="5413162" cy="3041836"/>
            <a:chOff x="5736735" y="2728183"/>
            <a:chExt cx="5516445" cy="3428646"/>
          </a:xfrm>
        </p:grpSpPr>
        <p:pic>
          <p:nvPicPr>
            <p:cNvPr id="14" name="图片 68">
              <a:extLst>
                <a:ext uri="{FF2B5EF4-FFF2-40B4-BE49-F238E27FC236}">
                  <a16:creationId xmlns:a16="http://schemas.microsoft.com/office/drawing/2014/main" id="{C48AA967-8248-4EB0-9D4B-78048599FD3A}"/>
                </a:ext>
              </a:extLst>
            </p:cNvPr>
            <p:cNvPicPr>
              <a:picLocks noChangeAspect="1"/>
            </p:cNvPicPr>
            <p:nvPr/>
          </p:nvPicPr>
          <p:blipFill>
            <a:blip r:embed="rId8"/>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15" name="图片 67">
              <a:extLst>
                <a:ext uri="{FF2B5EF4-FFF2-40B4-BE49-F238E27FC236}">
                  <a16:creationId xmlns:a16="http://schemas.microsoft.com/office/drawing/2014/main" id="{F0AF15D9-7E3B-4E05-9AD5-17A83D532DC0}"/>
                </a:ext>
              </a:extLst>
            </p:cNvPr>
            <p:cNvPicPr>
              <a:picLocks noChangeAspect="1"/>
            </p:cNvPicPr>
            <p:nvPr/>
          </p:nvPicPr>
          <p:blipFill>
            <a:blip r:embed="rId8"/>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pic>
        <p:nvPicPr>
          <p:cNvPr id="16" name="图片 11">
            <a:extLst>
              <a:ext uri="{FF2B5EF4-FFF2-40B4-BE49-F238E27FC236}">
                <a16:creationId xmlns:a16="http://schemas.microsoft.com/office/drawing/2014/main" id="{16A28798-C735-4597-B111-9EAB5AF04295}"/>
              </a:ext>
            </a:extLst>
          </p:cNvPr>
          <p:cNvPicPr>
            <a:picLocks noChangeAspect="1"/>
          </p:cNvPicPr>
          <p:nvPr/>
        </p:nvPicPr>
        <p:blipFill rotWithShape="1">
          <a:blip r:embed="rId9">
            <a:extLst>
              <a:ext uri="{28A0092B-C50C-407E-A947-70E740481C1C}">
                <a14:useLocalDpi xmlns:a14="http://schemas.microsoft.com/office/drawing/2010/main" val="0"/>
              </a:ext>
            </a:extLst>
          </a:blip>
          <a:srcRect r="44871"/>
          <a:stretch/>
        </p:blipFill>
        <p:spPr>
          <a:xfrm>
            <a:off x="66604" y="2899954"/>
            <a:ext cx="3185001" cy="3792576"/>
          </a:xfrm>
          <a:prstGeom prst="rect">
            <a:avLst/>
          </a:prstGeom>
        </p:spPr>
      </p:pic>
    </p:spTree>
    <p:extLst>
      <p:ext uri="{BB962C8B-B14F-4D97-AF65-F5344CB8AC3E}">
        <p14:creationId xmlns:p14="http://schemas.microsoft.com/office/powerpoint/2010/main" val="1806033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8" presetClass="entr" presetSubtype="12"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strips(downLeft)">
                                      <p:cBhvr>
                                        <p:cTn id="13" dur="1000"/>
                                        <p:tgtEl>
                                          <p:spTgt spid="4"/>
                                        </p:tgtEl>
                                      </p:cBhvr>
                                    </p:animEffect>
                                  </p:childTnLst>
                                </p:cTn>
                              </p:par>
                              <p:par>
                                <p:cTn id="14" presetID="12" presetClass="entr" presetSubtype="8"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p:tgtEl>
                                          <p:spTgt spid="13"/>
                                        </p:tgtEl>
                                        <p:attrNameLst>
                                          <p:attrName>ppt_x</p:attrName>
                                        </p:attrNameLst>
                                      </p:cBhvr>
                                      <p:tavLst>
                                        <p:tav tm="0">
                                          <p:val>
                                            <p:strVal val="#ppt_x-#ppt_w*1.125000"/>
                                          </p:val>
                                        </p:tav>
                                        <p:tav tm="100000">
                                          <p:val>
                                            <p:strVal val="#ppt_x"/>
                                          </p:val>
                                        </p:tav>
                                      </p:tavLst>
                                    </p:anim>
                                    <p:animEffect transition="in" filter="wipe(right)">
                                      <p:cBhvr>
                                        <p:cTn id="17" dur="500"/>
                                        <p:tgtEl>
                                          <p:spTgt spid="13"/>
                                        </p:tgtEl>
                                      </p:cBhvr>
                                    </p:animEffect>
                                  </p:childTnLst>
                                </p:cTn>
                              </p:par>
                              <p:par>
                                <p:cTn id="18" presetID="47"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70">
            <a:extLst>
              <a:ext uri="{FF2B5EF4-FFF2-40B4-BE49-F238E27FC236}">
                <a16:creationId xmlns:a16="http://schemas.microsoft.com/office/drawing/2014/main" id="{C870E79C-6CFA-4605-AF58-9E59B6D30471}"/>
              </a:ext>
            </a:extLst>
          </p:cNvPr>
          <p:cNvSpPr/>
          <p:nvPr/>
        </p:nvSpPr>
        <p:spPr>
          <a:xfrm>
            <a:off x="1214846" y="812836"/>
            <a:ext cx="9659781" cy="513048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5"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6"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7"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8"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9"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1"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2"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13" name="组合 69">
            <a:extLst>
              <a:ext uri="{FF2B5EF4-FFF2-40B4-BE49-F238E27FC236}">
                <a16:creationId xmlns:a16="http://schemas.microsoft.com/office/drawing/2014/main" id="{9EFEE9FE-4927-4B8D-BBC4-150D878E7E6C}"/>
              </a:ext>
            </a:extLst>
          </p:cNvPr>
          <p:cNvGrpSpPr/>
          <p:nvPr/>
        </p:nvGrpSpPr>
        <p:grpSpPr>
          <a:xfrm>
            <a:off x="5899315" y="4101737"/>
            <a:ext cx="5413162" cy="3041836"/>
            <a:chOff x="5736735" y="2728183"/>
            <a:chExt cx="5516445" cy="3428646"/>
          </a:xfrm>
        </p:grpSpPr>
        <p:pic>
          <p:nvPicPr>
            <p:cNvPr id="14" name="图片 68">
              <a:extLst>
                <a:ext uri="{FF2B5EF4-FFF2-40B4-BE49-F238E27FC236}">
                  <a16:creationId xmlns:a16="http://schemas.microsoft.com/office/drawing/2014/main" id="{C48AA967-8248-4EB0-9D4B-78048599FD3A}"/>
                </a:ext>
              </a:extLst>
            </p:cNvPr>
            <p:cNvPicPr>
              <a:picLocks noChangeAspect="1"/>
            </p:cNvPicPr>
            <p:nvPr/>
          </p:nvPicPr>
          <p:blipFill>
            <a:blip r:embed="rId7"/>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15" name="图片 67">
              <a:extLst>
                <a:ext uri="{FF2B5EF4-FFF2-40B4-BE49-F238E27FC236}">
                  <a16:creationId xmlns:a16="http://schemas.microsoft.com/office/drawing/2014/main" id="{F0AF15D9-7E3B-4E05-9AD5-17A83D532DC0}"/>
                </a:ext>
              </a:extLst>
            </p:cNvPr>
            <p:cNvPicPr>
              <a:picLocks noChangeAspect="1"/>
            </p:cNvPicPr>
            <p:nvPr/>
          </p:nvPicPr>
          <p:blipFill>
            <a:blip r:embed="rId7"/>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pic>
        <p:nvPicPr>
          <p:cNvPr id="16" name="图片 11">
            <a:extLst>
              <a:ext uri="{FF2B5EF4-FFF2-40B4-BE49-F238E27FC236}">
                <a16:creationId xmlns:a16="http://schemas.microsoft.com/office/drawing/2014/main" id="{16A28798-C735-4597-B111-9EAB5AF04295}"/>
              </a:ext>
            </a:extLst>
          </p:cNvPr>
          <p:cNvPicPr>
            <a:picLocks noChangeAspect="1"/>
          </p:cNvPicPr>
          <p:nvPr/>
        </p:nvPicPr>
        <p:blipFill rotWithShape="1">
          <a:blip r:embed="rId8">
            <a:extLst>
              <a:ext uri="{28A0092B-C50C-407E-A947-70E740481C1C}">
                <a14:useLocalDpi xmlns:a14="http://schemas.microsoft.com/office/drawing/2010/main" val="0"/>
              </a:ext>
            </a:extLst>
          </a:blip>
          <a:srcRect r="44871"/>
          <a:stretch/>
        </p:blipFill>
        <p:spPr>
          <a:xfrm>
            <a:off x="66604" y="2899954"/>
            <a:ext cx="3185001" cy="3792576"/>
          </a:xfrm>
          <a:prstGeom prst="rect">
            <a:avLst/>
          </a:prstGeom>
        </p:spPr>
      </p:pic>
      <p:pic>
        <p:nvPicPr>
          <p:cNvPr id="17" name="Picture 16"/>
          <p:cNvPicPr>
            <a:picLocks noChangeAspect="1"/>
          </p:cNvPicPr>
          <p:nvPr/>
        </p:nvPicPr>
        <p:blipFill>
          <a:blip r:embed="rId9"/>
          <a:stretch>
            <a:fillRect/>
          </a:stretch>
        </p:blipFill>
        <p:spPr>
          <a:xfrm>
            <a:off x="4064787" y="52216"/>
            <a:ext cx="3392408" cy="1587473"/>
          </a:xfrm>
          <a:prstGeom prst="rect">
            <a:avLst/>
          </a:prstGeom>
        </p:spPr>
      </p:pic>
      <p:pic>
        <p:nvPicPr>
          <p:cNvPr id="18" name="Picture 17">
            <a:extLst>
              <a:ext uri="{FF2B5EF4-FFF2-40B4-BE49-F238E27FC236}">
                <a16:creationId xmlns:a16="http://schemas.microsoft.com/office/drawing/2014/main" id="{6299EE79-B207-B02A-683E-4F7A6969512A}"/>
              </a:ext>
            </a:extLst>
          </p:cNvPr>
          <p:cNvPicPr>
            <a:picLocks noChangeAspect="1"/>
          </p:cNvPicPr>
          <p:nvPr/>
        </p:nvPicPr>
        <p:blipFill>
          <a:blip r:embed="rId10"/>
          <a:stretch>
            <a:fillRect/>
          </a:stretch>
        </p:blipFill>
        <p:spPr>
          <a:xfrm>
            <a:off x="1017669" y="1103851"/>
            <a:ext cx="9587085" cy="4906392"/>
          </a:xfrm>
          <a:prstGeom prst="rect">
            <a:avLst/>
          </a:prstGeom>
        </p:spPr>
      </p:pic>
    </p:spTree>
    <p:extLst>
      <p:ext uri="{BB962C8B-B14F-4D97-AF65-F5344CB8AC3E}">
        <p14:creationId xmlns:p14="http://schemas.microsoft.com/office/powerpoint/2010/main" val="3280951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1000"/>
                                        <p:tgtEl>
                                          <p:spTgt spid="4"/>
                                        </p:tgtEl>
                                      </p:cBhvr>
                                    </p:animEffect>
                                  </p:childTnLst>
                                </p:cTn>
                              </p:par>
                              <p:par>
                                <p:cTn id="8" presetID="1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p:tgtEl>
                                          <p:spTgt spid="13"/>
                                        </p:tgtEl>
                                        <p:attrNameLst>
                                          <p:attrName>ppt_x</p:attrName>
                                        </p:attrNameLst>
                                      </p:cBhvr>
                                      <p:tavLst>
                                        <p:tav tm="0">
                                          <p:val>
                                            <p:strVal val="#ppt_x-#ppt_w*1.125000"/>
                                          </p:val>
                                        </p:tav>
                                        <p:tav tm="100000">
                                          <p:val>
                                            <p:strVal val="#ppt_x"/>
                                          </p:val>
                                        </p:tav>
                                      </p:tavLst>
                                    </p:anim>
                                    <p:animEffect transition="in" filter="wipe(right)">
                                      <p:cBhvr>
                                        <p:cTn id="11" dur="500"/>
                                        <p:tgtEl>
                                          <p:spTgt spid="13"/>
                                        </p:tgtEl>
                                      </p:cBhvr>
                                    </p:animEffect>
                                  </p:childTnLst>
                                </p:cTn>
                              </p:par>
                              <p:par>
                                <p:cTn id="12" presetID="47"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B0BED9AB-0B49-36B2-82A6-8B12CF08A8DD}"/>
              </a:ext>
            </a:extLst>
          </p:cNvPr>
          <p:cNvSpPr/>
          <p:nvPr/>
        </p:nvSpPr>
        <p:spPr>
          <a:xfrm>
            <a:off x="966878" y="325887"/>
            <a:ext cx="10437204"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A1B0FDC-092C-EA16-0F63-9500F0D797AD}"/>
              </a:ext>
            </a:extLst>
          </p:cNvPr>
          <p:cNvSpPr txBox="1"/>
          <p:nvPr/>
        </p:nvSpPr>
        <p:spPr>
          <a:xfrm>
            <a:off x="1228125" y="443763"/>
            <a:ext cx="9914709" cy="1446550"/>
          </a:xfrm>
          <a:prstGeom prst="rect">
            <a:avLst/>
          </a:prstGeom>
          <a:noFill/>
        </p:spPr>
        <p:txBody>
          <a:bodyPr wrap="square" rtlCol="0">
            <a:spAutoFit/>
          </a:bodyPr>
          <a:lstStyle/>
          <a:p>
            <a:pPr algn="ctr"/>
            <a:r>
              <a:rPr lang="en-US" sz="4400" b="1" smtClean="0">
                <a:solidFill>
                  <a:srgbClr val="C00000"/>
                </a:solidFill>
                <a:latin typeface="Cambria" panose="02040503050406030204" pitchFamily="18" charset="0"/>
                <a:ea typeface="Cambria" panose="02040503050406030204" pitchFamily="18" charset="0"/>
              </a:rPr>
              <a:t>Câu 1. </a:t>
            </a:r>
            <a:r>
              <a:rPr lang="vi-VN" sz="4400" b="1">
                <a:latin typeface="Cambria" panose="02040503050406030204" pitchFamily="18" charset="0"/>
                <a:ea typeface="Cambria" panose="02040503050406030204" pitchFamily="18" charset="0"/>
              </a:rPr>
              <a:t>Các nhóm chất dinh dưỡng có trong thức ăn gồm?</a:t>
            </a:r>
            <a:endParaRPr lang="en-US" sz="4400" b="1">
              <a:solidFill>
                <a:srgbClr val="002060"/>
              </a:solidFill>
              <a:latin typeface="Cambria" panose="02040503050406030204" pitchFamily="18" charset="0"/>
              <a:ea typeface="Cambria" panose="02040503050406030204" pitchFamily="18" charset="0"/>
            </a:endParaRPr>
          </a:p>
        </p:txBody>
      </p:sp>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6286" b="92952" l="6867" r="95279">
                        <a14:foregroundMark x1="30687" y1="67429" x2="69957" y2="58667"/>
                        <a14:foregroundMark x1="39485" y1="59238" x2="39056" y2="68952"/>
                        <a14:foregroundMark x1="34979" y1="60381" x2="36481" y2="69714"/>
                        <a14:foregroundMark x1="42060" y1="66286" x2="41631" y2="68952"/>
                        <a14:foregroundMark x1="66524" y1="54286" x2="59657" y2="68571"/>
                        <a14:foregroundMark x1="60944" y1="56571" x2="69099" y2="67048"/>
                        <a14:foregroundMark x1="51717" y1="71810" x2="59657" y2="73905"/>
                      </a14:backgroundRemoval>
                    </a14:imgEffect>
                  </a14:imgLayer>
                </a14:imgProps>
              </a:ext>
            </a:extLst>
          </a:blip>
          <a:stretch>
            <a:fillRect/>
          </a:stretch>
        </p:blipFill>
        <p:spPr>
          <a:xfrm>
            <a:off x="-46406" y="-89073"/>
            <a:ext cx="1575857" cy="1775375"/>
          </a:xfrm>
          <a:prstGeom prst="rect">
            <a:avLst/>
          </a:prstGeom>
        </p:spPr>
      </p:pic>
      <p:grpSp>
        <p:nvGrpSpPr>
          <p:cNvPr id="25" name="Group 24">
            <a:extLst>
              <a:ext uri="{FF2B5EF4-FFF2-40B4-BE49-F238E27FC236}">
                <a16:creationId xmlns:a16="http://schemas.microsoft.com/office/drawing/2014/main" id="{64D42021-D925-7FEF-91CF-7CDDBE1FC743}"/>
              </a:ext>
            </a:extLst>
          </p:cNvPr>
          <p:cNvGrpSpPr/>
          <p:nvPr/>
        </p:nvGrpSpPr>
        <p:grpSpPr>
          <a:xfrm>
            <a:off x="7029327" y="4667040"/>
            <a:ext cx="4837983" cy="1609081"/>
            <a:chOff x="6830721" y="2864056"/>
            <a:chExt cx="4837983" cy="1609081"/>
          </a:xfrm>
        </p:grpSpPr>
        <p:sp>
          <p:nvSpPr>
            <p:cNvPr id="26" name="Rectangle: Rounded Corners 16">
              <a:extLst>
                <a:ext uri="{FF2B5EF4-FFF2-40B4-BE49-F238E27FC236}">
                  <a16:creationId xmlns:a16="http://schemas.microsoft.com/office/drawing/2014/main" id="{8A0B609F-7F6B-63C5-2928-24015C99CA63}"/>
                </a:ext>
              </a:extLst>
            </p:cNvPr>
            <p:cNvSpPr/>
            <p:nvPr/>
          </p:nvSpPr>
          <p:spPr>
            <a:xfrm>
              <a:off x="6830721" y="2864056"/>
              <a:ext cx="4779654" cy="1609081"/>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FC9E1ECB-6F7A-7221-F6D1-15882BC04055}"/>
                </a:ext>
              </a:extLst>
            </p:cNvPr>
            <p:cNvSpPr txBox="1"/>
            <p:nvPr/>
          </p:nvSpPr>
          <p:spPr>
            <a:xfrm>
              <a:off x="7251123" y="3394401"/>
              <a:ext cx="4417581" cy="535531"/>
            </a:xfrm>
            <a:prstGeom prst="rect">
              <a:avLst/>
            </a:prstGeom>
            <a:noFill/>
          </p:spPr>
          <p:txBody>
            <a:bodyPr wrap="square" rtlCol="0">
              <a:spAutoFit/>
            </a:bodyPr>
            <a:lstStyle/>
            <a:p>
              <a:pPr algn="ctr">
                <a:lnSpc>
                  <a:spcPct val="80000"/>
                </a:lnSpc>
              </a:pPr>
              <a:r>
                <a:rPr lang="en-US" sz="3600" b="1" smtClean="0">
                  <a:latin typeface="Cambria" panose="02040503050406030204" pitchFamily="18" charset="0"/>
                  <a:ea typeface="Cambria" panose="02040503050406030204" pitchFamily="18" charset="0"/>
                </a:rPr>
                <a:t>Cả A, B, C đều đúng</a:t>
              </a:r>
              <a:endParaRPr lang="en-US" sz="6000" b="1" dirty="0">
                <a:latin typeface="Cambria" panose="02040503050406030204" pitchFamily="18" charset="0"/>
                <a:ea typeface="Cambria" panose="02040503050406030204" pitchFamily="18" charset="0"/>
              </a:endParaRPr>
            </a:p>
          </p:txBody>
        </p:sp>
      </p:grpSp>
      <p:grpSp>
        <p:nvGrpSpPr>
          <p:cNvPr id="28" name="Group 27">
            <a:extLst>
              <a:ext uri="{FF2B5EF4-FFF2-40B4-BE49-F238E27FC236}">
                <a16:creationId xmlns:a16="http://schemas.microsoft.com/office/drawing/2014/main" id="{3F79B80B-DD0B-9D9B-3F7F-07A944A5FDDD}"/>
              </a:ext>
            </a:extLst>
          </p:cNvPr>
          <p:cNvGrpSpPr/>
          <p:nvPr/>
        </p:nvGrpSpPr>
        <p:grpSpPr>
          <a:xfrm>
            <a:off x="981375" y="2864056"/>
            <a:ext cx="4900384" cy="1368309"/>
            <a:chOff x="981375" y="2864056"/>
            <a:chExt cx="4900384" cy="1368309"/>
          </a:xfrm>
        </p:grpSpPr>
        <p:sp>
          <p:nvSpPr>
            <p:cNvPr id="29" name="Rectangle: Rounded Corners 20">
              <a:extLst>
                <a:ext uri="{FF2B5EF4-FFF2-40B4-BE49-F238E27FC236}">
                  <a16:creationId xmlns:a16="http://schemas.microsoft.com/office/drawing/2014/main" id="{6B76F1E5-78CD-2B01-6A0E-379A409EDE10}"/>
                </a:ext>
              </a:extLst>
            </p:cNvPr>
            <p:cNvSpPr/>
            <p:nvPr/>
          </p:nvSpPr>
          <p:spPr>
            <a:xfrm>
              <a:off x="981375" y="2864056"/>
              <a:ext cx="4900384" cy="1368309"/>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E6BB7C07-BFB4-3E24-3D59-7241503372C9}"/>
                </a:ext>
              </a:extLst>
            </p:cNvPr>
            <p:cNvSpPr txBox="1"/>
            <p:nvPr/>
          </p:nvSpPr>
          <p:spPr>
            <a:xfrm>
              <a:off x="1343575" y="3060824"/>
              <a:ext cx="4429772" cy="978729"/>
            </a:xfrm>
            <a:prstGeom prst="rect">
              <a:avLst/>
            </a:prstGeom>
            <a:noFill/>
          </p:spPr>
          <p:txBody>
            <a:bodyPr wrap="square" rtlCol="0">
              <a:spAutoFit/>
            </a:bodyPr>
            <a:lstStyle/>
            <a:p>
              <a:pPr algn="ctr">
                <a:lnSpc>
                  <a:spcPct val="80000"/>
                </a:lnSpc>
              </a:pPr>
              <a:r>
                <a:rPr lang="en-US" sz="3600" b="1" smtClean="0">
                  <a:latin typeface="Cambria" panose="02040503050406030204" pitchFamily="18" charset="0"/>
                  <a:ea typeface="Cambria" panose="02040503050406030204" pitchFamily="18" charset="0"/>
                </a:rPr>
                <a:t>Chất bột đường, chất đạm</a:t>
              </a:r>
              <a:endParaRPr lang="en-US" sz="6000" b="1" dirty="0">
                <a:latin typeface="Cambria" panose="02040503050406030204" pitchFamily="18" charset="0"/>
                <a:ea typeface="Cambria" panose="02040503050406030204" pitchFamily="18" charset="0"/>
              </a:endParaRPr>
            </a:p>
          </p:txBody>
        </p:sp>
      </p:grpSp>
      <p:grpSp>
        <p:nvGrpSpPr>
          <p:cNvPr id="31" name="Group 30">
            <a:extLst>
              <a:ext uri="{FF2B5EF4-FFF2-40B4-BE49-F238E27FC236}">
                <a16:creationId xmlns:a16="http://schemas.microsoft.com/office/drawing/2014/main" id="{DBFAE3F9-8161-E45C-D2D8-58DBCFE6904C}"/>
              </a:ext>
            </a:extLst>
          </p:cNvPr>
          <p:cNvGrpSpPr/>
          <p:nvPr/>
        </p:nvGrpSpPr>
        <p:grpSpPr>
          <a:xfrm>
            <a:off x="872690" y="4714800"/>
            <a:ext cx="4862557" cy="1561322"/>
            <a:chOff x="981375" y="4872764"/>
            <a:chExt cx="4537107" cy="1561322"/>
          </a:xfrm>
        </p:grpSpPr>
        <p:sp>
          <p:nvSpPr>
            <p:cNvPr id="32" name="Rectangle: Rounded Corners 25">
              <a:extLst>
                <a:ext uri="{FF2B5EF4-FFF2-40B4-BE49-F238E27FC236}">
                  <a16:creationId xmlns:a16="http://schemas.microsoft.com/office/drawing/2014/main" id="{DF2A091A-1A0C-2EF6-E004-7CFFDEF7B5F2}"/>
                </a:ext>
              </a:extLst>
            </p:cNvPr>
            <p:cNvSpPr/>
            <p:nvPr/>
          </p:nvSpPr>
          <p:spPr>
            <a:xfrm>
              <a:off x="981375" y="4872764"/>
              <a:ext cx="4537107" cy="1561322"/>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AB7AE0EC-ABE5-B6D1-F04F-18AF539F360A}"/>
                </a:ext>
              </a:extLst>
            </p:cNvPr>
            <p:cNvSpPr txBox="1"/>
            <p:nvPr/>
          </p:nvSpPr>
          <p:spPr>
            <a:xfrm>
              <a:off x="1416400" y="5204674"/>
              <a:ext cx="3750829" cy="978729"/>
            </a:xfrm>
            <a:prstGeom prst="rect">
              <a:avLst/>
            </a:prstGeom>
            <a:noFill/>
          </p:spPr>
          <p:txBody>
            <a:bodyPr wrap="square" rtlCol="0">
              <a:spAutoFit/>
            </a:bodyPr>
            <a:lstStyle/>
            <a:p>
              <a:pPr algn="ctr">
                <a:lnSpc>
                  <a:spcPct val="80000"/>
                </a:lnSpc>
              </a:pPr>
              <a:r>
                <a:rPr lang="en-US" sz="3600" b="1" smtClean="0">
                  <a:latin typeface="Cambria" panose="02040503050406030204" pitchFamily="18" charset="0"/>
                  <a:ea typeface="Cambria" panose="02040503050406030204" pitchFamily="18" charset="0"/>
                </a:rPr>
                <a:t>Vi-ta-min và chất khoáng</a:t>
              </a:r>
              <a:endParaRPr lang="en-US" sz="6000" b="1" dirty="0">
                <a:latin typeface="Cambria" panose="02040503050406030204" pitchFamily="18" charset="0"/>
                <a:ea typeface="Cambria" panose="02040503050406030204" pitchFamily="18" charset="0"/>
              </a:endParaRPr>
            </a:p>
          </p:txBody>
        </p:sp>
      </p:grpSp>
      <p:grpSp>
        <p:nvGrpSpPr>
          <p:cNvPr id="34" name="Group 33">
            <a:extLst>
              <a:ext uri="{FF2B5EF4-FFF2-40B4-BE49-F238E27FC236}">
                <a16:creationId xmlns:a16="http://schemas.microsoft.com/office/drawing/2014/main" id="{68B6557A-200F-9875-84C7-171A3368F85A}"/>
              </a:ext>
            </a:extLst>
          </p:cNvPr>
          <p:cNvGrpSpPr/>
          <p:nvPr/>
        </p:nvGrpSpPr>
        <p:grpSpPr>
          <a:xfrm>
            <a:off x="6909508" y="2892855"/>
            <a:ext cx="4899473" cy="1339509"/>
            <a:chOff x="6830721" y="4714799"/>
            <a:chExt cx="4537107" cy="1339509"/>
          </a:xfrm>
        </p:grpSpPr>
        <p:sp>
          <p:nvSpPr>
            <p:cNvPr id="35" name="Rectangle: Rounded Corners 31">
              <a:extLst>
                <a:ext uri="{FF2B5EF4-FFF2-40B4-BE49-F238E27FC236}">
                  <a16:creationId xmlns:a16="http://schemas.microsoft.com/office/drawing/2014/main" id="{BC16345D-F261-9FBC-EF3A-F5E8F3D98560}"/>
                </a:ext>
              </a:extLst>
            </p:cNvPr>
            <p:cNvSpPr/>
            <p:nvPr/>
          </p:nvSpPr>
          <p:spPr>
            <a:xfrm>
              <a:off x="6830721" y="4714799"/>
              <a:ext cx="4537107" cy="1339509"/>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D5DAB5B1-DF8E-DFD8-A924-61A521E06E64}"/>
                </a:ext>
              </a:extLst>
            </p:cNvPr>
            <p:cNvSpPr txBox="1"/>
            <p:nvPr/>
          </p:nvSpPr>
          <p:spPr>
            <a:xfrm>
              <a:off x="7160266" y="5142017"/>
              <a:ext cx="3750829" cy="535531"/>
            </a:xfrm>
            <a:prstGeom prst="rect">
              <a:avLst/>
            </a:prstGeom>
            <a:noFill/>
          </p:spPr>
          <p:txBody>
            <a:bodyPr wrap="square" rtlCol="0">
              <a:spAutoFit/>
            </a:bodyPr>
            <a:lstStyle/>
            <a:p>
              <a:pPr algn="ctr">
                <a:lnSpc>
                  <a:spcPct val="80000"/>
                </a:lnSpc>
              </a:pPr>
              <a:r>
                <a:rPr lang="en-US" sz="3600" b="1" smtClean="0">
                  <a:latin typeface="Cambria" panose="02040503050406030204" pitchFamily="18" charset="0"/>
                  <a:ea typeface="Cambria" panose="02040503050406030204" pitchFamily="18" charset="0"/>
                </a:rPr>
                <a:t>Chất béo</a:t>
              </a:r>
              <a:endParaRPr lang="en-US" sz="6000" b="1" dirty="0">
                <a:latin typeface="Cambria" panose="02040503050406030204" pitchFamily="18" charset="0"/>
                <a:ea typeface="Cambria" panose="02040503050406030204" pitchFamily="18" charset="0"/>
              </a:endParaRPr>
            </a:p>
          </p:txBody>
        </p:sp>
      </p:grpSp>
      <p:pic>
        <p:nvPicPr>
          <p:cNvPr id="37" name="Picture 36">
            <a:extLst>
              <a:ext uri="{FF2B5EF4-FFF2-40B4-BE49-F238E27FC236}">
                <a16:creationId xmlns:a16="http://schemas.microsoft.com/office/drawing/2014/main" id="{91D85C25-2CF2-0D0A-9FF9-D5BC6AD3B0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4458" b="72760"/>
          <a:stretch/>
        </p:blipFill>
        <p:spPr>
          <a:xfrm>
            <a:off x="266152" y="2873534"/>
            <a:ext cx="1518921" cy="1129884"/>
          </a:xfrm>
          <a:prstGeom prst="rect">
            <a:avLst/>
          </a:prstGeom>
        </p:spPr>
      </p:pic>
      <p:pic>
        <p:nvPicPr>
          <p:cNvPr id="38" name="Picture 37">
            <a:extLst>
              <a:ext uri="{FF2B5EF4-FFF2-40B4-BE49-F238E27FC236}">
                <a16:creationId xmlns:a16="http://schemas.microsoft.com/office/drawing/2014/main" id="{9FF74026-3A62-11AE-0F68-EACD6980CA9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059" t="27697" r="64244" b="39386"/>
          <a:stretch/>
        </p:blipFill>
        <p:spPr>
          <a:xfrm>
            <a:off x="381809" y="4571567"/>
            <a:ext cx="957111" cy="1365353"/>
          </a:xfrm>
          <a:prstGeom prst="rect">
            <a:avLst/>
          </a:prstGeom>
        </p:spPr>
      </p:pic>
      <p:pic>
        <p:nvPicPr>
          <p:cNvPr id="39" name="Picture 38">
            <a:extLst>
              <a:ext uri="{FF2B5EF4-FFF2-40B4-BE49-F238E27FC236}">
                <a16:creationId xmlns:a16="http://schemas.microsoft.com/office/drawing/2014/main" id="{2173A3B4-1B79-5283-C89C-644C9DF9174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77" t="28970" r="12604" b="40998"/>
          <a:stretch/>
        </p:blipFill>
        <p:spPr>
          <a:xfrm>
            <a:off x="6211712" y="4598974"/>
            <a:ext cx="1238017" cy="1245712"/>
          </a:xfrm>
          <a:prstGeom prst="rect">
            <a:avLst/>
          </a:prstGeom>
        </p:spPr>
      </p:pic>
      <p:pic>
        <p:nvPicPr>
          <p:cNvPr id="40" name="Picture 39">
            <a:extLst>
              <a:ext uri="{FF2B5EF4-FFF2-40B4-BE49-F238E27FC236}">
                <a16:creationId xmlns:a16="http://schemas.microsoft.com/office/drawing/2014/main" id="{24C76C2F-486C-1523-AFED-408E91507DF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4381" t="-111" r="10077" b="72871"/>
          <a:stretch/>
        </p:blipFill>
        <p:spPr>
          <a:xfrm>
            <a:off x="5881759" y="2917255"/>
            <a:ext cx="1518921" cy="1129884"/>
          </a:xfrm>
          <a:prstGeom prst="rect">
            <a:avLst/>
          </a:prstGeom>
        </p:spPr>
      </p:pic>
      <p:pic>
        <p:nvPicPr>
          <p:cNvPr id="41" name="Picture 40">
            <a:extLst>
              <a:ext uri="{FF2B5EF4-FFF2-40B4-BE49-F238E27FC236}">
                <a16:creationId xmlns:a16="http://schemas.microsoft.com/office/drawing/2014/main" id="{ACCF5B55-24F1-2091-099F-EA1FC6D090E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8208" b="61433"/>
          <a:stretch/>
        </p:blipFill>
        <p:spPr>
          <a:xfrm>
            <a:off x="11313465" y="5046710"/>
            <a:ext cx="953350" cy="857536"/>
          </a:xfrm>
          <a:prstGeom prst="rect">
            <a:avLst/>
          </a:prstGeom>
        </p:spPr>
      </p:pic>
      <p:pic>
        <p:nvPicPr>
          <p:cNvPr id="42" name="Picture 41">
            <a:extLst>
              <a:ext uri="{FF2B5EF4-FFF2-40B4-BE49-F238E27FC236}">
                <a16:creationId xmlns:a16="http://schemas.microsoft.com/office/drawing/2014/main" id="{0B1391AF-0809-2BD9-E472-9852306E073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4958270" y="2917255"/>
            <a:ext cx="891076" cy="896464"/>
          </a:xfrm>
          <a:prstGeom prst="rect">
            <a:avLst/>
          </a:prstGeom>
        </p:spPr>
      </p:pic>
      <p:pic>
        <p:nvPicPr>
          <p:cNvPr id="43" name="Picture 42">
            <a:extLst>
              <a:ext uri="{FF2B5EF4-FFF2-40B4-BE49-F238E27FC236}">
                <a16:creationId xmlns:a16="http://schemas.microsoft.com/office/drawing/2014/main" id="{82AFB42E-9994-7EA7-E30F-6AFE511733D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4844171" y="4845361"/>
            <a:ext cx="891076" cy="896464"/>
          </a:xfrm>
          <a:prstGeom prst="rect">
            <a:avLst/>
          </a:prstGeom>
        </p:spPr>
      </p:pic>
      <p:pic>
        <p:nvPicPr>
          <p:cNvPr id="44" name="Picture 43">
            <a:extLst>
              <a:ext uri="{FF2B5EF4-FFF2-40B4-BE49-F238E27FC236}">
                <a16:creationId xmlns:a16="http://schemas.microsoft.com/office/drawing/2014/main" id="{D1A9213C-1940-67BB-A0C8-6E5792DC55A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10917905" y="3009567"/>
            <a:ext cx="891076" cy="896464"/>
          </a:xfrm>
          <a:prstGeom prst="rect">
            <a:avLst/>
          </a:prstGeom>
        </p:spPr>
      </p:pic>
    </p:spTree>
    <p:extLst>
      <p:ext uri="{BB962C8B-B14F-4D97-AF65-F5344CB8AC3E}">
        <p14:creationId xmlns:p14="http://schemas.microsoft.com/office/powerpoint/2010/main" val="3864701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strVal val="4*#ppt_w"/>
                                          </p:val>
                                        </p:tav>
                                        <p:tav tm="100000">
                                          <p:val>
                                            <p:strVal val="#ppt_w"/>
                                          </p:val>
                                        </p:tav>
                                      </p:tavLst>
                                    </p:anim>
                                    <p:anim calcmode="lin" valueType="num">
                                      <p:cBhvr>
                                        <p:cTn id="8" dur="500" fill="hold"/>
                                        <p:tgtEl>
                                          <p:spTgt spid="4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28"/>
                  </p:tgtEl>
                </p:cond>
              </p:nextCondLst>
            </p:seq>
            <p:seq concurrent="1" nextAc="seek">
              <p:cTn id="9" restart="whenNotActive" fill="hold" evtFilter="cancelBubble" nodeType="interactiveSeq">
                <p:stCondLst>
                  <p:cond evt="onClick" delay="0">
                    <p:tgtEl>
                      <p:spTgt spid="2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41"/>
                                        </p:tgtEl>
                                        <p:attrNameLst>
                                          <p:attrName>style.visibility</p:attrName>
                                        </p:attrNameLst>
                                      </p:cBhvr>
                                      <p:to>
                                        <p:strVal val="visible"/>
                                      </p:to>
                                    </p:set>
                                    <p:anim calcmode="lin" valueType="num">
                                      <p:cBhvr>
                                        <p:cTn id="14" dur="500" fill="hold"/>
                                        <p:tgtEl>
                                          <p:spTgt spid="41"/>
                                        </p:tgtEl>
                                        <p:attrNameLst>
                                          <p:attrName>ppt_w</p:attrName>
                                        </p:attrNameLst>
                                      </p:cBhvr>
                                      <p:tavLst>
                                        <p:tav tm="0">
                                          <p:val>
                                            <p:strVal val="4*#ppt_w"/>
                                          </p:val>
                                        </p:tav>
                                        <p:tav tm="100000">
                                          <p:val>
                                            <p:strVal val="#ppt_w"/>
                                          </p:val>
                                        </p:tav>
                                      </p:tavLst>
                                    </p:anim>
                                    <p:anim calcmode="lin" valueType="num">
                                      <p:cBhvr>
                                        <p:cTn id="15" dur="500" fill="hold"/>
                                        <p:tgtEl>
                                          <p:spTgt spid="4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seq concurrent="1" nextAc="seek">
              <p:cTn id="16" restart="whenNotActive" fill="hold" evtFilter="cancelBubble" nodeType="interactiveSeq">
                <p:stCondLst>
                  <p:cond evt="onClick" delay="0">
                    <p:tgtEl>
                      <p:spTgt spid="3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p:cTn id="21" dur="500" fill="hold"/>
                                        <p:tgtEl>
                                          <p:spTgt spid="43"/>
                                        </p:tgtEl>
                                        <p:attrNameLst>
                                          <p:attrName>ppt_w</p:attrName>
                                        </p:attrNameLst>
                                      </p:cBhvr>
                                      <p:tavLst>
                                        <p:tav tm="0">
                                          <p:val>
                                            <p:strVal val="4*#ppt_w"/>
                                          </p:val>
                                        </p:tav>
                                        <p:tav tm="100000">
                                          <p:val>
                                            <p:strVal val="#ppt_w"/>
                                          </p:val>
                                        </p:tav>
                                      </p:tavLst>
                                    </p:anim>
                                    <p:anim calcmode="lin" valueType="num">
                                      <p:cBhvr>
                                        <p:cTn id="22" dur="500" fill="hold"/>
                                        <p:tgtEl>
                                          <p:spTgt spid="4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1"/>
                  </p:tgtEl>
                </p:cond>
              </p:nextCondLst>
            </p:seq>
            <p:seq concurrent="1" nextAc="seek">
              <p:cTn id="23" restart="whenNotActive" fill="hold" evtFilter="cancelBubble" nodeType="interactiveSeq">
                <p:stCondLst>
                  <p:cond evt="onClick" delay="0">
                    <p:tgtEl>
                      <p:spTgt spid="3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p:cTn id="28" dur="500" fill="hold"/>
                                        <p:tgtEl>
                                          <p:spTgt spid="44"/>
                                        </p:tgtEl>
                                        <p:attrNameLst>
                                          <p:attrName>ppt_w</p:attrName>
                                        </p:attrNameLst>
                                      </p:cBhvr>
                                      <p:tavLst>
                                        <p:tav tm="0">
                                          <p:val>
                                            <p:strVal val="4*#ppt_w"/>
                                          </p:val>
                                        </p:tav>
                                        <p:tav tm="100000">
                                          <p:val>
                                            <p:strVal val="#ppt_w"/>
                                          </p:val>
                                        </p:tav>
                                      </p:tavLst>
                                    </p:anim>
                                    <p:anim calcmode="lin" valueType="num">
                                      <p:cBhvr>
                                        <p:cTn id="29" dur="500" fill="hold"/>
                                        <p:tgtEl>
                                          <p:spTgt spid="4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B0BED9AB-0B49-36B2-82A6-8B12CF08A8DD}"/>
              </a:ext>
            </a:extLst>
          </p:cNvPr>
          <p:cNvSpPr/>
          <p:nvPr/>
        </p:nvSpPr>
        <p:spPr>
          <a:xfrm>
            <a:off x="966878" y="325887"/>
            <a:ext cx="10437204"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A1B0FDC-092C-EA16-0F63-9500F0D797AD}"/>
              </a:ext>
            </a:extLst>
          </p:cNvPr>
          <p:cNvSpPr txBox="1"/>
          <p:nvPr/>
        </p:nvSpPr>
        <p:spPr>
          <a:xfrm>
            <a:off x="1172849" y="401194"/>
            <a:ext cx="9914709" cy="1446550"/>
          </a:xfrm>
          <a:prstGeom prst="rect">
            <a:avLst/>
          </a:prstGeom>
          <a:noFill/>
        </p:spPr>
        <p:txBody>
          <a:bodyPr wrap="square" rtlCol="0">
            <a:spAutoFit/>
          </a:bodyPr>
          <a:lstStyle/>
          <a:p>
            <a:pPr algn="ctr"/>
            <a:r>
              <a:rPr lang="en-US" sz="4400" b="1" smtClean="0">
                <a:solidFill>
                  <a:srgbClr val="C00000"/>
                </a:solidFill>
                <a:latin typeface="Cambria" panose="02040503050406030204" pitchFamily="18" charset="0"/>
                <a:ea typeface="Cambria" panose="02040503050406030204" pitchFamily="18" charset="0"/>
              </a:rPr>
              <a:t>Câu 2. </a:t>
            </a:r>
            <a:r>
              <a:rPr lang="vi-VN" sz="4400" b="1">
                <a:latin typeface="Cambria" panose="02040503050406030204" pitchFamily="18" charset="0"/>
                <a:ea typeface="Cambria" panose="02040503050406030204" pitchFamily="18" charset="0"/>
              </a:rPr>
              <a:t>Trong các thức ăn dưới đây, nhóm chất nào chứa nhiều chất </a:t>
            </a:r>
            <a:r>
              <a:rPr lang="vi-VN" sz="4400" b="1" smtClean="0">
                <a:latin typeface="Cambria" panose="02040503050406030204" pitchFamily="18" charset="0"/>
                <a:ea typeface="Cambria" panose="02040503050406030204" pitchFamily="18" charset="0"/>
              </a:rPr>
              <a:t>béo?</a:t>
            </a:r>
            <a:endParaRPr lang="en-US" sz="4400" b="1">
              <a:solidFill>
                <a:srgbClr val="002060"/>
              </a:solidFill>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8F5F092C-8148-A68F-0E9F-2939CB256417}"/>
              </a:ext>
            </a:extLst>
          </p:cNvPr>
          <p:cNvGrpSpPr/>
          <p:nvPr/>
        </p:nvGrpSpPr>
        <p:grpSpPr>
          <a:xfrm>
            <a:off x="6830721" y="2864057"/>
            <a:ext cx="4537107" cy="1157314"/>
            <a:chOff x="6830721" y="2864057"/>
            <a:chExt cx="4537107" cy="1157314"/>
          </a:xfrm>
        </p:grpSpPr>
        <p:sp>
          <p:nvSpPr>
            <p:cNvPr id="5" name="Rectangle: Rounded Corners 24">
              <a:extLst>
                <a:ext uri="{FF2B5EF4-FFF2-40B4-BE49-F238E27FC236}">
                  <a16:creationId xmlns:a16="http://schemas.microsoft.com/office/drawing/2014/main" id="{50BF13E3-7E5F-3970-D703-1EDA216F5988}"/>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DC27FD4D-74EC-22C5-C8C7-026E41DB7F45}"/>
                </a:ext>
              </a:extLst>
            </p:cNvPr>
            <p:cNvSpPr txBox="1"/>
            <p:nvPr/>
          </p:nvSpPr>
          <p:spPr>
            <a:xfrm>
              <a:off x="7223859" y="2944153"/>
              <a:ext cx="3750829" cy="1077218"/>
            </a:xfrm>
            <a:prstGeom prst="rect">
              <a:avLst/>
            </a:prstGeom>
            <a:noFill/>
          </p:spPr>
          <p:txBody>
            <a:bodyPr wrap="square" rtlCol="0">
              <a:spAutoFit/>
            </a:bodyPr>
            <a:lstStyle/>
            <a:p>
              <a:pPr algn="ctr">
                <a:lnSpc>
                  <a:spcPct val="80000"/>
                </a:lnSpc>
              </a:pPr>
              <a:r>
                <a:rPr lang="en-US" sz="4000" b="1" smtClean="0">
                  <a:latin typeface="Cambria" panose="02040503050406030204" pitchFamily="18" charset="0"/>
                </a:rPr>
                <a:t>Bơ, phô mai, dầu ôliu</a:t>
              </a:r>
              <a:endParaRPr lang="en-US" sz="4000" b="1" dirty="0">
                <a:latin typeface="Cambria" panose="02040503050406030204" pitchFamily="18" charset="0"/>
              </a:endParaRPr>
            </a:p>
          </p:txBody>
        </p:sp>
      </p:grpSp>
      <p:grpSp>
        <p:nvGrpSpPr>
          <p:cNvPr id="7" name="Group 6">
            <a:extLst>
              <a:ext uri="{FF2B5EF4-FFF2-40B4-BE49-F238E27FC236}">
                <a16:creationId xmlns:a16="http://schemas.microsoft.com/office/drawing/2014/main" id="{4998F50A-6F94-FE80-E068-C76608D55CD7}"/>
              </a:ext>
            </a:extLst>
          </p:cNvPr>
          <p:cNvGrpSpPr/>
          <p:nvPr/>
        </p:nvGrpSpPr>
        <p:grpSpPr>
          <a:xfrm>
            <a:off x="981375" y="2864057"/>
            <a:ext cx="4537107" cy="1129886"/>
            <a:chOff x="981375" y="2864057"/>
            <a:chExt cx="4537107" cy="1129886"/>
          </a:xfrm>
        </p:grpSpPr>
        <p:sp>
          <p:nvSpPr>
            <p:cNvPr id="8" name="Rectangle: Rounded Corners 21">
              <a:extLst>
                <a:ext uri="{FF2B5EF4-FFF2-40B4-BE49-F238E27FC236}">
                  <a16:creationId xmlns:a16="http://schemas.microsoft.com/office/drawing/2014/main" id="{0345CF5A-DC5D-8D01-7CF9-27421FAA64E9}"/>
                </a:ext>
              </a:extLst>
            </p:cNvPr>
            <p:cNvSpPr/>
            <p:nvPr/>
          </p:nvSpPr>
          <p:spPr>
            <a:xfrm>
              <a:off x="981375" y="2864057"/>
              <a:ext cx="4537107" cy="1129886"/>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7D635D41-A30F-4054-11B5-153EE02CF3CA}"/>
                </a:ext>
              </a:extLst>
            </p:cNvPr>
            <p:cNvSpPr txBox="1"/>
            <p:nvPr/>
          </p:nvSpPr>
          <p:spPr>
            <a:xfrm>
              <a:off x="1529451" y="3131624"/>
              <a:ext cx="3750829" cy="584775"/>
            </a:xfrm>
            <a:prstGeom prst="rect">
              <a:avLst/>
            </a:prstGeom>
            <a:noFill/>
          </p:spPr>
          <p:txBody>
            <a:bodyPr wrap="square" rtlCol="0">
              <a:spAutoFit/>
            </a:bodyPr>
            <a:lstStyle/>
            <a:p>
              <a:pPr algn="ctr">
                <a:lnSpc>
                  <a:spcPct val="80000"/>
                </a:lnSpc>
              </a:pPr>
              <a:r>
                <a:rPr lang="en-US" sz="4000" b="1" smtClean="0">
                  <a:latin typeface="Cambria" panose="02040503050406030204" pitchFamily="18" charset="0"/>
                </a:rPr>
                <a:t>Cá, trứng, thịt</a:t>
              </a:r>
              <a:endParaRPr lang="en-US" sz="4000" b="1" dirty="0">
                <a:latin typeface="Cambria" panose="02040503050406030204" pitchFamily="18" charset="0"/>
              </a:endParaRPr>
            </a:p>
          </p:txBody>
        </p:sp>
      </p:grpSp>
      <p:grpSp>
        <p:nvGrpSpPr>
          <p:cNvPr id="10" name="Group 9">
            <a:extLst>
              <a:ext uri="{FF2B5EF4-FFF2-40B4-BE49-F238E27FC236}">
                <a16:creationId xmlns:a16="http://schemas.microsoft.com/office/drawing/2014/main" id="{84477869-13A9-6519-4355-8710D3D30DA1}"/>
              </a:ext>
            </a:extLst>
          </p:cNvPr>
          <p:cNvGrpSpPr/>
          <p:nvPr/>
        </p:nvGrpSpPr>
        <p:grpSpPr>
          <a:xfrm>
            <a:off x="956935" y="4745740"/>
            <a:ext cx="4537107" cy="1162989"/>
            <a:chOff x="981375" y="4872764"/>
            <a:chExt cx="4537107" cy="1162989"/>
          </a:xfrm>
        </p:grpSpPr>
        <p:sp>
          <p:nvSpPr>
            <p:cNvPr id="11" name="Rectangle: Rounded Corners 26">
              <a:extLst>
                <a:ext uri="{FF2B5EF4-FFF2-40B4-BE49-F238E27FC236}">
                  <a16:creationId xmlns:a16="http://schemas.microsoft.com/office/drawing/2014/main" id="{795B389C-7933-F035-764A-BFC959F1B44F}"/>
                </a:ext>
              </a:extLst>
            </p:cNvPr>
            <p:cNvSpPr/>
            <p:nvPr/>
          </p:nvSpPr>
          <p:spPr>
            <a:xfrm>
              <a:off x="981375" y="4872764"/>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F5252F5-F542-1C42-1C01-0876DA718AD9}"/>
                </a:ext>
              </a:extLst>
            </p:cNvPr>
            <p:cNvSpPr txBox="1"/>
            <p:nvPr/>
          </p:nvSpPr>
          <p:spPr>
            <a:xfrm>
              <a:off x="1447605" y="4958535"/>
              <a:ext cx="3750829" cy="1077218"/>
            </a:xfrm>
            <a:prstGeom prst="rect">
              <a:avLst/>
            </a:prstGeom>
            <a:noFill/>
          </p:spPr>
          <p:txBody>
            <a:bodyPr wrap="square" rtlCol="0">
              <a:spAutoFit/>
            </a:bodyPr>
            <a:lstStyle/>
            <a:p>
              <a:pPr algn="ctr">
                <a:lnSpc>
                  <a:spcPct val="80000"/>
                </a:lnSpc>
              </a:pPr>
              <a:r>
                <a:rPr lang="en-US" sz="4000" b="1" smtClean="0">
                  <a:latin typeface="Cambria" panose="02040503050406030204" pitchFamily="18" charset="0"/>
                </a:rPr>
                <a:t>Cơm, bánh mì, bún, phở</a:t>
              </a:r>
              <a:endParaRPr lang="en-US" sz="4000" b="1" dirty="0">
                <a:latin typeface="Cambria" panose="02040503050406030204" pitchFamily="18" charset="0"/>
              </a:endParaRPr>
            </a:p>
          </p:txBody>
        </p:sp>
      </p:grpSp>
      <p:grpSp>
        <p:nvGrpSpPr>
          <p:cNvPr id="13" name="Group 12">
            <a:extLst>
              <a:ext uri="{FF2B5EF4-FFF2-40B4-BE49-F238E27FC236}">
                <a16:creationId xmlns:a16="http://schemas.microsoft.com/office/drawing/2014/main" id="{220E9211-3C12-45E2-3A96-E20F54E84B00}"/>
              </a:ext>
            </a:extLst>
          </p:cNvPr>
          <p:cNvGrpSpPr/>
          <p:nvPr/>
        </p:nvGrpSpPr>
        <p:grpSpPr>
          <a:xfrm>
            <a:off x="6830721" y="4714800"/>
            <a:ext cx="4591382" cy="1161951"/>
            <a:chOff x="6830721" y="4714800"/>
            <a:chExt cx="4591382" cy="1161951"/>
          </a:xfrm>
        </p:grpSpPr>
        <p:sp>
          <p:nvSpPr>
            <p:cNvPr id="14" name="Rectangle: Rounded Corners 28">
              <a:extLst>
                <a:ext uri="{FF2B5EF4-FFF2-40B4-BE49-F238E27FC236}">
                  <a16:creationId xmlns:a16="http://schemas.microsoft.com/office/drawing/2014/main" id="{30EEEC8C-B92B-0B3A-4A1E-49C8E56D24BB}"/>
                </a:ext>
              </a:extLst>
            </p:cNvPr>
            <p:cNvSpPr/>
            <p:nvPr/>
          </p:nvSpPr>
          <p:spPr>
            <a:xfrm>
              <a:off x="6830721" y="4714800"/>
              <a:ext cx="4537107" cy="1129886"/>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7B13FCE4-291E-4D2D-E8D5-2F1CD55EF9EA}"/>
                </a:ext>
              </a:extLst>
            </p:cNvPr>
            <p:cNvSpPr txBox="1"/>
            <p:nvPr/>
          </p:nvSpPr>
          <p:spPr>
            <a:xfrm>
              <a:off x="7227383" y="4799533"/>
              <a:ext cx="4194720" cy="1077218"/>
            </a:xfrm>
            <a:prstGeom prst="rect">
              <a:avLst/>
            </a:prstGeom>
            <a:noFill/>
          </p:spPr>
          <p:txBody>
            <a:bodyPr wrap="square" rtlCol="0">
              <a:spAutoFit/>
            </a:bodyPr>
            <a:lstStyle/>
            <a:p>
              <a:pPr algn="ctr">
                <a:lnSpc>
                  <a:spcPct val="80000"/>
                </a:lnSpc>
              </a:pPr>
              <a:r>
                <a:rPr lang="en-US" sz="4000" b="1" smtClean="0">
                  <a:latin typeface="Cambria" panose="02040503050406030204" pitchFamily="18" charset="0"/>
                </a:rPr>
                <a:t>Trái cây, rau xanh</a:t>
              </a:r>
              <a:endParaRPr lang="en-US" sz="4000" b="1" dirty="0">
                <a:latin typeface="Cambria" panose="02040503050406030204" pitchFamily="18" charset="0"/>
              </a:endParaRPr>
            </a:p>
          </p:txBody>
        </p:sp>
      </p:grpSp>
      <p:pic>
        <p:nvPicPr>
          <p:cNvPr id="16" name="Picture 15">
            <a:extLst>
              <a:ext uri="{FF2B5EF4-FFF2-40B4-BE49-F238E27FC236}">
                <a16:creationId xmlns:a16="http://schemas.microsoft.com/office/drawing/2014/main" id="{D1888303-18A8-A54E-5DB5-9D399A20A9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4458" b="72760"/>
          <a:stretch/>
        </p:blipFill>
        <p:spPr>
          <a:xfrm>
            <a:off x="266152" y="2873534"/>
            <a:ext cx="1518921" cy="1129884"/>
          </a:xfrm>
          <a:prstGeom prst="rect">
            <a:avLst/>
          </a:prstGeom>
        </p:spPr>
      </p:pic>
      <p:pic>
        <p:nvPicPr>
          <p:cNvPr id="17" name="Picture 16">
            <a:extLst>
              <a:ext uri="{FF2B5EF4-FFF2-40B4-BE49-F238E27FC236}">
                <a16:creationId xmlns:a16="http://schemas.microsoft.com/office/drawing/2014/main" id="{B1E649AE-92BD-FC24-5287-4A138A01027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059" t="27697" r="64244" b="39386"/>
          <a:stretch/>
        </p:blipFill>
        <p:spPr>
          <a:xfrm>
            <a:off x="466054" y="4602507"/>
            <a:ext cx="957111" cy="1365353"/>
          </a:xfrm>
          <a:prstGeom prst="rect">
            <a:avLst/>
          </a:prstGeom>
        </p:spPr>
      </p:pic>
      <p:pic>
        <p:nvPicPr>
          <p:cNvPr id="18" name="Picture 17">
            <a:extLst>
              <a:ext uri="{FF2B5EF4-FFF2-40B4-BE49-F238E27FC236}">
                <a16:creationId xmlns:a16="http://schemas.microsoft.com/office/drawing/2014/main" id="{01A623C1-62B8-F274-3793-A0373774D16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277" t="28970" r="12604" b="40998"/>
          <a:stretch/>
        </p:blipFill>
        <p:spPr>
          <a:xfrm>
            <a:off x="6211712" y="4598974"/>
            <a:ext cx="1238017" cy="1245712"/>
          </a:xfrm>
          <a:prstGeom prst="rect">
            <a:avLst/>
          </a:prstGeom>
        </p:spPr>
      </p:pic>
      <p:pic>
        <p:nvPicPr>
          <p:cNvPr id="19" name="Picture 18">
            <a:extLst>
              <a:ext uri="{FF2B5EF4-FFF2-40B4-BE49-F238E27FC236}">
                <a16:creationId xmlns:a16="http://schemas.microsoft.com/office/drawing/2014/main" id="{F6AF1EB8-DCBE-6FEC-59DD-C89B2F9D725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4381" t="-111" r="10077" b="72871"/>
          <a:stretch/>
        </p:blipFill>
        <p:spPr>
          <a:xfrm>
            <a:off x="5881759" y="2917255"/>
            <a:ext cx="1518921" cy="1129884"/>
          </a:xfrm>
          <a:prstGeom prst="rect">
            <a:avLst/>
          </a:prstGeom>
        </p:spPr>
      </p:pic>
      <p:pic>
        <p:nvPicPr>
          <p:cNvPr id="20" name="Picture 19">
            <a:extLst>
              <a:ext uri="{FF2B5EF4-FFF2-40B4-BE49-F238E27FC236}">
                <a16:creationId xmlns:a16="http://schemas.microsoft.com/office/drawing/2014/main" id="{11C6CA03-ABE9-0706-2ECC-F8544732312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8208" b="61433"/>
          <a:stretch/>
        </p:blipFill>
        <p:spPr>
          <a:xfrm>
            <a:off x="10927407" y="3068068"/>
            <a:ext cx="953350" cy="857536"/>
          </a:xfrm>
          <a:prstGeom prst="rect">
            <a:avLst/>
          </a:prstGeom>
        </p:spPr>
      </p:pic>
      <p:pic>
        <p:nvPicPr>
          <p:cNvPr id="21" name="Picture 20">
            <a:extLst>
              <a:ext uri="{FF2B5EF4-FFF2-40B4-BE49-F238E27FC236}">
                <a16:creationId xmlns:a16="http://schemas.microsoft.com/office/drawing/2014/main" id="{04C3AD3E-A09A-B951-3514-DB139D5B5F8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4958270" y="2917255"/>
            <a:ext cx="891076" cy="896464"/>
          </a:xfrm>
          <a:prstGeom prst="rect">
            <a:avLst/>
          </a:prstGeom>
        </p:spPr>
      </p:pic>
      <p:pic>
        <p:nvPicPr>
          <p:cNvPr id="22" name="Picture 21">
            <a:extLst>
              <a:ext uri="{FF2B5EF4-FFF2-40B4-BE49-F238E27FC236}">
                <a16:creationId xmlns:a16="http://schemas.microsoft.com/office/drawing/2014/main" id="{A4B64A01-D5C0-6AD1-AEDA-A0245E7154D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4928416" y="4876301"/>
            <a:ext cx="891076" cy="896464"/>
          </a:xfrm>
          <a:prstGeom prst="rect">
            <a:avLst/>
          </a:prstGeom>
        </p:spPr>
      </p:pic>
      <p:pic>
        <p:nvPicPr>
          <p:cNvPr id="23" name="Picture 22">
            <a:extLst>
              <a:ext uri="{FF2B5EF4-FFF2-40B4-BE49-F238E27FC236}">
                <a16:creationId xmlns:a16="http://schemas.microsoft.com/office/drawing/2014/main" id="{9AF012C2-493A-04BC-ADD8-C716DF9B79F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10839118" y="4831511"/>
            <a:ext cx="891076" cy="896464"/>
          </a:xfrm>
          <a:prstGeom prst="rect">
            <a:avLst/>
          </a:prstGeom>
        </p:spPr>
      </p:pic>
      <p:pic>
        <p:nvPicPr>
          <p:cNvPr id="24" name="Picture 23"/>
          <p:cNvPicPr>
            <a:picLocks noChangeAspect="1"/>
          </p:cNvPicPr>
          <p:nvPr/>
        </p:nvPicPr>
        <p:blipFill>
          <a:blip r:embed="rId9">
            <a:extLst>
              <a:ext uri="{BEBA8EAE-BF5A-486C-A8C5-ECC9F3942E4B}">
                <a14:imgProps xmlns:a14="http://schemas.microsoft.com/office/drawing/2010/main">
                  <a14:imgLayer r:embed="rId10">
                    <a14:imgEffect>
                      <a14:backgroundRemoval t="6286" b="92952" l="6867" r="95279">
                        <a14:foregroundMark x1="30687" y1="67429" x2="69957" y2="58667"/>
                        <a14:foregroundMark x1="39485" y1="59238" x2="39056" y2="68952"/>
                        <a14:foregroundMark x1="34979" y1="60381" x2="36481" y2="69714"/>
                        <a14:foregroundMark x1="42060" y1="66286" x2="41631" y2="68952"/>
                        <a14:foregroundMark x1="66524" y1="54286" x2="59657" y2="68571"/>
                        <a14:foregroundMark x1="60944" y1="56571" x2="69099" y2="67048"/>
                        <a14:foregroundMark x1="51717" y1="71810" x2="59657" y2="73905"/>
                      </a14:backgroundRemoval>
                    </a14:imgEffect>
                  </a14:imgLayer>
                </a14:imgProps>
              </a:ext>
            </a:extLst>
          </a:blip>
          <a:stretch>
            <a:fillRect/>
          </a:stretch>
        </p:blipFill>
        <p:spPr>
          <a:xfrm>
            <a:off x="-46406" y="-89073"/>
            <a:ext cx="1575857" cy="1775375"/>
          </a:xfrm>
          <a:prstGeom prst="rect">
            <a:avLst/>
          </a:prstGeom>
        </p:spPr>
      </p:pic>
    </p:spTree>
    <p:extLst>
      <p:ext uri="{BB962C8B-B14F-4D97-AF65-F5344CB8AC3E}">
        <p14:creationId xmlns:p14="http://schemas.microsoft.com/office/powerpoint/2010/main" val="3155722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strVal val="4*#ppt_w"/>
                                          </p:val>
                                        </p:tav>
                                        <p:tav tm="100000">
                                          <p:val>
                                            <p:strVal val="#ppt_w"/>
                                          </p:val>
                                        </p:tav>
                                      </p:tavLst>
                                    </p:anim>
                                    <p:anim calcmode="lin" valueType="num">
                                      <p:cBhvr>
                                        <p:cTn id="8"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strVal val="4*#ppt_w"/>
                                          </p:val>
                                        </p:tav>
                                        <p:tav tm="100000">
                                          <p:val>
                                            <p:strVal val="#ppt_w"/>
                                          </p:val>
                                        </p:tav>
                                      </p:tavLst>
                                    </p:anim>
                                    <p:anim calcmode="lin" valueType="num">
                                      <p:cBhvr>
                                        <p:cTn id="15"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strVal val="4*#ppt_w"/>
                                          </p:val>
                                        </p:tav>
                                        <p:tav tm="100000">
                                          <p:val>
                                            <p:strVal val="#ppt_w"/>
                                          </p:val>
                                        </p:tav>
                                      </p:tavLst>
                                    </p:anim>
                                    <p:anim calcmode="lin" valueType="num">
                                      <p:cBhvr>
                                        <p:cTn id="22"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strVal val="4*#ppt_w"/>
                                          </p:val>
                                        </p:tav>
                                        <p:tav tm="100000">
                                          <p:val>
                                            <p:strVal val="#ppt_w"/>
                                          </p:val>
                                        </p:tav>
                                      </p:tavLst>
                                    </p:anim>
                                    <p:anim calcmode="lin" valueType="num">
                                      <p:cBhvr>
                                        <p:cTn id="29" dur="50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80416" y="419211"/>
            <a:ext cx="10337507" cy="1778866"/>
            <a:chOff x="2541494" y="325887"/>
            <a:chExt cx="8862587" cy="904737"/>
          </a:xfrm>
        </p:grpSpPr>
        <p:sp>
          <p:nvSpPr>
            <p:cNvPr id="3" name="Rectangle: Rounded Corners 9">
              <a:extLst>
                <a:ext uri="{FF2B5EF4-FFF2-40B4-BE49-F238E27FC236}">
                  <a16:creationId xmlns:a16="http://schemas.microsoft.com/office/drawing/2014/main" id="{B0BED9AB-0B49-36B2-82A6-8B12CF08A8DD}"/>
                </a:ext>
              </a:extLst>
            </p:cNvPr>
            <p:cNvSpPr/>
            <p:nvPr/>
          </p:nvSpPr>
          <p:spPr>
            <a:xfrm>
              <a:off x="2541494" y="325887"/>
              <a:ext cx="8862587" cy="904737"/>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A1B0FDC-092C-EA16-0F63-9500F0D797AD}"/>
                </a:ext>
              </a:extLst>
            </p:cNvPr>
            <p:cNvSpPr txBox="1"/>
            <p:nvPr/>
          </p:nvSpPr>
          <p:spPr>
            <a:xfrm>
              <a:off x="2541494" y="447122"/>
              <a:ext cx="8862587" cy="673105"/>
            </a:xfrm>
            <a:prstGeom prst="rect">
              <a:avLst/>
            </a:prstGeom>
            <a:noFill/>
          </p:spPr>
          <p:txBody>
            <a:bodyPr wrap="square" rtlCol="0">
              <a:spAutoFit/>
            </a:bodyPr>
            <a:lstStyle/>
            <a:p>
              <a:pPr algn="ctr"/>
              <a:r>
                <a:rPr lang="en-US" sz="4000" b="1" smtClean="0">
                  <a:solidFill>
                    <a:srgbClr val="C00000"/>
                  </a:solidFill>
                  <a:latin typeface="Cambria" panose="02040503050406030204" pitchFamily="18" charset="0"/>
                  <a:ea typeface="Cambria" panose="02040503050406030204" pitchFamily="18" charset="0"/>
                </a:rPr>
                <a:t>Câu 3. </a:t>
              </a:r>
              <a:r>
                <a:rPr lang="vi-VN" sz="4000" b="1">
                  <a:latin typeface="Cambria" panose="02040503050406030204" pitchFamily="18" charset="0"/>
                  <a:ea typeface="Cambria" panose="02040503050406030204" pitchFamily="18" charset="0"/>
                </a:rPr>
                <a:t>Trong các thức ăn dưới đây, </a:t>
              </a:r>
              <a:r>
                <a:rPr lang="vi-VN" sz="4000" b="1" smtClean="0">
                  <a:latin typeface="Cambria" panose="02040503050406030204" pitchFamily="18" charset="0"/>
                  <a:ea typeface="Cambria" panose="02040503050406030204" pitchFamily="18" charset="0"/>
                </a:rPr>
                <a:t>nhóm </a:t>
              </a:r>
              <a:r>
                <a:rPr lang="vi-VN" sz="4000" b="1">
                  <a:latin typeface="Cambria" panose="02040503050406030204" pitchFamily="18" charset="0"/>
                  <a:ea typeface="Cambria" panose="02040503050406030204" pitchFamily="18" charset="0"/>
                </a:rPr>
                <a:t>chất nào chứa nhiều chất </a:t>
              </a:r>
              <a:r>
                <a:rPr lang="en-US" sz="4000" b="1" smtClean="0">
                  <a:latin typeface="Cambria" panose="02040503050406030204" pitchFamily="18" charset="0"/>
                  <a:ea typeface="Cambria" panose="02040503050406030204" pitchFamily="18" charset="0"/>
                </a:rPr>
                <a:t>bột đường</a:t>
              </a:r>
              <a:r>
                <a:rPr lang="vi-VN" sz="4000" b="1" smtClean="0">
                  <a:latin typeface="Cambria" panose="02040503050406030204" pitchFamily="18" charset="0"/>
                  <a:ea typeface="Cambria" panose="02040503050406030204" pitchFamily="18" charset="0"/>
                </a:rPr>
                <a:t>?</a:t>
              </a:r>
              <a:endParaRPr lang="en-US" sz="4000" b="1">
                <a:solidFill>
                  <a:srgbClr val="002060"/>
                </a:solidFill>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182" b="100000" l="0" r="99585">
                        <a14:foregroundMark x1="36835" y1="6909" x2="33932" y2="10788"/>
                        <a14:foregroundMark x1="12232" y1="32788" x2="6842" y2="36909"/>
                        <a14:foregroundMark x1="36144" y1="20424" x2="44851" y2="32788"/>
                        <a14:foregroundMark x1="43262" y1="10606" x2="63649" y2="22000"/>
                        <a14:foregroundMark x1="52453" y1="1818" x2="55149" y2="1030"/>
                        <a14:foregroundMark x1="61437" y1="6121" x2="70767" y2="12788"/>
                        <a14:foregroundMark x1="75743" y1="19636" x2="77954" y2="21818"/>
                        <a14:foregroundMark x1="84243" y1="27091" x2="88666" y2="33758"/>
                        <a14:foregroundMark x1="41949" y1="11576" x2="42847" y2="14909"/>
                        <a14:foregroundMark x1="39046" y1="54727" x2="56945" y2="54727"/>
                        <a14:foregroundMark x1="46441" y1="67091" x2="51555" y2="67879"/>
                      </a14:backgroundRemoval>
                    </a14:imgEffect>
                  </a14:imgLayer>
                </a14:imgProps>
              </a:ext>
              <a:ext uri="{28A0092B-C50C-407E-A947-70E740481C1C}">
                <a14:useLocalDpi xmlns:a14="http://schemas.microsoft.com/office/drawing/2010/main" val="0"/>
              </a:ext>
            </a:extLst>
          </a:blip>
          <a:stretch>
            <a:fillRect/>
          </a:stretch>
        </p:blipFill>
        <p:spPr>
          <a:xfrm>
            <a:off x="208735" y="190802"/>
            <a:ext cx="1372570" cy="1565031"/>
          </a:xfrm>
          <a:prstGeom prst="rect">
            <a:avLst/>
          </a:prstGeom>
        </p:spPr>
      </p:pic>
      <p:grpSp>
        <p:nvGrpSpPr>
          <p:cNvPr id="6" name="Group 5">
            <a:extLst>
              <a:ext uri="{FF2B5EF4-FFF2-40B4-BE49-F238E27FC236}">
                <a16:creationId xmlns:a16="http://schemas.microsoft.com/office/drawing/2014/main" id="{69A9B34F-BB9F-2AAA-B780-46EFE55D5A4A}"/>
              </a:ext>
            </a:extLst>
          </p:cNvPr>
          <p:cNvGrpSpPr/>
          <p:nvPr/>
        </p:nvGrpSpPr>
        <p:grpSpPr>
          <a:xfrm>
            <a:off x="715146" y="4885158"/>
            <a:ext cx="4537107" cy="1151930"/>
            <a:chOff x="6830721" y="2864057"/>
            <a:chExt cx="4537107" cy="1151930"/>
          </a:xfrm>
        </p:grpSpPr>
        <p:sp>
          <p:nvSpPr>
            <p:cNvPr id="7" name="Rectangle: Rounded Corners 16">
              <a:extLst>
                <a:ext uri="{FF2B5EF4-FFF2-40B4-BE49-F238E27FC236}">
                  <a16:creationId xmlns:a16="http://schemas.microsoft.com/office/drawing/2014/main" id="{F515E6D1-0BA1-9D99-9F48-79063FCD2645}"/>
                </a:ext>
              </a:extLst>
            </p:cNvPr>
            <p:cNvSpPr/>
            <p:nvPr/>
          </p:nvSpPr>
          <p:spPr>
            <a:xfrm>
              <a:off x="6830721" y="2864057"/>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8" name="TextBox 7">
              <a:extLst>
                <a:ext uri="{FF2B5EF4-FFF2-40B4-BE49-F238E27FC236}">
                  <a16:creationId xmlns:a16="http://schemas.microsoft.com/office/drawing/2014/main" id="{375B809B-E308-92A6-56C8-C5702881D670}"/>
                </a:ext>
              </a:extLst>
            </p:cNvPr>
            <p:cNvSpPr txBox="1"/>
            <p:nvPr/>
          </p:nvSpPr>
          <p:spPr>
            <a:xfrm>
              <a:off x="7328024" y="2938769"/>
              <a:ext cx="3750829" cy="1077218"/>
            </a:xfrm>
            <a:prstGeom prst="rect">
              <a:avLst/>
            </a:prstGeom>
            <a:noFill/>
            <a:ln>
              <a:noFill/>
            </a:ln>
          </p:spPr>
          <p:txBody>
            <a:bodyPr wrap="square" rtlCol="0">
              <a:spAutoFit/>
            </a:bodyPr>
            <a:lstStyle/>
            <a:p>
              <a:pPr algn="ctr">
                <a:lnSpc>
                  <a:spcPct val="80000"/>
                </a:lnSpc>
              </a:pPr>
              <a:r>
                <a:rPr lang="en-US" sz="4000" b="1">
                  <a:latin typeface="Cambria" panose="02040503050406030204" pitchFamily="18" charset="0"/>
                </a:rPr>
                <a:t>Cơm, bánh mì, bún, phở</a:t>
              </a:r>
              <a:endParaRPr lang="en-US" sz="4000" b="1" dirty="0">
                <a:latin typeface="Cambria" panose="02040503050406030204" pitchFamily="18" charset="0"/>
              </a:endParaRPr>
            </a:p>
          </p:txBody>
        </p:sp>
      </p:grpSp>
      <p:grpSp>
        <p:nvGrpSpPr>
          <p:cNvPr id="9" name="Group 8">
            <a:extLst>
              <a:ext uri="{FF2B5EF4-FFF2-40B4-BE49-F238E27FC236}">
                <a16:creationId xmlns:a16="http://schemas.microsoft.com/office/drawing/2014/main" id="{F19528F8-C83B-20E7-2C42-5639B92EA9CE}"/>
              </a:ext>
            </a:extLst>
          </p:cNvPr>
          <p:cNvGrpSpPr/>
          <p:nvPr/>
        </p:nvGrpSpPr>
        <p:grpSpPr>
          <a:xfrm>
            <a:off x="769104" y="3095679"/>
            <a:ext cx="4537107" cy="1129886"/>
            <a:chOff x="981375" y="2864057"/>
            <a:chExt cx="4537107" cy="1129886"/>
          </a:xfrm>
        </p:grpSpPr>
        <p:sp>
          <p:nvSpPr>
            <p:cNvPr id="10" name="Rectangle: Rounded Corners 20">
              <a:extLst>
                <a:ext uri="{FF2B5EF4-FFF2-40B4-BE49-F238E27FC236}">
                  <a16:creationId xmlns:a16="http://schemas.microsoft.com/office/drawing/2014/main" id="{402427EF-C8BA-756B-9021-6694BBA5E377}"/>
                </a:ext>
              </a:extLst>
            </p:cNvPr>
            <p:cNvSpPr/>
            <p:nvPr/>
          </p:nvSpPr>
          <p:spPr>
            <a:xfrm>
              <a:off x="981375" y="2864057"/>
              <a:ext cx="4537107" cy="1129886"/>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11" name="TextBox 10">
              <a:extLst>
                <a:ext uri="{FF2B5EF4-FFF2-40B4-BE49-F238E27FC236}">
                  <a16:creationId xmlns:a16="http://schemas.microsoft.com/office/drawing/2014/main" id="{CE507DE5-6187-AA47-C2A9-B9D9665FF452}"/>
                </a:ext>
              </a:extLst>
            </p:cNvPr>
            <p:cNvSpPr txBox="1"/>
            <p:nvPr/>
          </p:nvSpPr>
          <p:spPr>
            <a:xfrm>
              <a:off x="1392687" y="3111453"/>
              <a:ext cx="3750829" cy="584775"/>
            </a:xfrm>
            <a:prstGeom prst="rect">
              <a:avLst/>
            </a:prstGeom>
            <a:noFill/>
          </p:spPr>
          <p:txBody>
            <a:bodyPr wrap="square" rtlCol="0">
              <a:spAutoFit/>
            </a:bodyPr>
            <a:lstStyle/>
            <a:p>
              <a:pPr algn="ctr">
                <a:lnSpc>
                  <a:spcPct val="80000"/>
                </a:lnSpc>
              </a:pPr>
              <a:r>
                <a:rPr lang="en-US" sz="4000" b="1">
                  <a:latin typeface="Cambria" panose="02040503050406030204" pitchFamily="18" charset="0"/>
                </a:rPr>
                <a:t>Cá, trứng, thịt</a:t>
              </a:r>
              <a:endParaRPr lang="en-US" sz="4000" b="1" dirty="0">
                <a:latin typeface="Cambria" panose="02040503050406030204" pitchFamily="18" charset="0"/>
              </a:endParaRPr>
            </a:p>
          </p:txBody>
        </p:sp>
      </p:grpSp>
      <p:grpSp>
        <p:nvGrpSpPr>
          <p:cNvPr id="12" name="Group 11">
            <a:extLst>
              <a:ext uri="{FF2B5EF4-FFF2-40B4-BE49-F238E27FC236}">
                <a16:creationId xmlns:a16="http://schemas.microsoft.com/office/drawing/2014/main" id="{3FC459A0-DE21-D281-358B-D1A0A1977867}"/>
              </a:ext>
            </a:extLst>
          </p:cNvPr>
          <p:cNvGrpSpPr/>
          <p:nvPr/>
        </p:nvGrpSpPr>
        <p:grpSpPr>
          <a:xfrm>
            <a:off x="6618450" y="3057343"/>
            <a:ext cx="4537107" cy="1232263"/>
            <a:chOff x="981375" y="4872764"/>
            <a:chExt cx="4537107" cy="1232263"/>
          </a:xfrm>
        </p:grpSpPr>
        <p:sp>
          <p:nvSpPr>
            <p:cNvPr id="13" name="Rectangle: Rounded Corners 25">
              <a:extLst>
                <a:ext uri="{FF2B5EF4-FFF2-40B4-BE49-F238E27FC236}">
                  <a16:creationId xmlns:a16="http://schemas.microsoft.com/office/drawing/2014/main" id="{B0B98890-06D0-6D25-B71E-3AFE8CB6C7C9}"/>
                </a:ext>
              </a:extLst>
            </p:cNvPr>
            <p:cNvSpPr/>
            <p:nvPr/>
          </p:nvSpPr>
          <p:spPr>
            <a:xfrm>
              <a:off x="981375" y="4872764"/>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14" name="TextBox 13">
              <a:extLst>
                <a:ext uri="{FF2B5EF4-FFF2-40B4-BE49-F238E27FC236}">
                  <a16:creationId xmlns:a16="http://schemas.microsoft.com/office/drawing/2014/main" id="{79A74728-41C7-309F-0FC5-76249A150B84}"/>
                </a:ext>
              </a:extLst>
            </p:cNvPr>
            <p:cNvSpPr txBox="1"/>
            <p:nvPr/>
          </p:nvSpPr>
          <p:spPr>
            <a:xfrm>
              <a:off x="1202027" y="5027809"/>
              <a:ext cx="4156558" cy="1077218"/>
            </a:xfrm>
            <a:prstGeom prst="rect">
              <a:avLst/>
            </a:prstGeom>
            <a:noFill/>
          </p:spPr>
          <p:txBody>
            <a:bodyPr wrap="square" rtlCol="0">
              <a:spAutoFit/>
            </a:bodyPr>
            <a:lstStyle/>
            <a:p>
              <a:pPr algn="ctr">
                <a:lnSpc>
                  <a:spcPct val="80000"/>
                </a:lnSpc>
              </a:pPr>
              <a:r>
                <a:rPr lang="en-US" sz="4000" b="1">
                  <a:latin typeface="Cambria" panose="02040503050406030204" pitchFamily="18" charset="0"/>
                </a:rPr>
                <a:t>Bơ, phô mai, dầu ôliu</a:t>
              </a:r>
              <a:endParaRPr lang="en-US" sz="4000" b="1" dirty="0">
                <a:latin typeface="Cambria" panose="02040503050406030204" pitchFamily="18" charset="0"/>
              </a:endParaRPr>
            </a:p>
          </p:txBody>
        </p:sp>
      </p:grpSp>
      <p:grpSp>
        <p:nvGrpSpPr>
          <p:cNvPr id="15" name="Group 14">
            <a:extLst>
              <a:ext uri="{FF2B5EF4-FFF2-40B4-BE49-F238E27FC236}">
                <a16:creationId xmlns:a16="http://schemas.microsoft.com/office/drawing/2014/main" id="{21FCD99E-212C-9471-AFBE-1D3A94D42579}"/>
              </a:ext>
            </a:extLst>
          </p:cNvPr>
          <p:cNvGrpSpPr/>
          <p:nvPr/>
        </p:nvGrpSpPr>
        <p:grpSpPr>
          <a:xfrm>
            <a:off x="6618450" y="4914270"/>
            <a:ext cx="4550170" cy="1144355"/>
            <a:chOff x="6830721" y="4714800"/>
            <a:chExt cx="4550170" cy="1144355"/>
          </a:xfrm>
        </p:grpSpPr>
        <p:sp>
          <p:nvSpPr>
            <p:cNvPr id="16" name="Rectangle: Rounded Corners 31">
              <a:extLst>
                <a:ext uri="{FF2B5EF4-FFF2-40B4-BE49-F238E27FC236}">
                  <a16:creationId xmlns:a16="http://schemas.microsoft.com/office/drawing/2014/main" id="{0D3D2E4D-F0F7-F795-21D5-36A853C40B73}"/>
                </a:ext>
              </a:extLst>
            </p:cNvPr>
            <p:cNvSpPr/>
            <p:nvPr/>
          </p:nvSpPr>
          <p:spPr>
            <a:xfrm>
              <a:off x="6830721" y="4714800"/>
              <a:ext cx="4537107" cy="1129886"/>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p>
          </p:txBody>
        </p:sp>
        <p:sp>
          <p:nvSpPr>
            <p:cNvPr id="17" name="TextBox 16">
              <a:extLst>
                <a:ext uri="{FF2B5EF4-FFF2-40B4-BE49-F238E27FC236}">
                  <a16:creationId xmlns:a16="http://schemas.microsoft.com/office/drawing/2014/main" id="{E31DB269-E4CA-073E-1775-79108803AB9B}"/>
                </a:ext>
              </a:extLst>
            </p:cNvPr>
            <p:cNvSpPr txBox="1"/>
            <p:nvPr/>
          </p:nvSpPr>
          <p:spPr>
            <a:xfrm>
              <a:off x="7201555" y="4781937"/>
              <a:ext cx="4179336" cy="1077218"/>
            </a:xfrm>
            <a:prstGeom prst="rect">
              <a:avLst/>
            </a:prstGeom>
            <a:noFill/>
          </p:spPr>
          <p:txBody>
            <a:bodyPr wrap="square" rtlCol="0">
              <a:spAutoFit/>
            </a:bodyPr>
            <a:lstStyle/>
            <a:p>
              <a:pPr algn="ctr">
                <a:lnSpc>
                  <a:spcPct val="80000"/>
                </a:lnSpc>
              </a:pPr>
              <a:r>
                <a:rPr lang="en-US" sz="4000" b="1">
                  <a:latin typeface="Cambria" panose="02040503050406030204" pitchFamily="18" charset="0"/>
                </a:rPr>
                <a:t>Trái cây, rau xanh</a:t>
              </a:r>
              <a:endParaRPr lang="en-US" sz="4000" b="1" dirty="0">
                <a:latin typeface="Cambria" panose="02040503050406030204" pitchFamily="18" charset="0"/>
              </a:endParaRPr>
            </a:p>
          </p:txBody>
        </p:sp>
      </p:grpSp>
      <p:pic>
        <p:nvPicPr>
          <p:cNvPr id="18" name="Picture 17">
            <a:extLst>
              <a:ext uri="{FF2B5EF4-FFF2-40B4-BE49-F238E27FC236}">
                <a16:creationId xmlns:a16="http://schemas.microsoft.com/office/drawing/2014/main" id="{EF016824-A5CD-0E82-D166-A977E8903E9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4458" b="72760"/>
          <a:stretch/>
        </p:blipFill>
        <p:spPr>
          <a:xfrm>
            <a:off x="53881" y="3105156"/>
            <a:ext cx="1518921" cy="1129884"/>
          </a:xfrm>
          <a:prstGeom prst="rect">
            <a:avLst/>
          </a:prstGeom>
        </p:spPr>
      </p:pic>
      <p:pic>
        <p:nvPicPr>
          <p:cNvPr id="19" name="Picture 18">
            <a:extLst>
              <a:ext uri="{FF2B5EF4-FFF2-40B4-BE49-F238E27FC236}">
                <a16:creationId xmlns:a16="http://schemas.microsoft.com/office/drawing/2014/main" id="{CCD77150-5504-985F-0F21-69A4A834494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059" t="27697" r="64244" b="39386"/>
          <a:stretch/>
        </p:blipFill>
        <p:spPr>
          <a:xfrm>
            <a:off x="208735" y="4703627"/>
            <a:ext cx="957111" cy="1365353"/>
          </a:xfrm>
          <a:prstGeom prst="rect">
            <a:avLst/>
          </a:prstGeom>
        </p:spPr>
      </p:pic>
      <p:pic>
        <p:nvPicPr>
          <p:cNvPr id="20" name="Picture 19">
            <a:extLst>
              <a:ext uri="{FF2B5EF4-FFF2-40B4-BE49-F238E27FC236}">
                <a16:creationId xmlns:a16="http://schemas.microsoft.com/office/drawing/2014/main" id="{E6D1C2C6-A727-BEF5-84B5-43A44A51E16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77" t="28970" r="12604" b="40998"/>
          <a:stretch/>
        </p:blipFill>
        <p:spPr>
          <a:xfrm>
            <a:off x="5999441" y="4798444"/>
            <a:ext cx="1238017" cy="1245712"/>
          </a:xfrm>
          <a:prstGeom prst="rect">
            <a:avLst/>
          </a:prstGeom>
        </p:spPr>
      </p:pic>
      <p:pic>
        <p:nvPicPr>
          <p:cNvPr id="21" name="Picture 20">
            <a:extLst>
              <a:ext uri="{FF2B5EF4-FFF2-40B4-BE49-F238E27FC236}">
                <a16:creationId xmlns:a16="http://schemas.microsoft.com/office/drawing/2014/main" id="{8894567D-B88E-8BEE-D955-E814F9ACEA3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4381" t="-111" r="10077" b="72871"/>
          <a:stretch/>
        </p:blipFill>
        <p:spPr>
          <a:xfrm>
            <a:off x="5669488" y="3148877"/>
            <a:ext cx="1518921" cy="1129884"/>
          </a:xfrm>
          <a:prstGeom prst="rect">
            <a:avLst/>
          </a:prstGeom>
        </p:spPr>
      </p:pic>
      <p:pic>
        <p:nvPicPr>
          <p:cNvPr id="22" name="Picture 21">
            <a:extLst>
              <a:ext uri="{FF2B5EF4-FFF2-40B4-BE49-F238E27FC236}">
                <a16:creationId xmlns:a16="http://schemas.microsoft.com/office/drawing/2014/main" id="{D917E6BF-4ADA-C40C-8CEF-467C7AECC32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8208" b="61433"/>
          <a:stretch/>
        </p:blipFill>
        <p:spPr>
          <a:xfrm>
            <a:off x="4811832" y="5089169"/>
            <a:ext cx="953350" cy="857536"/>
          </a:xfrm>
          <a:prstGeom prst="rect">
            <a:avLst/>
          </a:prstGeom>
        </p:spPr>
      </p:pic>
      <p:pic>
        <p:nvPicPr>
          <p:cNvPr id="23" name="Picture 22">
            <a:extLst>
              <a:ext uri="{FF2B5EF4-FFF2-40B4-BE49-F238E27FC236}">
                <a16:creationId xmlns:a16="http://schemas.microsoft.com/office/drawing/2014/main" id="{83BC37AE-8FC9-DF5D-CE75-0302633011F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4745999" y="3148877"/>
            <a:ext cx="891076" cy="896464"/>
          </a:xfrm>
          <a:prstGeom prst="rect">
            <a:avLst/>
          </a:prstGeom>
        </p:spPr>
      </p:pic>
      <p:pic>
        <p:nvPicPr>
          <p:cNvPr id="24" name="Picture 23">
            <a:extLst>
              <a:ext uri="{FF2B5EF4-FFF2-40B4-BE49-F238E27FC236}">
                <a16:creationId xmlns:a16="http://schemas.microsoft.com/office/drawing/2014/main" id="{0C8B9D82-629C-6E22-C6C1-906D36944BC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10589931" y="3187904"/>
            <a:ext cx="891076" cy="896464"/>
          </a:xfrm>
          <a:prstGeom prst="rect">
            <a:avLst/>
          </a:prstGeom>
        </p:spPr>
      </p:pic>
      <p:pic>
        <p:nvPicPr>
          <p:cNvPr id="25" name="Picture 24">
            <a:extLst>
              <a:ext uri="{FF2B5EF4-FFF2-40B4-BE49-F238E27FC236}">
                <a16:creationId xmlns:a16="http://schemas.microsoft.com/office/drawing/2014/main" id="{57EEEABC-42E1-9E4E-6694-1844CDB3F15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10626847" y="5030981"/>
            <a:ext cx="891076" cy="896464"/>
          </a:xfrm>
          <a:prstGeom prst="rect">
            <a:avLst/>
          </a:prstGeom>
        </p:spPr>
      </p:pic>
    </p:spTree>
    <p:extLst>
      <p:ext uri="{BB962C8B-B14F-4D97-AF65-F5344CB8AC3E}">
        <p14:creationId xmlns:p14="http://schemas.microsoft.com/office/powerpoint/2010/main" val="2931284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strVal val="4*#ppt_w"/>
                                          </p:val>
                                        </p:tav>
                                        <p:tav tm="100000">
                                          <p:val>
                                            <p:strVal val="#ppt_w"/>
                                          </p:val>
                                        </p:tav>
                                      </p:tavLst>
                                    </p:anim>
                                    <p:anim calcmode="lin" valueType="num">
                                      <p:cBhvr>
                                        <p:cTn id="8" dur="50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9"/>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strVal val="4*#ppt_w"/>
                                          </p:val>
                                        </p:tav>
                                        <p:tav tm="100000">
                                          <p:val>
                                            <p:strVal val="#ppt_w"/>
                                          </p:val>
                                        </p:tav>
                                      </p:tavLst>
                                    </p:anim>
                                    <p:anim calcmode="lin" valueType="num">
                                      <p:cBhvr>
                                        <p:cTn id="15"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strVal val="4*#ppt_w"/>
                                          </p:val>
                                        </p:tav>
                                        <p:tav tm="100000">
                                          <p:val>
                                            <p:strVal val="#ppt_w"/>
                                          </p:val>
                                        </p:tav>
                                      </p:tavLst>
                                    </p:anim>
                                    <p:anim calcmode="lin" valueType="num">
                                      <p:cBhvr>
                                        <p:cTn id="22" dur="50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500" fill="hold"/>
                                        <p:tgtEl>
                                          <p:spTgt spid="25"/>
                                        </p:tgtEl>
                                        <p:attrNameLst>
                                          <p:attrName>ppt_w</p:attrName>
                                        </p:attrNameLst>
                                      </p:cBhvr>
                                      <p:tavLst>
                                        <p:tav tm="0">
                                          <p:val>
                                            <p:strVal val="4*#ppt_w"/>
                                          </p:val>
                                        </p:tav>
                                        <p:tav tm="100000">
                                          <p:val>
                                            <p:strVal val="#ppt_w"/>
                                          </p:val>
                                        </p:tav>
                                      </p:tavLst>
                                    </p:anim>
                                    <p:anim calcmode="lin" valueType="num">
                                      <p:cBhvr>
                                        <p:cTn id="29" dur="50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B0BED9AB-0B49-36B2-82A6-8B12CF08A8DD}"/>
              </a:ext>
            </a:extLst>
          </p:cNvPr>
          <p:cNvSpPr/>
          <p:nvPr/>
        </p:nvSpPr>
        <p:spPr>
          <a:xfrm>
            <a:off x="966878" y="325887"/>
            <a:ext cx="10437204"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A1B0FDC-092C-EA16-0F63-9500F0D797AD}"/>
              </a:ext>
            </a:extLst>
          </p:cNvPr>
          <p:cNvSpPr txBox="1"/>
          <p:nvPr/>
        </p:nvSpPr>
        <p:spPr>
          <a:xfrm>
            <a:off x="1228125" y="443763"/>
            <a:ext cx="9914709" cy="1323439"/>
          </a:xfrm>
          <a:prstGeom prst="rect">
            <a:avLst/>
          </a:prstGeom>
          <a:noFill/>
        </p:spPr>
        <p:txBody>
          <a:bodyPr wrap="square" rtlCol="0">
            <a:spAutoFit/>
          </a:bodyPr>
          <a:lstStyle/>
          <a:p>
            <a:pPr algn="ctr"/>
            <a:r>
              <a:rPr lang="en-US" sz="4000" b="1" smtClean="0">
                <a:solidFill>
                  <a:srgbClr val="C00000"/>
                </a:solidFill>
                <a:latin typeface="Cambria" panose="02040503050406030204" pitchFamily="18" charset="0"/>
                <a:ea typeface="Cambria" panose="02040503050406030204" pitchFamily="18" charset="0"/>
              </a:rPr>
              <a:t>Câu 4. </a:t>
            </a:r>
            <a:r>
              <a:rPr lang="vi-VN" sz="4000" b="1">
                <a:latin typeface="Cambria" panose="02040503050406030204" pitchFamily="18" charset="0"/>
                <a:ea typeface="Cambria" panose="02040503050406030204" pitchFamily="18" charset="0"/>
              </a:rPr>
              <a:t>Trong các thức ăn dưới đây, nhóm chất nào chứa nhiều chất </a:t>
            </a:r>
            <a:r>
              <a:rPr lang="en-US" sz="4000" b="1" smtClean="0">
                <a:latin typeface="Cambria" panose="02040503050406030204" pitchFamily="18" charset="0"/>
                <a:ea typeface="Cambria" panose="02040503050406030204" pitchFamily="18" charset="0"/>
              </a:rPr>
              <a:t>đạm</a:t>
            </a:r>
            <a:r>
              <a:rPr lang="vi-VN" sz="4000" b="1" smtClean="0">
                <a:latin typeface="Cambria" panose="02040503050406030204" pitchFamily="18" charset="0"/>
                <a:ea typeface="Cambria" panose="02040503050406030204" pitchFamily="18" charset="0"/>
              </a:rPr>
              <a:t>?</a:t>
            </a:r>
            <a:endParaRPr lang="en-US" sz="4000" b="1">
              <a:solidFill>
                <a:srgbClr val="002060"/>
              </a:solidFill>
              <a:latin typeface="Cambria" panose="02040503050406030204" pitchFamily="18" charset="0"/>
              <a:ea typeface="Cambria" panose="02040503050406030204" pitchFamily="18" charset="0"/>
            </a:endParaRPr>
          </a:p>
        </p:txBody>
      </p:sp>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6286" b="92952" l="6867" r="95279">
                        <a14:foregroundMark x1="30687" y1="67429" x2="69957" y2="58667"/>
                        <a14:foregroundMark x1="39485" y1="59238" x2="39056" y2="68952"/>
                        <a14:foregroundMark x1="34979" y1="60381" x2="36481" y2="69714"/>
                        <a14:foregroundMark x1="42060" y1="66286" x2="41631" y2="68952"/>
                        <a14:foregroundMark x1="66524" y1="54286" x2="59657" y2="68571"/>
                        <a14:foregroundMark x1="60944" y1="56571" x2="69099" y2="67048"/>
                        <a14:foregroundMark x1="51717" y1="71810" x2="59657" y2="73905"/>
                      </a14:backgroundRemoval>
                    </a14:imgEffect>
                  </a14:imgLayer>
                </a14:imgProps>
              </a:ext>
            </a:extLst>
          </a:blip>
          <a:stretch>
            <a:fillRect/>
          </a:stretch>
        </p:blipFill>
        <p:spPr>
          <a:xfrm>
            <a:off x="-46406" y="-89073"/>
            <a:ext cx="1575857" cy="1775375"/>
          </a:xfrm>
          <a:prstGeom prst="rect">
            <a:avLst/>
          </a:prstGeom>
        </p:spPr>
      </p:pic>
      <p:grpSp>
        <p:nvGrpSpPr>
          <p:cNvPr id="25" name="Group 24">
            <a:extLst>
              <a:ext uri="{FF2B5EF4-FFF2-40B4-BE49-F238E27FC236}">
                <a16:creationId xmlns:a16="http://schemas.microsoft.com/office/drawing/2014/main" id="{64D42021-D925-7FEF-91CF-7CDDBE1FC743}"/>
              </a:ext>
            </a:extLst>
          </p:cNvPr>
          <p:cNvGrpSpPr/>
          <p:nvPr/>
        </p:nvGrpSpPr>
        <p:grpSpPr>
          <a:xfrm>
            <a:off x="7029327" y="4667041"/>
            <a:ext cx="4779654" cy="1269880"/>
            <a:chOff x="6830721" y="2864057"/>
            <a:chExt cx="4779654" cy="1269880"/>
          </a:xfrm>
        </p:grpSpPr>
        <p:sp>
          <p:nvSpPr>
            <p:cNvPr id="26" name="Rectangle: Rounded Corners 16">
              <a:extLst>
                <a:ext uri="{FF2B5EF4-FFF2-40B4-BE49-F238E27FC236}">
                  <a16:creationId xmlns:a16="http://schemas.microsoft.com/office/drawing/2014/main" id="{8A0B609F-7F6B-63C5-2928-24015C99CA63}"/>
                </a:ext>
              </a:extLst>
            </p:cNvPr>
            <p:cNvSpPr/>
            <p:nvPr/>
          </p:nvSpPr>
          <p:spPr>
            <a:xfrm>
              <a:off x="6830721" y="2864057"/>
              <a:ext cx="4779654" cy="1269880"/>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FC9E1ECB-6F7A-7221-F6D1-15882BC04055}"/>
                </a:ext>
              </a:extLst>
            </p:cNvPr>
            <p:cNvSpPr txBox="1"/>
            <p:nvPr/>
          </p:nvSpPr>
          <p:spPr>
            <a:xfrm>
              <a:off x="7131740" y="3254743"/>
              <a:ext cx="4417581" cy="535531"/>
            </a:xfrm>
            <a:prstGeom prst="rect">
              <a:avLst/>
            </a:prstGeom>
            <a:noFill/>
          </p:spPr>
          <p:txBody>
            <a:bodyPr wrap="square" rtlCol="0">
              <a:spAutoFit/>
            </a:bodyPr>
            <a:lstStyle/>
            <a:p>
              <a:pPr algn="ctr">
                <a:lnSpc>
                  <a:spcPct val="80000"/>
                </a:lnSpc>
              </a:pPr>
              <a:r>
                <a:rPr lang="en-US" sz="3600" b="1">
                  <a:latin typeface="Cambria" panose="02040503050406030204" pitchFamily="18" charset="0"/>
                </a:rPr>
                <a:t>Cá, trứng, </a:t>
              </a:r>
              <a:r>
                <a:rPr lang="en-US" sz="3600" b="1" smtClean="0">
                  <a:latin typeface="Cambria" panose="02040503050406030204" pitchFamily="18" charset="0"/>
                </a:rPr>
                <a:t>thịt nạc</a:t>
              </a:r>
              <a:endParaRPr lang="en-US" sz="3600" b="1" dirty="0">
                <a:latin typeface="Cambria" panose="02040503050406030204" pitchFamily="18" charset="0"/>
              </a:endParaRPr>
            </a:p>
          </p:txBody>
        </p:sp>
      </p:grpSp>
      <p:grpSp>
        <p:nvGrpSpPr>
          <p:cNvPr id="28" name="Group 27">
            <a:extLst>
              <a:ext uri="{FF2B5EF4-FFF2-40B4-BE49-F238E27FC236}">
                <a16:creationId xmlns:a16="http://schemas.microsoft.com/office/drawing/2014/main" id="{3F79B80B-DD0B-9D9B-3F7F-07A944A5FDDD}"/>
              </a:ext>
            </a:extLst>
          </p:cNvPr>
          <p:cNvGrpSpPr/>
          <p:nvPr/>
        </p:nvGrpSpPr>
        <p:grpSpPr>
          <a:xfrm>
            <a:off x="981375" y="2864056"/>
            <a:ext cx="4900384" cy="1368309"/>
            <a:chOff x="981375" y="2864056"/>
            <a:chExt cx="4900384" cy="1368309"/>
          </a:xfrm>
        </p:grpSpPr>
        <p:sp>
          <p:nvSpPr>
            <p:cNvPr id="29" name="Rectangle: Rounded Corners 20">
              <a:extLst>
                <a:ext uri="{FF2B5EF4-FFF2-40B4-BE49-F238E27FC236}">
                  <a16:creationId xmlns:a16="http://schemas.microsoft.com/office/drawing/2014/main" id="{6B76F1E5-78CD-2B01-6A0E-379A409EDE10}"/>
                </a:ext>
              </a:extLst>
            </p:cNvPr>
            <p:cNvSpPr/>
            <p:nvPr/>
          </p:nvSpPr>
          <p:spPr>
            <a:xfrm>
              <a:off x="981375" y="2864056"/>
              <a:ext cx="4900384" cy="1368309"/>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E6BB7C07-BFB4-3E24-3D59-7241503372C9}"/>
                </a:ext>
              </a:extLst>
            </p:cNvPr>
            <p:cNvSpPr txBox="1"/>
            <p:nvPr/>
          </p:nvSpPr>
          <p:spPr>
            <a:xfrm>
              <a:off x="1343575" y="3060824"/>
              <a:ext cx="4429772" cy="978729"/>
            </a:xfrm>
            <a:prstGeom prst="rect">
              <a:avLst/>
            </a:prstGeom>
            <a:noFill/>
          </p:spPr>
          <p:txBody>
            <a:bodyPr wrap="square" rtlCol="0">
              <a:spAutoFit/>
            </a:bodyPr>
            <a:lstStyle/>
            <a:p>
              <a:pPr algn="ctr">
                <a:lnSpc>
                  <a:spcPct val="80000"/>
                </a:lnSpc>
              </a:pPr>
              <a:r>
                <a:rPr lang="en-US" sz="3600" b="1">
                  <a:latin typeface="Cambria" panose="02040503050406030204" pitchFamily="18" charset="0"/>
                </a:rPr>
                <a:t>Cơm, bánh mì, bún, phở</a:t>
              </a:r>
              <a:endParaRPr lang="en-US" sz="3600" b="1" dirty="0">
                <a:latin typeface="Cambria" panose="02040503050406030204" pitchFamily="18" charset="0"/>
              </a:endParaRPr>
            </a:p>
          </p:txBody>
        </p:sp>
      </p:grpSp>
      <p:grpSp>
        <p:nvGrpSpPr>
          <p:cNvPr id="31" name="Group 30">
            <a:extLst>
              <a:ext uri="{FF2B5EF4-FFF2-40B4-BE49-F238E27FC236}">
                <a16:creationId xmlns:a16="http://schemas.microsoft.com/office/drawing/2014/main" id="{DBFAE3F9-8161-E45C-D2D8-58DBCFE6904C}"/>
              </a:ext>
            </a:extLst>
          </p:cNvPr>
          <p:cNvGrpSpPr/>
          <p:nvPr/>
        </p:nvGrpSpPr>
        <p:grpSpPr>
          <a:xfrm>
            <a:off x="872690" y="4714800"/>
            <a:ext cx="4862557" cy="1222120"/>
            <a:chOff x="981375" y="4872764"/>
            <a:chExt cx="4537107" cy="1222120"/>
          </a:xfrm>
        </p:grpSpPr>
        <p:sp>
          <p:nvSpPr>
            <p:cNvPr id="32" name="Rectangle: Rounded Corners 25">
              <a:extLst>
                <a:ext uri="{FF2B5EF4-FFF2-40B4-BE49-F238E27FC236}">
                  <a16:creationId xmlns:a16="http://schemas.microsoft.com/office/drawing/2014/main" id="{DF2A091A-1A0C-2EF6-E004-7CFFDEF7B5F2}"/>
                </a:ext>
              </a:extLst>
            </p:cNvPr>
            <p:cNvSpPr/>
            <p:nvPr/>
          </p:nvSpPr>
          <p:spPr>
            <a:xfrm>
              <a:off x="981375" y="4872764"/>
              <a:ext cx="4537107" cy="1222120"/>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AB7AE0EC-ABE5-B6D1-F04F-18AF539F360A}"/>
                </a:ext>
              </a:extLst>
            </p:cNvPr>
            <p:cNvSpPr txBox="1"/>
            <p:nvPr/>
          </p:nvSpPr>
          <p:spPr>
            <a:xfrm>
              <a:off x="1319548" y="5183791"/>
              <a:ext cx="3750829" cy="535531"/>
            </a:xfrm>
            <a:prstGeom prst="rect">
              <a:avLst/>
            </a:prstGeom>
            <a:noFill/>
          </p:spPr>
          <p:txBody>
            <a:bodyPr wrap="square" rtlCol="0">
              <a:spAutoFit/>
            </a:bodyPr>
            <a:lstStyle/>
            <a:p>
              <a:pPr algn="ctr">
                <a:lnSpc>
                  <a:spcPct val="80000"/>
                </a:lnSpc>
              </a:pPr>
              <a:r>
                <a:rPr lang="en-US" sz="3600" b="1">
                  <a:latin typeface="Cambria" panose="02040503050406030204" pitchFamily="18" charset="0"/>
                </a:rPr>
                <a:t>Trái cây, rau xanh</a:t>
              </a:r>
              <a:endParaRPr lang="en-US" sz="3600" b="1" dirty="0">
                <a:latin typeface="Cambria" panose="02040503050406030204" pitchFamily="18" charset="0"/>
              </a:endParaRPr>
            </a:p>
          </p:txBody>
        </p:sp>
      </p:grpSp>
      <p:grpSp>
        <p:nvGrpSpPr>
          <p:cNvPr id="34" name="Group 33">
            <a:extLst>
              <a:ext uri="{FF2B5EF4-FFF2-40B4-BE49-F238E27FC236}">
                <a16:creationId xmlns:a16="http://schemas.microsoft.com/office/drawing/2014/main" id="{68B6557A-200F-9875-84C7-171A3368F85A}"/>
              </a:ext>
            </a:extLst>
          </p:cNvPr>
          <p:cNvGrpSpPr/>
          <p:nvPr/>
        </p:nvGrpSpPr>
        <p:grpSpPr>
          <a:xfrm>
            <a:off x="6909508" y="2892855"/>
            <a:ext cx="4899473" cy="1339509"/>
            <a:chOff x="6830721" y="4714799"/>
            <a:chExt cx="4537107" cy="1339509"/>
          </a:xfrm>
        </p:grpSpPr>
        <p:sp>
          <p:nvSpPr>
            <p:cNvPr id="35" name="Rectangle: Rounded Corners 31">
              <a:extLst>
                <a:ext uri="{FF2B5EF4-FFF2-40B4-BE49-F238E27FC236}">
                  <a16:creationId xmlns:a16="http://schemas.microsoft.com/office/drawing/2014/main" id="{BC16345D-F261-9FBC-EF3A-F5E8F3D98560}"/>
                </a:ext>
              </a:extLst>
            </p:cNvPr>
            <p:cNvSpPr/>
            <p:nvPr/>
          </p:nvSpPr>
          <p:spPr>
            <a:xfrm>
              <a:off x="6830721" y="4714799"/>
              <a:ext cx="4537107" cy="1339509"/>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D5DAB5B1-DF8E-DFD8-A924-61A521E06E64}"/>
                </a:ext>
              </a:extLst>
            </p:cNvPr>
            <p:cNvSpPr txBox="1"/>
            <p:nvPr/>
          </p:nvSpPr>
          <p:spPr>
            <a:xfrm>
              <a:off x="7160266" y="4983752"/>
              <a:ext cx="3750829" cy="978729"/>
            </a:xfrm>
            <a:prstGeom prst="rect">
              <a:avLst/>
            </a:prstGeom>
            <a:noFill/>
          </p:spPr>
          <p:txBody>
            <a:bodyPr wrap="square" rtlCol="0">
              <a:spAutoFit/>
            </a:bodyPr>
            <a:lstStyle/>
            <a:p>
              <a:pPr algn="ctr">
                <a:lnSpc>
                  <a:spcPct val="80000"/>
                </a:lnSpc>
              </a:pPr>
              <a:r>
                <a:rPr lang="en-US" sz="3600" b="1">
                  <a:latin typeface="Cambria" panose="02040503050406030204" pitchFamily="18" charset="0"/>
                </a:rPr>
                <a:t>Bơ, phô mai, dầu ôliu</a:t>
              </a:r>
              <a:endParaRPr lang="en-US" sz="3600" b="1" dirty="0">
                <a:latin typeface="Cambria" panose="02040503050406030204" pitchFamily="18" charset="0"/>
              </a:endParaRPr>
            </a:p>
          </p:txBody>
        </p:sp>
      </p:grpSp>
      <p:pic>
        <p:nvPicPr>
          <p:cNvPr id="37" name="Picture 36">
            <a:extLst>
              <a:ext uri="{FF2B5EF4-FFF2-40B4-BE49-F238E27FC236}">
                <a16:creationId xmlns:a16="http://schemas.microsoft.com/office/drawing/2014/main" id="{91D85C25-2CF2-0D0A-9FF9-D5BC6AD3B0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4458" b="72760"/>
          <a:stretch/>
        </p:blipFill>
        <p:spPr>
          <a:xfrm>
            <a:off x="266152" y="2873534"/>
            <a:ext cx="1518921" cy="1129884"/>
          </a:xfrm>
          <a:prstGeom prst="rect">
            <a:avLst/>
          </a:prstGeom>
        </p:spPr>
      </p:pic>
      <p:pic>
        <p:nvPicPr>
          <p:cNvPr id="38" name="Picture 37">
            <a:extLst>
              <a:ext uri="{FF2B5EF4-FFF2-40B4-BE49-F238E27FC236}">
                <a16:creationId xmlns:a16="http://schemas.microsoft.com/office/drawing/2014/main" id="{9FF74026-3A62-11AE-0F68-EACD6980CA9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059" t="27697" r="64244" b="39386"/>
          <a:stretch/>
        </p:blipFill>
        <p:spPr>
          <a:xfrm>
            <a:off x="381809" y="4571567"/>
            <a:ext cx="957111" cy="1365353"/>
          </a:xfrm>
          <a:prstGeom prst="rect">
            <a:avLst/>
          </a:prstGeom>
        </p:spPr>
      </p:pic>
      <p:pic>
        <p:nvPicPr>
          <p:cNvPr id="39" name="Picture 38">
            <a:extLst>
              <a:ext uri="{FF2B5EF4-FFF2-40B4-BE49-F238E27FC236}">
                <a16:creationId xmlns:a16="http://schemas.microsoft.com/office/drawing/2014/main" id="{2173A3B4-1B79-5283-C89C-644C9DF9174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77" t="28970" r="12604" b="40998"/>
          <a:stretch/>
        </p:blipFill>
        <p:spPr>
          <a:xfrm>
            <a:off x="6211712" y="4598974"/>
            <a:ext cx="1238017" cy="1245712"/>
          </a:xfrm>
          <a:prstGeom prst="rect">
            <a:avLst/>
          </a:prstGeom>
        </p:spPr>
      </p:pic>
      <p:pic>
        <p:nvPicPr>
          <p:cNvPr id="40" name="Picture 39">
            <a:extLst>
              <a:ext uri="{FF2B5EF4-FFF2-40B4-BE49-F238E27FC236}">
                <a16:creationId xmlns:a16="http://schemas.microsoft.com/office/drawing/2014/main" id="{24C76C2F-486C-1523-AFED-408E91507DF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4381" t="-111" r="10077" b="72871"/>
          <a:stretch/>
        </p:blipFill>
        <p:spPr>
          <a:xfrm>
            <a:off x="5881759" y="2917255"/>
            <a:ext cx="1518921" cy="1129884"/>
          </a:xfrm>
          <a:prstGeom prst="rect">
            <a:avLst/>
          </a:prstGeom>
        </p:spPr>
      </p:pic>
      <p:pic>
        <p:nvPicPr>
          <p:cNvPr id="41" name="Picture 40">
            <a:extLst>
              <a:ext uri="{FF2B5EF4-FFF2-40B4-BE49-F238E27FC236}">
                <a16:creationId xmlns:a16="http://schemas.microsoft.com/office/drawing/2014/main" id="{ACCF5B55-24F1-2091-099F-EA1FC6D090E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8208" b="61433"/>
          <a:stretch/>
        </p:blipFill>
        <p:spPr>
          <a:xfrm>
            <a:off x="11313465" y="5046710"/>
            <a:ext cx="953350" cy="857536"/>
          </a:xfrm>
          <a:prstGeom prst="rect">
            <a:avLst/>
          </a:prstGeom>
        </p:spPr>
      </p:pic>
      <p:pic>
        <p:nvPicPr>
          <p:cNvPr id="42" name="Picture 41">
            <a:extLst>
              <a:ext uri="{FF2B5EF4-FFF2-40B4-BE49-F238E27FC236}">
                <a16:creationId xmlns:a16="http://schemas.microsoft.com/office/drawing/2014/main" id="{0B1391AF-0809-2BD9-E472-9852306E073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4958270" y="2917255"/>
            <a:ext cx="891076" cy="896464"/>
          </a:xfrm>
          <a:prstGeom prst="rect">
            <a:avLst/>
          </a:prstGeom>
        </p:spPr>
      </p:pic>
      <p:pic>
        <p:nvPicPr>
          <p:cNvPr id="43" name="Picture 42">
            <a:extLst>
              <a:ext uri="{FF2B5EF4-FFF2-40B4-BE49-F238E27FC236}">
                <a16:creationId xmlns:a16="http://schemas.microsoft.com/office/drawing/2014/main" id="{82AFB42E-9994-7EA7-E30F-6AFE511733D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4844171" y="4845361"/>
            <a:ext cx="891076" cy="896464"/>
          </a:xfrm>
          <a:prstGeom prst="rect">
            <a:avLst/>
          </a:prstGeom>
        </p:spPr>
      </p:pic>
      <p:pic>
        <p:nvPicPr>
          <p:cNvPr id="44" name="Picture 43">
            <a:extLst>
              <a:ext uri="{FF2B5EF4-FFF2-40B4-BE49-F238E27FC236}">
                <a16:creationId xmlns:a16="http://schemas.microsoft.com/office/drawing/2014/main" id="{D1A9213C-1940-67BB-A0C8-6E5792DC55A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0604" t="-2269" r="334" b="61951"/>
          <a:stretch/>
        </p:blipFill>
        <p:spPr>
          <a:xfrm>
            <a:off x="10917905" y="3009567"/>
            <a:ext cx="891076" cy="896464"/>
          </a:xfrm>
          <a:prstGeom prst="rect">
            <a:avLst/>
          </a:prstGeom>
        </p:spPr>
      </p:pic>
    </p:spTree>
    <p:extLst>
      <p:ext uri="{BB962C8B-B14F-4D97-AF65-F5344CB8AC3E}">
        <p14:creationId xmlns:p14="http://schemas.microsoft.com/office/powerpoint/2010/main" val="1455129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strVal val="4*#ppt_w"/>
                                          </p:val>
                                        </p:tav>
                                        <p:tav tm="100000">
                                          <p:val>
                                            <p:strVal val="#ppt_w"/>
                                          </p:val>
                                        </p:tav>
                                      </p:tavLst>
                                    </p:anim>
                                    <p:anim calcmode="lin" valueType="num">
                                      <p:cBhvr>
                                        <p:cTn id="8" dur="500" fill="hold"/>
                                        <p:tgtEl>
                                          <p:spTgt spid="4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28"/>
                  </p:tgtEl>
                </p:cond>
              </p:nextCondLst>
            </p:seq>
            <p:seq concurrent="1" nextAc="seek">
              <p:cTn id="9" restart="whenNotActive" fill="hold" evtFilter="cancelBubble" nodeType="interactiveSeq">
                <p:stCondLst>
                  <p:cond evt="onClick" delay="0">
                    <p:tgtEl>
                      <p:spTgt spid="2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41"/>
                                        </p:tgtEl>
                                        <p:attrNameLst>
                                          <p:attrName>style.visibility</p:attrName>
                                        </p:attrNameLst>
                                      </p:cBhvr>
                                      <p:to>
                                        <p:strVal val="visible"/>
                                      </p:to>
                                    </p:set>
                                    <p:anim calcmode="lin" valueType="num">
                                      <p:cBhvr>
                                        <p:cTn id="14" dur="500" fill="hold"/>
                                        <p:tgtEl>
                                          <p:spTgt spid="41"/>
                                        </p:tgtEl>
                                        <p:attrNameLst>
                                          <p:attrName>ppt_w</p:attrName>
                                        </p:attrNameLst>
                                      </p:cBhvr>
                                      <p:tavLst>
                                        <p:tav tm="0">
                                          <p:val>
                                            <p:strVal val="4*#ppt_w"/>
                                          </p:val>
                                        </p:tav>
                                        <p:tav tm="100000">
                                          <p:val>
                                            <p:strVal val="#ppt_w"/>
                                          </p:val>
                                        </p:tav>
                                      </p:tavLst>
                                    </p:anim>
                                    <p:anim calcmode="lin" valueType="num">
                                      <p:cBhvr>
                                        <p:cTn id="15" dur="500" fill="hold"/>
                                        <p:tgtEl>
                                          <p:spTgt spid="4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seq concurrent="1" nextAc="seek">
              <p:cTn id="16" restart="whenNotActive" fill="hold" evtFilter="cancelBubble" nodeType="interactiveSeq">
                <p:stCondLst>
                  <p:cond evt="onClick" delay="0">
                    <p:tgtEl>
                      <p:spTgt spid="3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p:cTn id="21" dur="500" fill="hold"/>
                                        <p:tgtEl>
                                          <p:spTgt spid="43"/>
                                        </p:tgtEl>
                                        <p:attrNameLst>
                                          <p:attrName>ppt_w</p:attrName>
                                        </p:attrNameLst>
                                      </p:cBhvr>
                                      <p:tavLst>
                                        <p:tav tm="0">
                                          <p:val>
                                            <p:strVal val="4*#ppt_w"/>
                                          </p:val>
                                        </p:tav>
                                        <p:tav tm="100000">
                                          <p:val>
                                            <p:strVal val="#ppt_w"/>
                                          </p:val>
                                        </p:tav>
                                      </p:tavLst>
                                    </p:anim>
                                    <p:anim calcmode="lin" valueType="num">
                                      <p:cBhvr>
                                        <p:cTn id="22" dur="500" fill="hold"/>
                                        <p:tgtEl>
                                          <p:spTgt spid="4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1"/>
                  </p:tgtEl>
                </p:cond>
              </p:nextCondLst>
            </p:seq>
            <p:seq concurrent="1" nextAc="seek">
              <p:cTn id="23" restart="whenNotActive" fill="hold" evtFilter="cancelBubble" nodeType="interactiveSeq">
                <p:stCondLst>
                  <p:cond evt="onClick" delay="0">
                    <p:tgtEl>
                      <p:spTgt spid="3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p:cTn id="28" dur="500" fill="hold"/>
                                        <p:tgtEl>
                                          <p:spTgt spid="44"/>
                                        </p:tgtEl>
                                        <p:attrNameLst>
                                          <p:attrName>ppt_w</p:attrName>
                                        </p:attrNameLst>
                                      </p:cBhvr>
                                      <p:tavLst>
                                        <p:tav tm="0">
                                          <p:val>
                                            <p:strVal val="4*#ppt_w"/>
                                          </p:val>
                                        </p:tav>
                                        <p:tav tm="100000">
                                          <p:val>
                                            <p:strVal val="#ppt_w"/>
                                          </p:val>
                                        </p:tav>
                                      </p:tavLst>
                                    </p:anim>
                                    <p:anim calcmode="lin" valueType="num">
                                      <p:cBhvr>
                                        <p:cTn id="29" dur="500" fill="hold"/>
                                        <p:tgtEl>
                                          <p:spTgt spid="4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50C53215-5F60-4E34-AE0B-4349CB326516}"/>
              </a:ext>
            </a:extLst>
          </p:cNvPr>
          <p:cNvSpPr/>
          <p:nvPr/>
        </p:nvSpPr>
        <p:spPr>
          <a:xfrm>
            <a:off x="439115" y="522514"/>
            <a:ext cx="7829674" cy="345237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3" name="图片 114">
            <a:extLst>
              <a:ext uri="{FF2B5EF4-FFF2-40B4-BE49-F238E27FC236}">
                <a16:creationId xmlns:a16="http://schemas.microsoft.com/office/drawing/2014/main"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3773424"/>
            <a:ext cx="12192000" cy="3084576"/>
          </a:xfrm>
          <a:prstGeom prst="rect">
            <a:avLst/>
          </a:prstGeom>
        </p:spPr>
      </p:pic>
      <p:pic>
        <p:nvPicPr>
          <p:cNvPr id="4" name="图片 26">
            <a:extLst>
              <a:ext uri="{FF2B5EF4-FFF2-40B4-BE49-F238E27FC236}">
                <a16:creationId xmlns:a16="http://schemas.microsoft.com/office/drawing/2014/main" id="{FA6AD0DB-5937-49D2-826C-95EADFCB7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pic>
        <p:nvPicPr>
          <p:cNvPr id="5" name="图片 32">
            <a:extLst>
              <a:ext uri="{FF2B5EF4-FFF2-40B4-BE49-F238E27FC236}">
                <a16:creationId xmlns:a16="http://schemas.microsoft.com/office/drawing/2014/main" id="{09E16B54-6705-4C0D-870E-2464315E3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1884" y="1109775"/>
            <a:ext cx="4782401" cy="4007434"/>
          </a:xfrm>
          <a:prstGeom prst="rect">
            <a:avLst/>
          </a:prstGeom>
        </p:spPr>
      </p:pic>
      <p:pic>
        <p:nvPicPr>
          <p:cNvPr id="7" name="Picture 6"/>
          <p:cNvPicPr>
            <a:picLocks noChangeAspect="1"/>
          </p:cNvPicPr>
          <p:nvPr/>
        </p:nvPicPr>
        <p:blipFill>
          <a:blip r:embed="rId5"/>
          <a:stretch>
            <a:fillRect/>
          </a:stretch>
        </p:blipFill>
        <p:spPr>
          <a:xfrm>
            <a:off x="439115" y="1362910"/>
            <a:ext cx="7626603" cy="1796886"/>
          </a:xfrm>
          <a:prstGeom prst="rect">
            <a:avLst/>
          </a:prstGeom>
        </p:spPr>
      </p:pic>
    </p:spTree>
    <p:extLst>
      <p:ext uri="{BB962C8B-B14F-4D97-AF65-F5344CB8AC3E}">
        <p14:creationId xmlns:p14="http://schemas.microsoft.com/office/powerpoint/2010/main" val="2685602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8" presetClass="entr" presetSubtype="12"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a:extLst>
              <a:ext uri="{FF2B5EF4-FFF2-40B4-BE49-F238E27FC236}">
                <a16:creationId xmlns:a16="http://schemas.microsoft.com/office/drawing/2014/main" id="{619DC27D-E981-44BA-939B-3577A86080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654" y="1242811"/>
            <a:ext cx="2209829" cy="4753553"/>
          </a:xfrm>
          <a:prstGeom prst="rect">
            <a:avLst/>
          </a:prstGeom>
        </p:spPr>
      </p:pic>
      <p:pic>
        <p:nvPicPr>
          <p:cNvPr id="3" name="图片 19">
            <a:extLst>
              <a:ext uri="{FF2B5EF4-FFF2-40B4-BE49-F238E27FC236}">
                <a16:creationId xmlns:a16="http://schemas.microsoft.com/office/drawing/2014/main" id="{472B2413-4197-4136-8330-7493B166E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8963" y="2475052"/>
            <a:ext cx="1593856" cy="3873440"/>
          </a:xfrm>
          <a:prstGeom prst="rect">
            <a:avLst/>
          </a:prstGeom>
        </p:spPr>
      </p:pic>
      <p:sp>
        <p:nvSpPr>
          <p:cNvPr id="5" name="任意多边形: 形状 70">
            <a:extLst>
              <a:ext uri="{FF2B5EF4-FFF2-40B4-BE49-F238E27FC236}">
                <a16:creationId xmlns:a16="http://schemas.microsoft.com/office/drawing/2014/main" id="{C870E79C-6CFA-4605-AF58-9E59B6D30471}"/>
              </a:ext>
            </a:extLst>
          </p:cNvPr>
          <p:cNvSpPr/>
          <p:nvPr/>
        </p:nvSpPr>
        <p:spPr>
          <a:xfrm>
            <a:off x="3491607" y="768374"/>
            <a:ext cx="8174584" cy="3631474"/>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7" name="图片 50">
            <a:extLst>
              <a:ext uri="{FF2B5EF4-FFF2-40B4-BE49-F238E27FC236}">
                <a16:creationId xmlns:a16="http://schemas.microsoft.com/office/drawing/2014/main" id="{C5CBD313-1FB2-4512-9BED-9B5B31612495}"/>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grpSp>
        <p:nvGrpSpPr>
          <p:cNvPr id="8" name="组合 69">
            <a:extLst>
              <a:ext uri="{FF2B5EF4-FFF2-40B4-BE49-F238E27FC236}">
                <a16:creationId xmlns:a16="http://schemas.microsoft.com/office/drawing/2014/main" id="{9EFEE9FE-4927-4B8D-BBC4-150D878E7E6C}"/>
              </a:ext>
            </a:extLst>
          </p:cNvPr>
          <p:cNvGrpSpPr/>
          <p:nvPr/>
        </p:nvGrpSpPr>
        <p:grpSpPr>
          <a:xfrm>
            <a:off x="5990458" y="3131832"/>
            <a:ext cx="5516445" cy="3428646"/>
            <a:chOff x="5736735" y="2728183"/>
            <a:chExt cx="5516445" cy="3428646"/>
          </a:xfrm>
        </p:grpSpPr>
        <p:pic>
          <p:nvPicPr>
            <p:cNvPr id="9" name="图片 68">
              <a:extLst>
                <a:ext uri="{FF2B5EF4-FFF2-40B4-BE49-F238E27FC236}">
                  <a16:creationId xmlns:a16="http://schemas.microsoft.com/office/drawing/2014/main" id="{C48AA967-8248-4EB0-9D4B-78048599FD3A}"/>
                </a:ext>
              </a:extLst>
            </p:cNvPr>
            <p:cNvPicPr>
              <a:picLocks noChangeAspect="1"/>
            </p:cNvPicPr>
            <p:nvPr/>
          </p:nvPicPr>
          <p:blipFill>
            <a:blip r:embed="rId5"/>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10" name="图片 67">
              <a:extLst>
                <a:ext uri="{FF2B5EF4-FFF2-40B4-BE49-F238E27FC236}">
                  <a16:creationId xmlns:a16="http://schemas.microsoft.com/office/drawing/2014/main" id="{F0AF15D9-7E3B-4E05-9AD5-17A83D532DC0}"/>
                </a:ext>
              </a:extLst>
            </p:cNvPr>
            <p:cNvPicPr>
              <a:picLocks noChangeAspect="1"/>
            </p:cNvPicPr>
            <p:nvPr/>
          </p:nvPicPr>
          <p:blipFill>
            <a:blip r:embed="rId5"/>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grpSp>
        <p:nvGrpSpPr>
          <p:cNvPr id="11"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2" name="图片 10">
              <a:extLst>
                <a:ext uri="{FF2B5EF4-FFF2-40B4-BE49-F238E27FC236}">
                  <a16:creationId xmlns:a16="http://schemas.microsoft.com/office/drawing/2014/main" id="{49CD258A-AD72-42B2-ACCF-A5966C93E4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3" name="图片 11">
              <a:extLst>
                <a:ext uri="{FF2B5EF4-FFF2-40B4-BE49-F238E27FC236}">
                  <a16:creationId xmlns:a16="http://schemas.microsoft.com/office/drawing/2014/main" id="{FCC04B38-87A0-4292-84B8-0EE3BAC319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4" name="图片 12">
              <a:extLst>
                <a:ext uri="{FF2B5EF4-FFF2-40B4-BE49-F238E27FC236}">
                  <a16:creationId xmlns:a16="http://schemas.microsoft.com/office/drawing/2014/main" id="{6760FB0B-1ABC-4A59-A737-277D091FD5A7}"/>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5" name="图片 13">
              <a:extLst>
                <a:ext uri="{FF2B5EF4-FFF2-40B4-BE49-F238E27FC236}">
                  <a16:creationId xmlns:a16="http://schemas.microsoft.com/office/drawing/2014/main" id="{CA6693FD-857D-4189-BA78-21BFBE636C2C}"/>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6" name="图片 14">
              <a:extLst>
                <a:ext uri="{FF2B5EF4-FFF2-40B4-BE49-F238E27FC236}">
                  <a16:creationId xmlns:a16="http://schemas.microsoft.com/office/drawing/2014/main" id="{7ACB3BA8-ACD1-4DBF-8113-171993D78EE1}"/>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7" name="图片 15">
              <a:extLst>
                <a:ext uri="{FF2B5EF4-FFF2-40B4-BE49-F238E27FC236}">
                  <a16:creationId xmlns:a16="http://schemas.microsoft.com/office/drawing/2014/main" id="{ABCAA27F-064C-4803-B10A-7CC0637757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8" name="图片 16">
              <a:extLst>
                <a:ext uri="{FF2B5EF4-FFF2-40B4-BE49-F238E27FC236}">
                  <a16:creationId xmlns:a16="http://schemas.microsoft.com/office/drawing/2014/main" id="{09C9CDD6-0BAF-415B-A1AA-F363B4B7B4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2" name="Picture 21"/>
          <p:cNvPicPr>
            <a:picLocks noChangeAspect="1"/>
          </p:cNvPicPr>
          <p:nvPr/>
        </p:nvPicPr>
        <p:blipFill>
          <a:blip r:embed="rId11"/>
          <a:stretch>
            <a:fillRect/>
          </a:stretch>
        </p:blipFill>
        <p:spPr>
          <a:xfrm>
            <a:off x="3622283" y="742959"/>
            <a:ext cx="8224217" cy="3682303"/>
          </a:xfrm>
          <a:prstGeom prst="rect">
            <a:avLst/>
          </a:prstGeom>
        </p:spPr>
      </p:pic>
    </p:spTree>
    <p:extLst>
      <p:ext uri="{BB962C8B-B14F-4D97-AF65-F5344CB8AC3E}">
        <p14:creationId xmlns:p14="http://schemas.microsoft.com/office/powerpoint/2010/main" val="3872386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2" presetClass="entr" presetSubtype="8"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p:tgtEl>
                                          <p:spTgt spid="8"/>
                                        </p:tgtEl>
                                        <p:attrNameLst>
                                          <p:attrName>ppt_x</p:attrName>
                                        </p:attrNameLst>
                                      </p:cBhvr>
                                      <p:tavLst>
                                        <p:tav tm="0">
                                          <p:val>
                                            <p:strVal val="#ppt_x-#ppt_w*1.125000"/>
                                          </p:val>
                                        </p:tav>
                                        <p:tav tm="100000">
                                          <p:val>
                                            <p:strVal val="#ppt_x"/>
                                          </p:val>
                                        </p:tav>
                                      </p:tavLst>
                                    </p:anim>
                                    <p:animEffect transition="in" filter="wipe(right)">
                                      <p:cBhvr>
                                        <p:cTn id="19" dur="500"/>
                                        <p:tgtEl>
                                          <p:spTgt spid="8"/>
                                        </p:tgtEl>
                                      </p:cBhvr>
                                    </p:animEffect>
                                  </p:childTnLst>
                                </p:cTn>
                              </p:par>
                            </p:childTnLst>
                          </p:cTn>
                        </p:par>
                        <p:par>
                          <p:cTn id="20" fill="hold">
                            <p:stCondLst>
                              <p:cond delay="500"/>
                            </p:stCondLst>
                            <p:childTnLst>
                              <p:par>
                                <p:cTn id="21" presetID="18" presetClass="entr" presetSubtype="12"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trips(downLeft)">
                                      <p:cBhvr>
                                        <p:cTn id="23" dur="1000"/>
                                        <p:tgtEl>
                                          <p:spTgt spid="5"/>
                                        </p:tgtEl>
                                      </p:cBhvr>
                                    </p:animEffect>
                                  </p:childTnLst>
                                </p:cTn>
                              </p:par>
                            </p:childTnLst>
                          </p:cTn>
                        </p:par>
                        <p:par>
                          <p:cTn id="24" fill="hold">
                            <p:stCondLst>
                              <p:cond delay="1500"/>
                            </p:stCondLst>
                            <p:childTnLst>
                              <p:par>
                                <p:cTn id="25" presetID="16" presetClass="entr" presetSubtype="21"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TotalTime>
  <Words>1325</Words>
  <Application>Microsoft Office PowerPoint</Application>
  <PresentationFormat>Widescreen</PresentationFormat>
  <Paragraphs>79</Paragraphs>
  <Slides>37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#9Slide07 HoneyCream</vt:lpstr>
      <vt:lpstr>Arial</vt:lpstr>
      <vt:lpstr>Calibri</vt:lpstr>
      <vt:lpstr>Calibri Light</vt:lpstr>
      <vt:lpstr>Cambria</vt:lpstr>
      <vt:lpstr>等线</vt:lpstr>
      <vt:lpstr>思源黑体 CN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Administrator</cp:lastModifiedBy>
  <cp:revision>45</cp:revision>
  <dcterms:created xsi:type="dcterms:W3CDTF">2023-12-30T16:08:02Z</dcterms:created>
  <dcterms:modified xsi:type="dcterms:W3CDTF">2024-02-06T03:51:36Z</dcterms:modified>
</cp:coreProperties>
</file>