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72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70" r:id="rId11"/>
    <p:sldId id="271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660"/>
  </p:normalViewPr>
  <p:slideViewPr>
    <p:cSldViewPr snapToGrid="0">
      <p:cViewPr varScale="1">
        <p:scale>
          <a:sx n="76" d="100"/>
          <a:sy n="76" d="100"/>
        </p:scale>
        <p:origin x="188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41AD7-CFAB-49D7-9744-79EEC104002C}" type="datetimeFigureOut">
              <a:rPr lang="en-US" smtClean="0"/>
              <a:t>5/6/2024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D8C12-7E35-43FA-99DB-0FF8A04B8C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9485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41AD7-CFAB-49D7-9744-79EEC104002C}" type="datetimeFigureOut">
              <a:rPr lang="en-US" smtClean="0"/>
              <a:t>5/6/2024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D8C12-7E35-43FA-99DB-0FF8A04B8C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6191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41AD7-CFAB-49D7-9744-79EEC104002C}" type="datetimeFigureOut">
              <a:rPr lang="en-US" smtClean="0"/>
              <a:t>5/6/2024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D8C12-7E35-43FA-99DB-0FF8A04B8C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5395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09600" y="274640"/>
            <a:ext cx="10972800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CC438F0-1816-4DF6-86B3-EA1C3F39BC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161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22DF0-FECF-41ED-AA21-5DCD929F687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5/6/2024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6A0AC-78EA-4064-9C35-95FB7CE7EC8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70937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22DF0-FECF-41ED-AA21-5DCD929F687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5/6/2024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6A0AC-78EA-4064-9C35-95FB7CE7EC8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50513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22DF0-FECF-41ED-AA21-5DCD929F687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5/6/2024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6A0AC-78EA-4064-9C35-95FB7CE7EC8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85488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22DF0-FECF-41ED-AA21-5DCD929F687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5/6/2024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6A0AC-78EA-4064-9C35-95FB7CE7EC8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079170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22DF0-FECF-41ED-AA21-5DCD929F687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5/6/2024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6A0AC-78EA-4064-9C35-95FB7CE7EC8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227738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22DF0-FECF-41ED-AA21-5DCD929F687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5/6/2024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6A0AC-78EA-4064-9C35-95FB7CE7EC8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147095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22DF0-FECF-41ED-AA21-5DCD929F687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5/6/2024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6A0AC-78EA-4064-9C35-95FB7CE7EC8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03102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41AD7-CFAB-49D7-9744-79EEC104002C}" type="datetimeFigureOut">
              <a:rPr lang="en-US" smtClean="0"/>
              <a:t>5/6/2024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D8C12-7E35-43FA-99DB-0FF8A04B8C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6601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22DF0-FECF-41ED-AA21-5DCD929F687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5/6/2024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6A0AC-78EA-4064-9C35-95FB7CE7EC8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197570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22DF0-FECF-41ED-AA21-5DCD929F687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5/6/2024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6A0AC-78EA-4064-9C35-95FB7CE7EC8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956778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22DF0-FECF-41ED-AA21-5DCD929F687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5/6/2024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6A0AC-78EA-4064-9C35-95FB7CE7EC8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2242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22DF0-FECF-41ED-AA21-5DCD929F687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5/6/2024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6A0AC-78EA-4064-9C35-95FB7CE7EC8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5601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41AD7-CFAB-49D7-9744-79EEC104002C}" type="datetimeFigureOut">
              <a:rPr lang="en-US" smtClean="0"/>
              <a:t>5/6/2024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D8C12-7E35-43FA-99DB-0FF8A04B8C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5760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41AD7-CFAB-49D7-9744-79EEC104002C}" type="datetimeFigureOut">
              <a:rPr lang="en-US" smtClean="0"/>
              <a:t>5/6/2024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D8C12-7E35-43FA-99DB-0FF8A04B8C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4559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41AD7-CFAB-49D7-9744-79EEC104002C}" type="datetimeFigureOut">
              <a:rPr lang="en-US" smtClean="0"/>
              <a:t>5/6/2024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D8C12-7E35-43FA-99DB-0FF8A04B8C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2652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41AD7-CFAB-49D7-9744-79EEC104002C}" type="datetimeFigureOut">
              <a:rPr lang="en-US" smtClean="0"/>
              <a:t>5/6/2024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D8C12-7E35-43FA-99DB-0FF8A04B8C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895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41AD7-CFAB-49D7-9744-79EEC104002C}" type="datetimeFigureOut">
              <a:rPr lang="en-US" smtClean="0"/>
              <a:t>5/6/2024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D8C12-7E35-43FA-99DB-0FF8A04B8C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9743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41AD7-CFAB-49D7-9744-79EEC104002C}" type="datetimeFigureOut">
              <a:rPr lang="en-US" smtClean="0"/>
              <a:t>5/6/2024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D8C12-7E35-43FA-99DB-0FF8A04B8C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7590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41AD7-CFAB-49D7-9744-79EEC104002C}" type="datetimeFigureOut">
              <a:rPr lang="en-US" smtClean="0"/>
              <a:t>5/6/2024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D8C12-7E35-43FA-99DB-0FF8A04B8C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20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C41AD7-CFAB-49D7-9744-79EEC104002C}" type="datetimeFigureOut">
              <a:rPr lang="en-US" smtClean="0"/>
              <a:t>5/6/2024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DD8C12-7E35-43FA-99DB-0FF8A04B8C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924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122DF0-FECF-41ED-AA21-5DCD929F687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5/6/2024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D6A0AC-78EA-4064-9C35-95FB7CE7EC8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4011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inhtron.mp4" TargetMode="Externa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hyperlink" Target="Microsoft%20Windows%20Logo.lnk" TargetMode="Externa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Rectangle 58"/>
          <p:cNvSpPr/>
          <p:nvPr/>
        </p:nvSpPr>
        <p:spPr>
          <a:xfrm>
            <a:off x="2568967" y="866692"/>
            <a:ext cx="6945073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0000CC"/>
                </a:solidFill>
                <a:latin typeface="Times New Roman" pitchFamily="18" charset="0"/>
              </a:rPr>
              <a:t>KHỞI ĐỘNG ĐẦU GIỜ</a:t>
            </a:r>
          </a:p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0000CC"/>
                </a:solidFill>
                <a:latin typeface="Times New Roman" pitchFamily="18" charset="0"/>
              </a:rPr>
              <a:t>TRÒ CHƠI: TRUYỀN ĐIỆN</a:t>
            </a:r>
            <a:endParaRPr lang="en-US" sz="2800" b="1" dirty="0">
              <a:solidFill>
                <a:srgbClr val="0000CC"/>
              </a:solidFill>
              <a:latin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835888" y="2635377"/>
            <a:ext cx="854704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ct val="0"/>
              </a:spcBef>
            </a:pPr>
            <a:r>
              <a:rPr lang="en-US" sz="32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Thủ tục là gì? Trong thủ tục gồm có mấy phần đó là những phần nào? </a:t>
            </a:r>
            <a:r>
              <a:rPr lang="en-US" sz="3200" b="1">
                <a:solidFill>
                  <a:srgbClr val="0000FF"/>
                </a:solidFill>
                <a:latin typeface="Times New Roman" panose="02020603050405020304" pitchFamily="18" charset="0"/>
              </a:rPr>
              <a:t>Để lưu lại thủ tục em thực hiện gõ các lệnh</a:t>
            </a:r>
            <a:r>
              <a:rPr lang="en-US" sz="32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nào?</a:t>
            </a:r>
            <a:r>
              <a:rPr lang="en-US" sz="3200" b="1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3200" b="1">
                <a:solidFill>
                  <a:srgbClr val="0000FF"/>
                </a:solidFill>
                <a:latin typeface="Times New Roman" panose="02020603050405020304" pitchFamily="18" charset="0"/>
                <a:ea typeface="SimHei" panose="02010609060101010101" pitchFamily="49" charset="-122"/>
                <a:cs typeface="Times New Roman" panose="02020603050405020304" pitchFamily="18" charset="0"/>
              </a:rPr>
              <a:t>Để nạp tệp chứa các thủ tục em gõ lệnh </a:t>
            </a:r>
            <a:r>
              <a:rPr lang="en-US" sz="32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nào?</a:t>
            </a:r>
          </a:p>
        </p:txBody>
      </p:sp>
    </p:spTree>
    <p:extLst>
      <p:ext uri="{BB962C8B-B14F-4D97-AF65-F5344CB8AC3E}">
        <p14:creationId xmlns:p14="http://schemas.microsoft.com/office/powerpoint/2010/main" val="18969224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AutoShape 2"/>
          <p:cNvSpPr>
            <a:spLocks noChangeArrowheads="1"/>
          </p:cNvSpPr>
          <p:nvPr/>
        </p:nvSpPr>
        <p:spPr bwMode="auto">
          <a:xfrm>
            <a:off x="78317" y="0"/>
            <a:ext cx="12012083" cy="6781800"/>
          </a:xfrm>
          <a:prstGeom prst="roundRect">
            <a:avLst>
              <a:gd name="adj" fmla="val 4259"/>
            </a:avLst>
          </a:prstGeom>
          <a:noFill/>
          <a:ln w="127000" cmpd="thickThin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1452" tIns="45727" rIns="91452" bIns="45727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vi-VN" sz="2400"/>
          </a:p>
        </p:txBody>
      </p:sp>
      <p:sp>
        <p:nvSpPr>
          <p:cNvPr id="3" name="WordArt 13"/>
          <p:cNvSpPr>
            <a:spLocks noChangeArrowheads="1" noChangeShapeType="1" noTextEdit="1"/>
          </p:cNvSpPr>
          <p:nvPr/>
        </p:nvSpPr>
        <p:spPr bwMode="auto">
          <a:xfrm>
            <a:off x="1727200" y="1524000"/>
            <a:ext cx="9245600" cy="56388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4"/>
              </a:avLst>
            </a:prstTxWarp>
          </a:bodyPr>
          <a:lstStyle/>
          <a:p>
            <a:pPr algn="ctr"/>
            <a:endParaRPr lang="en-US" sz="4000" b="1" kern="10">
              <a:ln w="28575">
                <a:solidFill>
                  <a:srgbClr val="FF3300"/>
                </a:solidFill>
                <a:round/>
                <a:headEnd/>
                <a:tailEnd/>
              </a:ln>
              <a:solidFill>
                <a:schemeClr val="folHlink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9460" name="Picture 15" descr="670883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4800600"/>
            <a:ext cx="1930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1" name="Picture 21" descr="POINSET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2438400" cy="12488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2" name="Picture 24" descr="POINSET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0591800" y="-228600"/>
            <a:ext cx="13716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3" name="Picture 6" descr="POINSET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138541">
            <a:off x="211668" y="5374217"/>
            <a:ext cx="1278467" cy="1697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4" name="Picture 6" descr="POINSET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10428818" y="5585885"/>
            <a:ext cx="1703916" cy="12721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9466" name="Group 16"/>
          <p:cNvGrpSpPr>
            <a:grpSpLocks/>
          </p:cNvGrpSpPr>
          <p:nvPr/>
        </p:nvGrpSpPr>
        <p:grpSpPr bwMode="auto">
          <a:xfrm>
            <a:off x="91018" y="971550"/>
            <a:ext cx="11736916" cy="2828884"/>
            <a:chOff x="218804" y="2133600"/>
            <a:chExt cx="11734800" cy="1236343"/>
          </a:xfrm>
        </p:grpSpPr>
        <p:sp>
          <p:nvSpPr>
            <p:cNvPr id="19467" name="WordArt 5"/>
            <p:cNvSpPr>
              <a:spLocks noChangeArrowheads="1" noChangeShapeType="1" noTextEdit="1"/>
            </p:cNvSpPr>
            <p:nvPr/>
          </p:nvSpPr>
          <p:spPr bwMode="invGray">
            <a:xfrm>
              <a:off x="2055812" y="2133600"/>
              <a:ext cx="8610600" cy="685800"/>
            </a:xfrm>
            <a:prstGeom prst="rect">
              <a:avLst/>
            </a:prstGeom>
          </p:spPr>
          <p:txBody>
            <a:bodyPr wrap="none" fromWordArt="1">
              <a:prstTxWarp prst="textDeflate">
                <a:avLst>
                  <a:gd name="adj" fmla="val 0"/>
                </a:avLst>
              </a:prstTxWarp>
            </a:bodyPr>
            <a:lstStyle/>
            <a:p>
              <a:pPr algn="ctr"/>
              <a:r>
                <a:rPr lang="en-US" sz="4400" b="1" kern="10">
                  <a:ln w="19050">
                    <a:solidFill>
                      <a:srgbClr val="FFFFFF"/>
                    </a:solidFill>
                    <a:round/>
                    <a:headEnd/>
                    <a:tailEnd/>
                  </a:ln>
                  <a:solidFill>
                    <a:srgbClr val="FF0000"/>
                  </a:solidFill>
                  <a:effectLst>
                    <a:outerShdw dist="53882" dir="2700000" algn="ctr" rotWithShape="0">
                      <a:schemeClr val="tx1">
                        <a:alpha val="50000"/>
                      </a:schemeClr>
                    </a:outerShdw>
                  </a:effectLst>
                  <a:latin typeface="Arial" panose="020B0604020202020204" pitchFamily="34" charset="0"/>
                </a:rPr>
                <a:t>CHÚC CÁC CON NHIỀU SỨC KHỎE</a:t>
              </a: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218804" y="3087469"/>
              <a:ext cx="11734800" cy="282474"/>
            </a:xfrm>
            <a:prstGeom prst="rect">
              <a:avLst/>
            </a:prstGeom>
            <a:noFill/>
            <a:ln>
              <a:noFill/>
            </a:ln>
            <a:effectLst>
              <a:reflection blurRad="6350" stA="50000" endA="300" endPos="55000" dir="5400000" sy="-100000" algn="bl" rotWithShape="0"/>
            </a:effectLst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3600" b="1" dirty="0" err="1">
                  <a:ln w="6600">
                    <a:solidFill>
                      <a:schemeClr val="accent2"/>
                    </a:solidFill>
                    <a:prstDash val="solid"/>
                  </a:ln>
                  <a:solidFill>
                    <a:srgbClr val="00B0F0"/>
                  </a:solidFill>
                  <a:effectLst>
                    <a:reflection blurRad="6350" stA="60000" endA="900" endPos="58000" dir="5400000" sy="-100000" algn="bl" rotWithShape="0"/>
                  </a:effectLst>
                  <a:latin typeface="Times New Roman" pitchFamily="18" charset="0"/>
                  <a:cs typeface="Times New Roman" pitchFamily="18" charset="0"/>
                </a:rPr>
                <a:t>Chăm</a:t>
              </a:r>
              <a:r>
                <a:rPr lang="en-US" sz="3600" b="1" dirty="0">
                  <a:ln w="6600">
                    <a:solidFill>
                      <a:schemeClr val="accent2"/>
                    </a:solidFill>
                    <a:prstDash val="solid"/>
                  </a:ln>
                  <a:solidFill>
                    <a:srgbClr val="00B0F0"/>
                  </a:solidFill>
                  <a:effectLst>
                    <a:reflection blurRad="6350" stA="60000" endA="900" endPos="58000" dir="5400000" sy="-100000" algn="bl" rotWithShape="0"/>
                  </a:effectLst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600" b="1" dirty="0" err="1">
                  <a:ln w="6600">
                    <a:solidFill>
                      <a:schemeClr val="accent2"/>
                    </a:solidFill>
                    <a:prstDash val="solid"/>
                  </a:ln>
                  <a:solidFill>
                    <a:srgbClr val="00B0F0"/>
                  </a:solidFill>
                  <a:effectLst>
                    <a:reflection blurRad="6350" stA="60000" endA="900" endPos="58000" dir="5400000" sy="-100000" algn="bl" rotWithShape="0"/>
                  </a:effectLst>
                  <a:latin typeface="Times New Roman" pitchFamily="18" charset="0"/>
                  <a:cs typeface="Times New Roman" pitchFamily="18" charset="0"/>
                </a:rPr>
                <a:t>ngoan</a:t>
              </a:r>
              <a:r>
                <a:rPr lang="en-US" sz="3600" b="1" dirty="0">
                  <a:ln w="6600">
                    <a:solidFill>
                      <a:schemeClr val="accent2"/>
                    </a:solidFill>
                    <a:prstDash val="solid"/>
                  </a:ln>
                  <a:solidFill>
                    <a:srgbClr val="00B0F0"/>
                  </a:solidFill>
                  <a:effectLst>
                    <a:reflection blurRad="6350" stA="60000" endA="900" endPos="58000" dir="5400000" sy="-100000" algn="bl" rotWithShape="0"/>
                  </a:effectLst>
                  <a:latin typeface="Times New Roman" pitchFamily="18" charset="0"/>
                  <a:cs typeface="Times New Roman" pitchFamily="18" charset="0"/>
                </a:rPr>
                <a:t>, </a:t>
              </a:r>
              <a:r>
                <a:rPr lang="en-US" sz="3600" b="1" dirty="0" err="1">
                  <a:ln w="6600">
                    <a:solidFill>
                      <a:schemeClr val="accent2"/>
                    </a:solidFill>
                    <a:prstDash val="solid"/>
                  </a:ln>
                  <a:solidFill>
                    <a:srgbClr val="00B0F0"/>
                  </a:solidFill>
                  <a:effectLst>
                    <a:reflection blurRad="6350" stA="60000" endA="900" endPos="58000" dir="5400000" sy="-100000" algn="bl" rotWithShape="0"/>
                  </a:effectLst>
                  <a:latin typeface="Times New Roman" pitchFamily="18" charset="0"/>
                  <a:cs typeface="Times New Roman" pitchFamily="18" charset="0"/>
                </a:rPr>
                <a:t>học</a:t>
              </a:r>
              <a:r>
                <a:rPr lang="en-US" sz="3600" b="1" dirty="0">
                  <a:ln w="6600">
                    <a:solidFill>
                      <a:schemeClr val="accent2"/>
                    </a:solidFill>
                    <a:prstDash val="solid"/>
                  </a:ln>
                  <a:solidFill>
                    <a:srgbClr val="00B0F0"/>
                  </a:solidFill>
                  <a:effectLst>
                    <a:reflection blurRad="6350" stA="60000" endA="900" endPos="58000" dir="5400000" sy="-100000" algn="bl" rotWithShape="0"/>
                  </a:effectLst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600" b="1" dirty="0" err="1">
                  <a:ln w="6600">
                    <a:solidFill>
                      <a:schemeClr val="accent2"/>
                    </a:solidFill>
                    <a:prstDash val="solid"/>
                  </a:ln>
                  <a:solidFill>
                    <a:srgbClr val="00B0F0"/>
                  </a:solidFill>
                  <a:effectLst>
                    <a:reflection blurRad="6350" stA="60000" endA="900" endPos="58000" dir="5400000" sy="-100000" algn="bl" rotWithShape="0"/>
                  </a:effectLst>
                  <a:latin typeface="Times New Roman" pitchFamily="18" charset="0"/>
                  <a:cs typeface="Times New Roman" pitchFamily="18" charset="0"/>
                </a:rPr>
                <a:t>giỏi</a:t>
              </a:r>
              <a:r>
                <a:rPr lang="en-US" sz="3600" b="1" dirty="0">
                  <a:ln w="6600">
                    <a:solidFill>
                      <a:schemeClr val="accent2"/>
                    </a:solidFill>
                    <a:prstDash val="solid"/>
                  </a:ln>
                  <a:solidFill>
                    <a:srgbClr val="00B0F0"/>
                  </a:solidFill>
                  <a:effectLst>
                    <a:reflection blurRad="6350" stA="60000" endA="900" endPos="58000" dir="5400000" sy="-100000" algn="bl" rotWithShape="0"/>
                  </a:effectLst>
                  <a:latin typeface="Times New Roman" pitchFamily="18" charset="0"/>
                  <a:cs typeface="Times New Roman" pitchFamily="18" charset="0"/>
                </a:rPr>
                <a:t>!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50709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2"/>
          <p:cNvSpPr>
            <a:spLocks noChangeArrowheads="1"/>
          </p:cNvSpPr>
          <p:nvPr/>
        </p:nvSpPr>
        <p:spPr bwMode="auto">
          <a:xfrm>
            <a:off x="0" y="76200"/>
            <a:ext cx="12192000" cy="6705600"/>
          </a:xfrm>
          <a:prstGeom prst="roundRect">
            <a:avLst>
              <a:gd name="adj" fmla="val 4259"/>
            </a:avLst>
          </a:prstGeom>
          <a:noFill/>
          <a:ln w="127000" cmpd="thickThin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vi-VN" sz="2400">
              <a:latin typeface="Arial" panose="020B0604020202020204" pitchFamily="34" charset="0"/>
            </a:endParaRPr>
          </a:p>
        </p:txBody>
      </p:sp>
      <p:sp>
        <p:nvSpPr>
          <p:cNvPr id="7" name="TextBox 16"/>
          <p:cNvSpPr txBox="1">
            <a:spLocks noChangeArrowheads="1"/>
          </p:cNvSpPr>
          <p:nvPr/>
        </p:nvSpPr>
        <p:spPr bwMode="auto">
          <a:xfrm>
            <a:off x="65618" y="76200"/>
            <a:ext cx="12060767" cy="6667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3733" b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733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Thủ tục là gì?</a:t>
            </a:r>
          </a:p>
        </p:txBody>
      </p:sp>
      <p:sp>
        <p:nvSpPr>
          <p:cNvPr id="8" name="TextBox 6"/>
          <p:cNvSpPr txBox="1">
            <a:spLocks noChangeArrowheads="1"/>
          </p:cNvSpPr>
          <p:nvPr/>
        </p:nvSpPr>
        <p:spPr bwMode="auto">
          <a:xfrm>
            <a:off x="304800" y="571500"/>
            <a:ext cx="1188720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51435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5143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51435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51435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51435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5143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5143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5143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5143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	Thủ tục là một dãy các thao tác được thực hiện theo thứ tự để hoàn thành một công việc nào đó. </a:t>
            </a:r>
          </a:p>
        </p:txBody>
      </p:sp>
      <p:sp>
        <p:nvSpPr>
          <p:cNvPr id="9" name="TextBox 16"/>
          <p:cNvSpPr txBox="1">
            <a:spLocks noChangeArrowheads="1"/>
          </p:cNvSpPr>
          <p:nvPr/>
        </p:nvSpPr>
        <p:spPr bwMode="auto">
          <a:xfrm>
            <a:off x="-101600" y="1492251"/>
            <a:ext cx="1205865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b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Cụ thể:</a:t>
            </a:r>
          </a:p>
        </p:txBody>
      </p:sp>
      <p:sp>
        <p:nvSpPr>
          <p:cNvPr id="10" name="TextBox 6"/>
          <p:cNvSpPr txBox="1">
            <a:spLocks noChangeArrowheads="1"/>
          </p:cNvSpPr>
          <p:nvPr/>
        </p:nvSpPr>
        <p:spPr bwMode="auto">
          <a:xfrm>
            <a:off x="1422400" y="1504951"/>
            <a:ext cx="113792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Bước 1: </a:t>
            </a:r>
          </a:p>
        </p:txBody>
      </p:sp>
      <p:sp>
        <p:nvSpPr>
          <p:cNvPr id="11" name="TextBox 6"/>
          <p:cNvSpPr txBox="1">
            <a:spLocks noChangeArrowheads="1"/>
          </p:cNvSpPr>
          <p:nvPr/>
        </p:nvSpPr>
        <p:spPr bwMode="auto">
          <a:xfrm>
            <a:off x="3352800" y="1517651"/>
            <a:ext cx="1137920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Để mở cửa sổ soạn thảo thủ tục, ta dùng câu lệnh: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Edit “&lt;Tên thủ tục     </a:t>
            </a:r>
            <a:r>
              <a:rPr lang="en-US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Ví dụ: edit “hinhvuong</a:t>
            </a:r>
            <a:endParaRPr lang="en-US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6"/>
          <p:cNvSpPr txBox="1">
            <a:spLocks noChangeArrowheads="1"/>
          </p:cNvSpPr>
          <p:nvPr/>
        </p:nvSpPr>
        <p:spPr bwMode="auto">
          <a:xfrm>
            <a:off x="1384300" y="2476501"/>
            <a:ext cx="113792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Bước 2: </a:t>
            </a:r>
          </a:p>
        </p:txBody>
      </p:sp>
      <p:sp>
        <p:nvSpPr>
          <p:cNvPr id="13" name="TextBox 6"/>
          <p:cNvSpPr txBox="1">
            <a:spLocks noChangeArrowheads="1"/>
          </p:cNvSpPr>
          <p:nvPr/>
        </p:nvSpPr>
        <p:spPr bwMode="auto">
          <a:xfrm>
            <a:off x="3314700" y="2463801"/>
            <a:ext cx="113792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Trong thủ tục gồm có 3 phần:</a:t>
            </a:r>
          </a:p>
        </p:txBody>
      </p:sp>
      <p:sp>
        <p:nvSpPr>
          <p:cNvPr id="15" name="TextBox 6"/>
          <p:cNvSpPr txBox="1">
            <a:spLocks noChangeArrowheads="1"/>
          </p:cNvSpPr>
          <p:nvPr/>
        </p:nvSpPr>
        <p:spPr bwMode="auto">
          <a:xfrm>
            <a:off x="3302000" y="3096685"/>
            <a:ext cx="4927600" cy="58477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&lt;Tên thủ tục&gt;</a:t>
            </a:r>
          </a:p>
        </p:txBody>
      </p:sp>
      <p:sp>
        <p:nvSpPr>
          <p:cNvPr id="16" name="TextBox 6"/>
          <p:cNvSpPr txBox="1">
            <a:spLocks noChangeArrowheads="1"/>
          </p:cNvSpPr>
          <p:nvPr/>
        </p:nvSpPr>
        <p:spPr bwMode="auto">
          <a:xfrm>
            <a:off x="8331200" y="3081867"/>
            <a:ext cx="3352800" cy="58477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Đầu thủ tục</a:t>
            </a:r>
          </a:p>
        </p:txBody>
      </p:sp>
      <p:sp>
        <p:nvSpPr>
          <p:cNvPr id="17" name="TextBox 6"/>
          <p:cNvSpPr txBox="1">
            <a:spLocks noChangeArrowheads="1"/>
          </p:cNvSpPr>
          <p:nvPr/>
        </p:nvSpPr>
        <p:spPr bwMode="auto">
          <a:xfrm>
            <a:off x="3302000" y="3697817"/>
            <a:ext cx="4927600" cy="58477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Các lệnh trong thân thủ tục</a:t>
            </a:r>
          </a:p>
        </p:txBody>
      </p:sp>
      <p:sp>
        <p:nvSpPr>
          <p:cNvPr id="18" name="TextBox 6"/>
          <p:cNvSpPr txBox="1">
            <a:spLocks noChangeArrowheads="1"/>
          </p:cNvSpPr>
          <p:nvPr/>
        </p:nvSpPr>
        <p:spPr bwMode="auto">
          <a:xfrm>
            <a:off x="8331200" y="3697818"/>
            <a:ext cx="3352800" cy="58477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Thân thủ tục</a:t>
            </a:r>
          </a:p>
        </p:txBody>
      </p:sp>
      <p:sp>
        <p:nvSpPr>
          <p:cNvPr id="19" name="TextBox 6"/>
          <p:cNvSpPr txBox="1">
            <a:spLocks noChangeArrowheads="1"/>
          </p:cNvSpPr>
          <p:nvPr/>
        </p:nvSpPr>
        <p:spPr bwMode="auto">
          <a:xfrm>
            <a:off x="3314700" y="4339167"/>
            <a:ext cx="4927600" cy="58477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end</a:t>
            </a:r>
          </a:p>
        </p:txBody>
      </p:sp>
      <p:sp>
        <p:nvSpPr>
          <p:cNvPr id="20" name="TextBox 6"/>
          <p:cNvSpPr txBox="1">
            <a:spLocks noChangeArrowheads="1"/>
          </p:cNvSpPr>
          <p:nvPr/>
        </p:nvSpPr>
        <p:spPr bwMode="auto">
          <a:xfrm>
            <a:off x="8343900" y="4324351"/>
            <a:ext cx="3352800" cy="58477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Kết thúc thủ tục</a:t>
            </a:r>
          </a:p>
        </p:txBody>
      </p:sp>
      <p:sp>
        <p:nvSpPr>
          <p:cNvPr id="21" name="TextBox 6"/>
          <p:cNvSpPr txBox="1">
            <a:spLocks noChangeArrowheads="1"/>
          </p:cNvSpPr>
          <p:nvPr/>
        </p:nvSpPr>
        <p:spPr bwMode="auto">
          <a:xfrm>
            <a:off x="1320800" y="4946651"/>
            <a:ext cx="113792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Bước 3: Ghi vào bộ nhớ và đóng cửa sổ soạn thảo.</a:t>
            </a:r>
          </a:p>
        </p:txBody>
      </p:sp>
      <p:sp>
        <p:nvSpPr>
          <p:cNvPr id="22" name="TextBox 6"/>
          <p:cNvSpPr txBox="1">
            <a:spLocks noChangeArrowheads="1"/>
          </p:cNvSpPr>
          <p:nvPr/>
        </p:nvSpPr>
        <p:spPr bwMode="auto">
          <a:xfrm>
            <a:off x="1183218" y="5562601"/>
            <a:ext cx="1273598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&lt;Tên thủ tục&gt;: </a:t>
            </a:r>
            <a:r>
              <a:rPr lang="en-US" sz="2667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 học sinh tự đặt, viết liền, không dấu, có ít nhất 1 chữ cái.</a:t>
            </a:r>
          </a:p>
        </p:txBody>
      </p:sp>
      <p:sp>
        <p:nvSpPr>
          <p:cNvPr id="23" name="TextBox 16"/>
          <p:cNvSpPr txBox="1">
            <a:spLocks noChangeArrowheads="1"/>
          </p:cNvSpPr>
          <p:nvPr/>
        </p:nvSpPr>
        <p:spPr bwMode="auto">
          <a:xfrm>
            <a:off x="-12699" y="5461000"/>
            <a:ext cx="15367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 ý</a:t>
            </a:r>
            <a:r>
              <a:rPr lang="en-US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24" name="TextBox 6"/>
          <p:cNvSpPr txBox="1">
            <a:spLocks noChangeArrowheads="1"/>
          </p:cNvSpPr>
          <p:nvPr/>
        </p:nvSpPr>
        <p:spPr bwMode="auto">
          <a:xfrm>
            <a:off x="1589618" y="6165851"/>
            <a:ext cx="1273598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Đặt tên thủ tục sao cho gợi mở, dễ nhớ.  Ví dụ: Tamgiac</a:t>
            </a:r>
            <a:endParaRPr lang="en-US" sz="2667">
              <a:solidFill>
                <a:srgbClr val="0B03B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3121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  <p:bldP spid="13" grpId="0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/>
      <p:bldP spid="22" grpId="0"/>
      <p:bldP spid="23" grpId="0"/>
      <p:bldP spid="2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AutoShape 2"/>
          <p:cNvSpPr>
            <a:spLocks noChangeArrowheads="1"/>
          </p:cNvSpPr>
          <p:nvPr/>
        </p:nvSpPr>
        <p:spPr bwMode="auto">
          <a:xfrm>
            <a:off x="0" y="76200"/>
            <a:ext cx="12192000" cy="6705600"/>
          </a:xfrm>
          <a:prstGeom prst="roundRect">
            <a:avLst>
              <a:gd name="adj" fmla="val 4259"/>
            </a:avLst>
          </a:prstGeom>
          <a:noFill/>
          <a:ln w="127000" cmpd="thickThin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vi-VN" sz="2400">
              <a:latin typeface="Arial" panose="020B0604020202020204" pitchFamily="34" charset="0"/>
            </a:endParaRPr>
          </a:p>
        </p:txBody>
      </p:sp>
      <p:sp>
        <p:nvSpPr>
          <p:cNvPr id="3" name="Text Box 19"/>
          <p:cNvSpPr txBox="1">
            <a:spLocks noChangeArrowheads="1"/>
          </p:cNvSpPr>
          <p:nvPr/>
        </p:nvSpPr>
        <p:spPr bwMode="auto">
          <a:xfrm>
            <a:off x="1016000" y="787401"/>
            <a:ext cx="9144000" cy="666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n-US" sz="3733">
                <a:solidFill>
                  <a:srgbClr val="0B03B1"/>
                </a:solidFill>
                <a:latin typeface="Times New Roman" panose="02020603050405020304" pitchFamily="18" charset="0"/>
              </a:rPr>
              <a:t>Để lưu lại thủ tục thực hiện gõ các lệnh sau :</a:t>
            </a:r>
          </a:p>
        </p:txBody>
      </p:sp>
      <p:sp>
        <p:nvSpPr>
          <p:cNvPr id="4" name="Text Box 16"/>
          <p:cNvSpPr txBox="1">
            <a:spLocks noChangeArrowheads="1"/>
          </p:cNvSpPr>
          <p:nvPr/>
        </p:nvSpPr>
        <p:spPr bwMode="auto">
          <a:xfrm>
            <a:off x="304800" y="177800"/>
            <a:ext cx="9448800" cy="666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n-US" sz="3733" b="1">
                <a:solidFill>
                  <a:srgbClr val="FF0000"/>
                </a:solidFill>
                <a:latin typeface="Times New Roman" panose="02020603050405020304" pitchFamily="18" charset="0"/>
              </a:rPr>
              <a:t>2. Lưu lại các thủ tục trong Logo:</a:t>
            </a:r>
          </a:p>
        </p:txBody>
      </p:sp>
      <p:sp>
        <p:nvSpPr>
          <p:cNvPr id="5" name="Text Box 19"/>
          <p:cNvSpPr txBox="1">
            <a:spLocks noChangeArrowheads="1"/>
          </p:cNvSpPr>
          <p:nvPr/>
        </p:nvSpPr>
        <p:spPr bwMode="auto">
          <a:xfrm>
            <a:off x="-203200" y="5765801"/>
            <a:ext cx="8026400" cy="666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n-US" sz="3733" b="1">
                <a:solidFill>
                  <a:srgbClr val="0B03B1"/>
                </a:solidFill>
                <a:latin typeface="Times New Roman" panose="02020603050405020304" pitchFamily="18" charset="0"/>
                <a:ea typeface="SimHei" panose="02010609060101010101" pitchFamily="49" charset="-122"/>
                <a:cs typeface="Times New Roman" panose="02020603050405020304" pitchFamily="18" charset="0"/>
              </a:rPr>
              <a:t>		</a:t>
            </a:r>
            <a:r>
              <a:rPr lang="en-US" sz="3733">
                <a:solidFill>
                  <a:srgbClr val="0B03B1"/>
                </a:solidFill>
                <a:latin typeface="Times New Roman" panose="02020603050405020304" pitchFamily="18" charset="0"/>
                <a:ea typeface="SimHei" panose="02010609060101010101" pitchFamily="49" charset="-122"/>
                <a:cs typeface="Times New Roman" panose="02020603050405020304" pitchFamily="18" charset="0"/>
              </a:rPr>
              <a:t>Bước 2: Gõ phím </a:t>
            </a:r>
            <a:r>
              <a:rPr lang="en-US" sz="3733" b="1">
                <a:solidFill>
                  <a:srgbClr val="FF0000"/>
                </a:solidFill>
                <a:latin typeface="Times New Roman" panose="02020603050405020304" pitchFamily="18" charset="0"/>
                <a:ea typeface="SimHei" panose="02010609060101010101" pitchFamily="49" charset="-122"/>
                <a:cs typeface="Times New Roman" panose="02020603050405020304" pitchFamily="18" charset="0"/>
              </a:rPr>
              <a:t>Enter1</a:t>
            </a:r>
          </a:p>
        </p:txBody>
      </p:sp>
      <p:sp>
        <p:nvSpPr>
          <p:cNvPr id="6" name="Text Box 16"/>
          <p:cNvSpPr txBox="1">
            <a:spLocks noChangeArrowheads="1"/>
          </p:cNvSpPr>
          <p:nvPr/>
        </p:nvSpPr>
        <p:spPr bwMode="auto">
          <a:xfrm>
            <a:off x="304800" y="3238501"/>
            <a:ext cx="9120717" cy="666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n-US" sz="3733" b="1">
                <a:solidFill>
                  <a:srgbClr val="FF0000"/>
                </a:solidFill>
                <a:latin typeface="Times New Roman" panose="02020603050405020304" pitchFamily="18" charset="0"/>
                <a:ea typeface="SimHei" panose="02010609060101010101" pitchFamily="49" charset="-122"/>
                <a:cs typeface="Times New Roman" panose="02020603050405020304" pitchFamily="18" charset="0"/>
              </a:rPr>
              <a:t>3. Nạp tệp chứa các thủ tục để làm việc</a:t>
            </a:r>
          </a:p>
        </p:txBody>
      </p:sp>
      <p:sp>
        <p:nvSpPr>
          <p:cNvPr id="7" name="Text Box 19"/>
          <p:cNvSpPr txBox="1">
            <a:spLocks noChangeArrowheads="1"/>
          </p:cNvSpPr>
          <p:nvPr/>
        </p:nvSpPr>
        <p:spPr bwMode="auto">
          <a:xfrm>
            <a:off x="1219200" y="1475318"/>
            <a:ext cx="8534400" cy="666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n-US" sz="3733">
                <a:solidFill>
                  <a:srgbClr val="0B03B1"/>
                </a:solidFill>
                <a:latin typeface="Times New Roman" panose="02020603050405020304" pitchFamily="18" charset="0"/>
              </a:rPr>
              <a:t>	Bước 1: </a:t>
            </a:r>
            <a:r>
              <a:rPr lang="en-US" sz="3733" b="1">
                <a:solidFill>
                  <a:srgbClr val="FF0000"/>
                </a:solidFill>
                <a:latin typeface="Times New Roman" panose="02020603050405020304" pitchFamily="18" charset="0"/>
              </a:rPr>
              <a:t>Save</a:t>
            </a:r>
            <a:r>
              <a:rPr lang="en-US" sz="3733">
                <a:solidFill>
                  <a:srgbClr val="0B03B1"/>
                </a:solidFill>
                <a:latin typeface="Times New Roman" panose="02020603050405020304" pitchFamily="18" charset="0"/>
              </a:rPr>
              <a:t> “cacthutuc.lgo</a:t>
            </a:r>
          </a:p>
        </p:txBody>
      </p:sp>
      <p:sp>
        <p:nvSpPr>
          <p:cNvPr id="8" name="Text Box 19"/>
          <p:cNvSpPr txBox="1">
            <a:spLocks noChangeArrowheads="1"/>
          </p:cNvSpPr>
          <p:nvPr/>
        </p:nvSpPr>
        <p:spPr bwMode="auto">
          <a:xfrm>
            <a:off x="1219200" y="2209800"/>
            <a:ext cx="8534400" cy="666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n-US" sz="3733">
                <a:solidFill>
                  <a:srgbClr val="0B03B1"/>
                </a:solidFill>
                <a:latin typeface="Times New Roman" panose="02020603050405020304" pitchFamily="18" charset="0"/>
              </a:rPr>
              <a:t>	Bước 2: Gõ phím </a:t>
            </a:r>
            <a:r>
              <a:rPr lang="en-US" sz="3733" b="1">
                <a:solidFill>
                  <a:srgbClr val="FF0000"/>
                </a:solidFill>
                <a:latin typeface="Times New Roman" panose="02020603050405020304" pitchFamily="18" charset="0"/>
              </a:rPr>
              <a:t>Enter</a:t>
            </a:r>
          </a:p>
        </p:txBody>
      </p:sp>
      <p:sp>
        <p:nvSpPr>
          <p:cNvPr id="9" name="Text Box 19"/>
          <p:cNvSpPr txBox="1">
            <a:spLocks noChangeArrowheads="1"/>
          </p:cNvSpPr>
          <p:nvPr/>
        </p:nvSpPr>
        <p:spPr bwMode="auto">
          <a:xfrm>
            <a:off x="1073151" y="4051301"/>
            <a:ext cx="8534400" cy="666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n-US" sz="3733">
                <a:solidFill>
                  <a:srgbClr val="0B03B1"/>
                </a:solidFill>
                <a:latin typeface="Times New Roman" panose="02020603050405020304" pitchFamily="18" charset="0"/>
                <a:ea typeface="SimHei" panose="02010609060101010101" pitchFamily="49" charset="-122"/>
                <a:cs typeface="Times New Roman" panose="02020603050405020304" pitchFamily="18" charset="0"/>
              </a:rPr>
              <a:t>Để nạp tệp chứa các thủ tục em gõ lệnh:</a:t>
            </a:r>
          </a:p>
        </p:txBody>
      </p:sp>
      <p:sp>
        <p:nvSpPr>
          <p:cNvPr id="10" name="Text Box 19"/>
          <p:cNvSpPr txBox="1">
            <a:spLocks noChangeArrowheads="1"/>
          </p:cNvSpPr>
          <p:nvPr/>
        </p:nvSpPr>
        <p:spPr bwMode="auto">
          <a:xfrm>
            <a:off x="1003300" y="4851401"/>
            <a:ext cx="8534400" cy="666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n-US" sz="3733" b="1">
                <a:solidFill>
                  <a:srgbClr val="0B03B1"/>
                </a:solidFill>
                <a:latin typeface="Times New Roman" panose="02020603050405020304" pitchFamily="18" charset="0"/>
                <a:ea typeface="SimHei" panose="02010609060101010101" pitchFamily="49" charset="-122"/>
                <a:cs typeface="Times New Roman" panose="02020603050405020304" pitchFamily="18" charset="0"/>
              </a:rPr>
              <a:t>	</a:t>
            </a:r>
            <a:r>
              <a:rPr lang="en-US" sz="3733">
                <a:solidFill>
                  <a:srgbClr val="0B03B1"/>
                </a:solidFill>
                <a:latin typeface="Times New Roman" panose="02020603050405020304" pitchFamily="18" charset="0"/>
                <a:ea typeface="SimHei" panose="02010609060101010101" pitchFamily="49" charset="-122"/>
                <a:cs typeface="Times New Roman" panose="02020603050405020304" pitchFamily="18" charset="0"/>
              </a:rPr>
              <a:t>Bước 1: </a:t>
            </a:r>
            <a:r>
              <a:rPr lang="en-US" sz="3733" b="1">
                <a:solidFill>
                  <a:srgbClr val="FF0000"/>
                </a:solidFill>
                <a:latin typeface="Times New Roman" panose="02020603050405020304" pitchFamily="18" charset="0"/>
                <a:ea typeface="SimHei" panose="02010609060101010101" pitchFamily="49" charset="-122"/>
                <a:cs typeface="Times New Roman" panose="02020603050405020304" pitchFamily="18" charset="0"/>
              </a:rPr>
              <a:t>Load</a:t>
            </a:r>
            <a:r>
              <a:rPr lang="en-US" sz="3733">
                <a:solidFill>
                  <a:srgbClr val="0B03B1"/>
                </a:solidFill>
                <a:latin typeface="Times New Roman" panose="02020603050405020304" pitchFamily="18" charset="0"/>
                <a:ea typeface="SimHei" panose="02010609060101010101" pitchFamily="49" charset="-122"/>
                <a:cs typeface="Times New Roman" panose="02020603050405020304" pitchFamily="18" charset="0"/>
              </a:rPr>
              <a:t> “cacthutuc.lgo</a:t>
            </a:r>
          </a:p>
        </p:txBody>
      </p:sp>
    </p:spTree>
    <p:extLst>
      <p:ext uri="{BB962C8B-B14F-4D97-AF65-F5344CB8AC3E}">
        <p14:creationId xmlns:p14="http://schemas.microsoft.com/office/powerpoint/2010/main" val="455952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AutoShape 2"/>
          <p:cNvSpPr>
            <a:spLocks noChangeArrowheads="1"/>
          </p:cNvSpPr>
          <p:nvPr/>
        </p:nvSpPr>
        <p:spPr bwMode="auto">
          <a:xfrm>
            <a:off x="52917" y="76200"/>
            <a:ext cx="12090400" cy="6705600"/>
          </a:xfrm>
          <a:prstGeom prst="roundRect">
            <a:avLst>
              <a:gd name="adj" fmla="val 4259"/>
            </a:avLst>
          </a:prstGeom>
          <a:noFill/>
          <a:ln w="127000" cmpd="thickThin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vi-VN" sz="2400">
              <a:latin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525292" y="2104679"/>
            <a:ext cx="888095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5: </a:t>
            </a:r>
            <a:r>
              <a:rPr lang="en-US" sz="3600" b="1" dirty="0"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LUYỆN TẬP THỦ TỤC </a:t>
            </a:r>
            <a:r>
              <a:rPr lang="en-US" altLang="zh-CN" sz="3600" b="1" dirty="0">
                <a:solidFill>
                  <a:srgbClr val="FF00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CN" sz="3600" b="1" dirty="0" err="1">
                <a:solidFill>
                  <a:srgbClr val="FF00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altLang="zh-CN" sz="3600" b="1" dirty="0">
                <a:solidFill>
                  <a:srgbClr val="FF00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1)</a:t>
            </a:r>
          </a:p>
          <a:p>
            <a:pPr algn="ctr"/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vi-VN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5218827"/>
      </p:ext>
    </p:extLst>
  </p:cSld>
  <p:clrMapOvr>
    <a:masterClrMapping/>
  </p:clrMapOvr>
  <p:transition spd="slow">
    <p:wedg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1155030" y="843494"/>
            <a:ext cx="10586119" cy="2921000"/>
            <a:chOff x="1336675" y="443345"/>
            <a:chExt cx="7532555" cy="3022600"/>
          </a:xfrm>
        </p:grpSpPr>
        <p:pic>
          <p:nvPicPr>
            <p:cNvPr id="9224" name="Picture 5" descr="Cover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36675" y="544945"/>
              <a:ext cx="7532555" cy="292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" name="Rounded Rectangle 3"/>
            <p:cNvSpPr/>
            <p:nvPr/>
          </p:nvSpPr>
          <p:spPr>
            <a:xfrm>
              <a:off x="3864421" y="443345"/>
              <a:ext cx="5004809" cy="1855176"/>
            </a:xfrm>
            <a:prstGeom prst="roundRect">
              <a:avLst>
                <a:gd name="adj" fmla="val 17879"/>
              </a:avLst>
            </a:prstGeom>
            <a:solidFill>
              <a:schemeClr val="bg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just">
                <a:defRPr/>
              </a:pPr>
              <a:r>
                <a:rPr lang="en-US" sz="3200" dirty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- </a:t>
              </a:r>
              <a:r>
                <a:rPr lang="en-US" sz="3200" dirty="0" err="1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Luyện</a:t>
              </a:r>
              <a:r>
                <a:rPr lang="en-US" sz="3200" dirty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dirty="0" err="1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tập</a:t>
              </a:r>
              <a:r>
                <a:rPr lang="en-US" sz="3200" dirty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dirty="0" err="1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các</a:t>
              </a:r>
              <a:r>
                <a:rPr lang="en-US" sz="3200" dirty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dirty="0" err="1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kiến</a:t>
              </a:r>
              <a:r>
                <a:rPr lang="en-US" sz="3200" dirty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dirty="0" err="1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thức</a:t>
              </a:r>
              <a:r>
                <a:rPr lang="en-US" sz="3200" dirty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dirty="0" err="1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đã</a:t>
              </a:r>
              <a:r>
                <a:rPr lang="en-US" sz="3200" dirty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dirty="0" err="1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học</a:t>
              </a:r>
              <a:r>
                <a:rPr lang="en-US" sz="3200" dirty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dirty="0" err="1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về</a:t>
              </a:r>
              <a:r>
                <a:rPr lang="en-US" sz="3200" dirty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dirty="0" err="1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viết</a:t>
              </a:r>
              <a:r>
                <a:rPr lang="en-US" sz="3200" dirty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, </a:t>
              </a:r>
              <a:r>
                <a:rPr lang="en-US" sz="3200" dirty="0" err="1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lưu</a:t>
              </a:r>
              <a:r>
                <a:rPr lang="en-US" sz="3200" dirty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dirty="0" err="1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lại</a:t>
              </a:r>
              <a:r>
                <a:rPr lang="en-US" sz="3200" dirty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dirty="0" err="1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và</a:t>
              </a:r>
              <a:r>
                <a:rPr lang="en-US" sz="3200" dirty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dirty="0" err="1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sử</a:t>
              </a:r>
              <a:r>
                <a:rPr lang="en-US" sz="3200" dirty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dirty="0" err="1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dụng</a:t>
              </a:r>
              <a:r>
                <a:rPr lang="en-US" sz="3200" dirty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dirty="0" err="1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thủ</a:t>
              </a:r>
              <a:r>
                <a:rPr lang="en-US" sz="3200" dirty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dirty="0" err="1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tục</a:t>
              </a:r>
              <a:r>
                <a:rPr lang="en-US" sz="3200" dirty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dirty="0" err="1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trong</a:t>
              </a:r>
              <a:r>
                <a:rPr lang="en-US" sz="3200" dirty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 Logo.</a:t>
              </a:r>
            </a:p>
          </p:txBody>
        </p:sp>
      </p:grpSp>
      <p:grpSp>
        <p:nvGrpSpPr>
          <p:cNvPr id="9" name="Group 8"/>
          <p:cNvGrpSpPr>
            <a:grpSpLocks/>
          </p:cNvGrpSpPr>
          <p:nvPr/>
        </p:nvGrpSpPr>
        <p:grpSpPr bwMode="auto">
          <a:xfrm>
            <a:off x="1269329" y="3080573"/>
            <a:ext cx="10357519" cy="3098800"/>
            <a:chOff x="1462426" y="3337719"/>
            <a:chExt cx="7430655" cy="3098800"/>
          </a:xfrm>
        </p:grpSpPr>
        <p:pic>
          <p:nvPicPr>
            <p:cNvPr id="9222" name="Picture 7" descr="Cover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62426" y="3337719"/>
              <a:ext cx="7430655" cy="3098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2" name="Rounded Rectangle 11"/>
            <p:cNvSpPr/>
            <p:nvPr/>
          </p:nvSpPr>
          <p:spPr>
            <a:xfrm>
              <a:off x="3864174" y="4453203"/>
              <a:ext cx="5028907" cy="1913467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CC00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just">
                <a:defRPr/>
              </a:pPr>
              <a:r>
                <a:rPr lang="en-US" sz="3200" dirty="0">
                  <a:solidFill>
                    <a:srgbClr val="CC00CC"/>
                  </a:solidFill>
                  <a:latin typeface="Times New Roman" pitchFamily="18" charset="0"/>
                  <a:cs typeface="Times New Roman" pitchFamily="18" charset="0"/>
                </a:rPr>
                <a:t>- </a:t>
              </a:r>
              <a:r>
                <a:rPr lang="en-US" sz="3200" dirty="0" err="1">
                  <a:solidFill>
                    <a:srgbClr val="CC00CC"/>
                  </a:solidFill>
                  <a:latin typeface="Times New Roman" pitchFamily="18" charset="0"/>
                  <a:cs typeface="Times New Roman" pitchFamily="18" charset="0"/>
                </a:rPr>
                <a:t>Rèn</a:t>
              </a:r>
              <a:r>
                <a:rPr lang="en-US" sz="3200" dirty="0">
                  <a:solidFill>
                    <a:srgbClr val="CC00CC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dirty="0" err="1">
                  <a:solidFill>
                    <a:srgbClr val="CC00CC"/>
                  </a:solidFill>
                  <a:latin typeface="Times New Roman" pitchFamily="18" charset="0"/>
                  <a:cs typeface="Times New Roman" pitchFamily="18" charset="0"/>
                </a:rPr>
                <a:t>luyện</a:t>
              </a:r>
              <a:r>
                <a:rPr lang="en-US" sz="3200" dirty="0">
                  <a:solidFill>
                    <a:srgbClr val="CC00CC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dirty="0" err="1">
                  <a:solidFill>
                    <a:srgbClr val="CC00CC"/>
                  </a:solidFill>
                  <a:latin typeface="Times New Roman" pitchFamily="18" charset="0"/>
                  <a:cs typeface="Times New Roman" pitchFamily="18" charset="0"/>
                </a:rPr>
                <a:t>thói</a:t>
              </a:r>
              <a:r>
                <a:rPr lang="en-US" sz="3200" dirty="0">
                  <a:solidFill>
                    <a:srgbClr val="CC00CC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dirty="0" err="1">
                  <a:solidFill>
                    <a:srgbClr val="CC00CC"/>
                  </a:solidFill>
                  <a:latin typeface="Times New Roman" pitchFamily="18" charset="0"/>
                  <a:cs typeface="Times New Roman" pitchFamily="18" charset="0"/>
                </a:rPr>
                <a:t>quen</a:t>
              </a:r>
              <a:r>
                <a:rPr lang="en-US" sz="3200" dirty="0">
                  <a:solidFill>
                    <a:srgbClr val="CC00CC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dirty="0" err="1">
                  <a:solidFill>
                    <a:srgbClr val="CC00CC"/>
                  </a:solidFill>
                  <a:latin typeface="Times New Roman" pitchFamily="18" charset="0"/>
                  <a:cs typeface="Times New Roman" pitchFamily="18" charset="0"/>
                </a:rPr>
                <a:t>sử</a:t>
              </a:r>
              <a:r>
                <a:rPr lang="en-US" sz="3200" dirty="0">
                  <a:solidFill>
                    <a:srgbClr val="CC00CC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dirty="0" err="1">
                  <a:solidFill>
                    <a:srgbClr val="CC00CC"/>
                  </a:solidFill>
                  <a:latin typeface="Times New Roman" pitchFamily="18" charset="0"/>
                  <a:cs typeface="Times New Roman" pitchFamily="18" charset="0"/>
                </a:rPr>
                <a:t>dụng</a:t>
              </a:r>
              <a:r>
                <a:rPr lang="en-US" sz="3200" dirty="0">
                  <a:solidFill>
                    <a:srgbClr val="CC00CC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dirty="0" err="1">
                  <a:solidFill>
                    <a:srgbClr val="CC00CC"/>
                  </a:solidFill>
                  <a:latin typeface="Times New Roman" pitchFamily="18" charset="0"/>
                  <a:cs typeface="Times New Roman" pitchFamily="18" charset="0"/>
                </a:rPr>
                <a:t>thủ</a:t>
              </a:r>
              <a:r>
                <a:rPr lang="en-US" sz="3200" dirty="0">
                  <a:solidFill>
                    <a:srgbClr val="CC00CC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dirty="0" err="1">
                  <a:solidFill>
                    <a:srgbClr val="CC00CC"/>
                  </a:solidFill>
                  <a:latin typeface="Times New Roman" pitchFamily="18" charset="0"/>
                  <a:cs typeface="Times New Roman" pitchFamily="18" charset="0"/>
                </a:rPr>
                <a:t>tục</a:t>
              </a:r>
              <a:r>
                <a:rPr lang="en-US" sz="3200" dirty="0">
                  <a:solidFill>
                    <a:srgbClr val="CC00CC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dirty="0" err="1">
                  <a:solidFill>
                    <a:srgbClr val="CC00CC"/>
                  </a:solidFill>
                  <a:latin typeface="Times New Roman" pitchFamily="18" charset="0"/>
                  <a:cs typeface="Times New Roman" pitchFamily="18" charset="0"/>
                </a:rPr>
                <a:t>trong</a:t>
              </a:r>
              <a:r>
                <a:rPr lang="en-US" sz="3200" dirty="0">
                  <a:solidFill>
                    <a:srgbClr val="CC00CC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dirty="0" err="1">
                  <a:solidFill>
                    <a:srgbClr val="CC00CC"/>
                  </a:solidFill>
                  <a:latin typeface="Times New Roman" pitchFamily="18" charset="0"/>
                  <a:cs typeface="Times New Roman" pitchFamily="18" charset="0"/>
                </a:rPr>
                <a:t>viết</a:t>
              </a:r>
              <a:r>
                <a:rPr lang="en-US" sz="3200" dirty="0">
                  <a:solidFill>
                    <a:srgbClr val="CC00CC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dirty="0" err="1">
                  <a:solidFill>
                    <a:srgbClr val="CC00CC"/>
                  </a:solidFill>
                  <a:latin typeface="Times New Roman" pitchFamily="18" charset="0"/>
                  <a:cs typeface="Times New Roman" pitchFamily="18" charset="0"/>
                </a:rPr>
                <a:t>chương</a:t>
              </a:r>
              <a:r>
                <a:rPr lang="en-US" sz="3200" dirty="0">
                  <a:solidFill>
                    <a:srgbClr val="CC00CC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dirty="0" err="1">
                  <a:solidFill>
                    <a:srgbClr val="CC00CC"/>
                  </a:solidFill>
                  <a:latin typeface="Times New Roman" pitchFamily="18" charset="0"/>
                  <a:cs typeface="Times New Roman" pitchFamily="18" charset="0"/>
                </a:rPr>
                <a:t>trình</a:t>
              </a:r>
              <a:r>
                <a:rPr lang="en-US" sz="3200" dirty="0">
                  <a:solidFill>
                    <a:srgbClr val="CC00CC"/>
                  </a:solidFill>
                  <a:latin typeface="Times New Roman" pitchFamily="18" charset="0"/>
                  <a:cs typeface="Times New Roman" pitchFamily="18" charset="0"/>
                </a:rPr>
                <a:t> Logo.</a:t>
              </a:r>
            </a:p>
          </p:txBody>
        </p:sp>
      </p:grpSp>
      <p:pic>
        <p:nvPicPr>
          <p:cNvPr id="21508" name="Picture 4" descr="Cover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9257" y="2353086"/>
            <a:ext cx="4201584" cy="22309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1" name="AutoShape 2"/>
          <p:cNvSpPr>
            <a:spLocks noChangeArrowheads="1"/>
          </p:cNvSpPr>
          <p:nvPr/>
        </p:nvSpPr>
        <p:spPr bwMode="auto">
          <a:xfrm>
            <a:off x="0" y="76200"/>
            <a:ext cx="12192000" cy="6705600"/>
          </a:xfrm>
          <a:prstGeom prst="roundRect">
            <a:avLst>
              <a:gd name="adj" fmla="val 4259"/>
            </a:avLst>
          </a:prstGeom>
          <a:noFill/>
          <a:ln w="127000" cmpd="thickThin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vi-VN" sz="24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6860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AutoShape 2"/>
          <p:cNvSpPr>
            <a:spLocks noChangeArrowheads="1"/>
          </p:cNvSpPr>
          <p:nvPr/>
        </p:nvSpPr>
        <p:spPr bwMode="auto">
          <a:xfrm>
            <a:off x="0" y="76200"/>
            <a:ext cx="12192000" cy="6705600"/>
          </a:xfrm>
          <a:prstGeom prst="roundRect">
            <a:avLst>
              <a:gd name="adj" fmla="val 4259"/>
            </a:avLst>
          </a:prstGeom>
          <a:noFill/>
          <a:ln w="127000" cmpd="thickThin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vi-VN" sz="2400">
              <a:latin typeface="Arial" panose="020B0604020202020204" pitchFamily="34" charset="0"/>
            </a:endParaRPr>
          </a:p>
        </p:txBody>
      </p:sp>
      <p:sp>
        <p:nvSpPr>
          <p:cNvPr id="23" name="TextBox 16"/>
          <p:cNvSpPr txBox="1">
            <a:spLocks noChangeArrowheads="1"/>
          </p:cNvSpPr>
          <p:nvPr/>
        </p:nvSpPr>
        <p:spPr bwMode="auto">
          <a:xfrm>
            <a:off x="234952" y="150284"/>
            <a:ext cx="12058649" cy="6667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3733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HOẠT ĐỘNG CƠ BẢN</a:t>
            </a:r>
          </a:p>
        </p:txBody>
      </p:sp>
      <p:sp>
        <p:nvSpPr>
          <p:cNvPr id="24" name="Text Box 19"/>
          <p:cNvSpPr txBox="1">
            <a:spLocks noChangeArrowheads="1"/>
          </p:cNvSpPr>
          <p:nvPr/>
        </p:nvSpPr>
        <p:spPr bwMode="auto">
          <a:xfrm>
            <a:off x="285752" y="823385"/>
            <a:ext cx="11804649" cy="20454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sz="3733" b="1" u="sng">
                <a:solidFill>
                  <a:srgbClr val="0B03B1"/>
                </a:solidFill>
                <a:latin typeface="Times New Roman" panose="02020603050405020304" pitchFamily="18" charset="0"/>
              </a:rPr>
              <a:t>Bài tập 1 sgk trang 100</a:t>
            </a:r>
            <a:r>
              <a:rPr lang="en-US" sz="3733">
                <a:solidFill>
                  <a:srgbClr val="0B03B1"/>
                </a:solidFill>
                <a:latin typeface="Times New Roman" panose="02020603050405020304" pitchFamily="18" charset="0"/>
              </a:rPr>
              <a:t>: Chọn đáp án đúng.</a:t>
            </a:r>
          </a:p>
          <a:p>
            <a:pPr algn="just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sz="3733">
                <a:solidFill>
                  <a:srgbClr val="0B03B1"/>
                </a:solidFill>
                <a:latin typeface="Times New Roman" panose="02020603050405020304" pitchFamily="18" charset="0"/>
              </a:rPr>
              <a:t>Rùa vẽ được hình nào khi thực hiện dòng lệnh sau:</a:t>
            </a:r>
          </a:p>
          <a:p>
            <a:pPr algn="ctr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sz="3733" b="1">
                <a:solidFill>
                  <a:srgbClr val="0B03B1"/>
                </a:solidFill>
                <a:latin typeface="Times New Roman" panose="02020603050405020304" pitchFamily="18" charset="0"/>
              </a:rPr>
              <a:t>REPEAT 120[FD 100 BK 100 RT 3]</a:t>
            </a:r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098" t="34831" r="37595" b="36122"/>
          <a:stretch>
            <a:fillRect/>
          </a:stretch>
        </p:blipFill>
        <p:spPr bwMode="auto">
          <a:xfrm>
            <a:off x="711200" y="3081867"/>
            <a:ext cx="1498600" cy="13377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968" t="40424" r="60284" b="34163"/>
          <a:stretch>
            <a:fillRect/>
          </a:stretch>
        </p:blipFill>
        <p:spPr bwMode="auto">
          <a:xfrm>
            <a:off x="9347201" y="3056467"/>
            <a:ext cx="2097617" cy="13186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444" t="51244" r="27847" b="19690"/>
          <a:stretch>
            <a:fillRect/>
          </a:stretch>
        </p:blipFill>
        <p:spPr bwMode="auto">
          <a:xfrm>
            <a:off x="6502400" y="3162301"/>
            <a:ext cx="1828800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892" t="28026" r="69318" b="41701"/>
          <a:stretch>
            <a:fillRect/>
          </a:stretch>
        </p:blipFill>
        <p:spPr bwMode="auto">
          <a:xfrm>
            <a:off x="3657600" y="3020485"/>
            <a:ext cx="1382184" cy="13991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558801" y="4504268"/>
            <a:ext cx="202331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4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Hình vuông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3306233" y="4504268"/>
            <a:ext cx="173156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4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Hình tròn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6273801" y="4504268"/>
            <a:ext cx="229902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4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 Hình chữ nhật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9573684" y="4445001"/>
            <a:ext cx="173156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4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 Hình thoi</a:t>
            </a:r>
          </a:p>
        </p:txBody>
      </p:sp>
      <p:sp>
        <p:nvSpPr>
          <p:cNvPr id="15" name="Text Box 19"/>
          <p:cNvSpPr txBox="1">
            <a:spLocks noChangeArrowheads="1"/>
          </p:cNvSpPr>
          <p:nvPr/>
        </p:nvSpPr>
        <p:spPr bwMode="auto">
          <a:xfrm>
            <a:off x="395818" y="5204885"/>
            <a:ext cx="11694583" cy="1241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sz="3733">
                <a:solidFill>
                  <a:srgbClr val="0B03B1"/>
                </a:solidFill>
                <a:latin typeface="Times New Roman" panose="02020603050405020304" pitchFamily="18" charset="0"/>
              </a:rPr>
              <a:t>Chọn nét bút (Pensize) đậm và kiểm tra kết quả trên màn hình máy tính.</a:t>
            </a:r>
          </a:p>
        </p:txBody>
      </p:sp>
    </p:spTree>
    <p:extLst>
      <p:ext uri="{BB962C8B-B14F-4D97-AF65-F5344CB8AC3E}">
        <p14:creationId xmlns:p14="http://schemas.microsoft.com/office/powerpoint/2010/main" val="2083197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AFFBF9"/>
                                      </p:to>
                                    </p:animClr>
                                    <p:set>
                                      <p:cBhvr>
                                        <p:cTn id="3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AFFBF9"/>
                                      </p:to>
                                    </p:animClr>
                                    <p:set>
                                      <p:cBhvr>
                                        <p:cTn id="4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4" grpId="0"/>
      <p:bldP spid="2" grpId="0"/>
      <p:bldP spid="11" grpId="0"/>
      <p:bldP spid="11" grpId="1"/>
      <p:bldP spid="12" grpId="0"/>
      <p:bldP spid="14" grpId="0"/>
      <p:bldP spid="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2"/>
          <p:cNvSpPr>
            <a:spLocks noChangeArrowheads="1"/>
          </p:cNvSpPr>
          <p:nvPr/>
        </p:nvSpPr>
        <p:spPr bwMode="auto">
          <a:xfrm>
            <a:off x="0" y="76200"/>
            <a:ext cx="12192000" cy="6705600"/>
          </a:xfrm>
          <a:prstGeom prst="roundRect">
            <a:avLst>
              <a:gd name="adj" fmla="val 4259"/>
            </a:avLst>
          </a:prstGeom>
          <a:noFill/>
          <a:ln w="127000" cmpd="thickThin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vi-VN" sz="2400">
              <a:latin typeface="Arial" panose="020B0604020202020204" pitchFamily="34" charset="0"/>
            </a:endParaRPr>
          </a:p>
        </p:txBody>
      </p:sp>
      <p:sp>
        <p:nvSpPr>
          <p:cNvPr id="24" name="Text Box 19"/>
          <p:cNvSpPr txBox="1">
            <a:spLocks noChangeArrowheads="1"/>
          </p:cNvSpPr>
          <p:nvPr/>
        </p:nvSpPr>
        <p:spPr bwMode="auto">
          <a:xfrm>
            <a:off x="271238" y="482599"/>
            <a:ext cx="11398249" cy="19305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sz="3733" b="1" u="sng">
                <a:solidFill>
                  <a:srgbClr val="0B03B1"/>
                </a:solidFill>
                <a:latin typeface="Times New Roman" panose="02020603050405020304" pitchFamily="18" charset="0"/>
              </a:rPr>
              <a:t>Bài tập 2 sgk trang 100</a:t>
            </a:r>
            <a:r>
              <a:rPr lang="en-US" sz="3733" b="1">
                <a:solidFill>
                  <a:srgbClr val="0B03B1"/>
                </a:solidFill>
                <a:latin typeface="Times New Roman" panose="02020603050405020304" pitchFamily="18" charset="0"/>
              </a:rPr>
              <a:t>: </a:t>
            </a:r>
            <a:r>
              <a:rPr lang="en-US" sz="3733">
                <a:solidFill>
                  <a:srgbClr val="0B03B1"/>
                </a:solidFill>
                <a:latin typeface="Times New Roman" panose="02020603050405020304" pitchFamily="18" charset="0"/>
              </a:rPr>
              <a:t>Thêm lệnh WAIT vào dòng lệnh trên và quan sát Rùa vẽ như thế nào?</a:t>
            </a:r>
          </a:p>
          <a:p>
            <a:pPr algn="ctr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sz="3733" b="1">
                <a:solidFill>
                  <a:srgbClr val="0B03B1"/>
                </a:solidFill>
                <a:latin typeface="Times New Roman" panose="02020603050405020304" pitchFamily="18" charset="0"/>
              </a:rPr>
              <a:t>REPEAT 120[FD 100 WAIT 15 BK 100 RT 3 WAIT 15]</a:t>
            </a:r>
          </a:p>
        </p:txBody>
      </p:sp>
      <p:sp>
        <p:nvSpPr>
          <p:cNvPr id="15" name="Text Box 19"/>
          <p:cNvSpPr txBox="1">
            <a:spLocks noChangeArrowheads="1"/>
          </p:cNvSpPr>
          <p:nvPr/>
        </p:nvSpPr>
        <p:spPr bwMode="auto">
          <a:xfrm>
            <a:off x="246742" y="2749243"/>
            <a:ext cx="8432799" cy="18156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sz="3733">
                <a:solidFill>
                  <a:srgbClr val="0B03B1"/>
                </a:solidFill>
                <a:latin typeface="Times New Roman" panose="02020603050405020304" pitchFamily="18" charset="0"/>
              </a:rPr>
              <a:t>Rùa tiến về phía trước 1 đoạn 100 bước, Rùa tạm dừng 15 tíc, Rùa lùi lại 100 bước, Rùa quay phải 3 độ, Rùa dừng lại 15 tíc.</a:t>
            </a:r>
          </a:p>
        </p:txBody>
      </p:sp>
      <p:pic>
        <p:nvPicPr>
          <p:cNvPr id="13" name="Picture 12">
            <a:hlinkClick r:id="rId2" action="ppaction://hlinkfile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665" t="35934" r="55127" b="36940"/>
          <a:stretch>
            <a:fillRect/>
          </a:stretch>
        </p:blipFill>
        <p:spPr bwMode="auto">
          <a:xfrm>
            <a:off x="8636000" y="2413001"/>
            <a:ext cx="3048000" cy="29950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Text Box 19"/>
          <p:cNvSpPr txBox="1">
            <a:spLocks noChangeArrowheads="1"/>
          </p:cNvSpPr>
          <p:nvPr/>
        </p:nvSpPr>
        <p:spPr bwMode="auto">
          <a:xfrm>
            <a:off x="262166" y="4509954"/>
            <a:ext cx="8064500" cy="1241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sz="3733">
                <a:solidFill>
                  <a:srgbClr val="0B03B1"/>
                </a:solidFill>
                <a:latin typeface="Times New Roman" panose="02020603050405020304" pitchFamily="18" charset="0"/>
              </a:rPr>
              <a:t>Cứ như vậy, Rùa lặp đi lặp lại 120 lần thì dừng lại.</a:t>
            </a:r>
          </a:p>
        </p:txBody>
      </p:sp>
    </p:spTree>
    <p:extLst>
      <p:ext uri="{BB962C8B-B14F-4D97-AF65-F5344CB8AC3E}">
        <p14:creationId xmlns:p14="http://schemas.microsoft.com/office/powerpoint/2010/main" val="3584088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15" grpId="0"/>
      <p:bldP spid="1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AutoShape 2"/>
          <p:cNvSpPr>
            <a:spLocks noChangeArrowheads="1"/>
          </p:cNvSpPr>
          <p:nvPr/>
        </p:nvSpPr>
        <p:spPr bwMode="auto">
          <a:xfrm>
            <a:off x="0" y="76200"/>
            <a:ext cx="12192000" cy="6705600"/>
          </a:xfrm>
          <a:prstGeom prst="roundRect">
            <a:avLst>
              <a:gd name="adj" fmla="val 4259"/>
            </a:avLst>
          </a:prstGeom>
          <a:noFill/>
          <a:ln w="127000" cmpd="thickThin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vi-VN" sz="2400">
              <a:latin typeface="Arial" panose="020B0604020202020204" pitchFamily="34" charset="0"/>
            </a:endParaRPr>
          </a:p>
        </p:txBody>
      </p:sp>
      <p:sp>
        <p:nvSpPr>
          <p:cNvPr id="24" name="Text Box 19"/>
          <p:cNvSpPr txBox="1">
            <a:spLocks noChangeArrowheads="1"/>
          </p:cNvSpPr>
          <p:nvPr/>
        </p:nvSpPr>
        <p:spPr bwMode="auto">
          <a:xfrm>
            <a:off x="285752" y="279400"/>
            <a:ext cx="11398249" cy="20454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sz="3733" b="1" u="sng">
                <a:solidFill>
                  <a:srgbClr val="0B03B1"/>
                </a:solidFill>
                <a:latin typeface="Times New Roman" panose="02020603050405020304" pitchFamily="18" charset="0"/>
              </a:rPr>
              <a:t>Bài tập 3 sgk trang 100</a:t>
            </a:r>
            <a:r>
              <a:rPr lang="en-US" sz="3733">
                <a:solidFill>
                  <a:srgbClr val="0B03B1"/>
                </a:solidFill>
                <a:latin typeface="Times New Roman" panose="02020603050405020304" pitchFamily="18" charset="0"/>
              </a:rPr>
              <a:t>: Sửa câu lệnh ở ý 1 thành</a:t>
            </a:r>
          </a:p>
          <a:p>
            <a:pPr algn="ctr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sz="3733" b="1">
                <a:solidFill>
                  <a:srgbClr val="0B03B1"/>
                </a:solidFill>
                <a:latin typeface="Times New Roman" panose="02020603050405020304" pitchFamily="18" charset="0"/>
              </a:rPr>
              <a:t>REPEAT 120[FD 10 BK 10 RT 3]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sz="3733">
                <a:solidFill>
                  <a:srgbClr val="0B03B1"/>
                </a:solidFill>
                <a:latin typeface="Times New Roman" panose="02020603050405020304" pitchFamily="18" charset="0"/>
              </a:rPr>
              <a:t>	Quan sát Rùa vẽ hình gì?</a:t>
            </a:r>
          </a:p>
        </p:txBody>
      </p:sp>
      <p:sp>
        <p:nvSpPr>
          <p:cNvPr id="16" name="Text Box 19"/>
          <p:cNvSpPr txBox="1">
            <a:spLocks noChangeArrowheads="1"/>
          </p:cNvSpPr>
          <p:nvPr/>
        </p:nvSpPr>
        <p:spPr bwMode="auto">
          <a:xfrm>
            <a:off x="1422400" y="3022600"/>
            <a:ext cx="10464800" cy="666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sz="3733">
                <a:solidFill>
                  <a:srgbClr val="0B03B1"/>
                </a:solidFill>
                <a:latin typeface="Times New Roman" panose="02020603050405020304" pitchFamily="18" charset="0"/>
              </a:rPr>
              <a:t>Rùa vẽ được hình tròn, </a:t>
            </a:r>
          </a:p>
        </p:txBody>
      </p:sp>
      <p:pic>
        <p:nvPicPr>
          <p:cNvPr id="7" name="Picture 6">
            <a:hlinkClick r:id="rId2" action="ppaction://hlinkfile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892" t="47034" r="61462" b="48730"/>
          <a:stretch>
            <a:fillRect/>
          </a:stretch>
        </p:blipFill>
        <p:spPr bwMode="auto">
          <a:xfrm>
            <a:off x="6807200" y="1636184"/>
            <a:ext cx="1930400" cy="15155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 Box 19"/>
          <p:cNvSpPr txBox="1">
            <a:spLocks noChangeArrowheads="1"/>
          </p:cNvSpPr>
          <p:nvPr/>
        </p:nvSpPr>
        <p:spPr bwMode="auto">
          <a:xfrm>
            <a:off x="5930900" y="3035301"/>
            <a:ext cx="5689600" cy="666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sz="3733">
                <a:solidFill>
                  <a:srgbClr val="0B03B1"/>
                </a:solidFill>
                <a:latin typeface="Times New Roman" panose="02020603050405020304" pitchFamily="18" charset="0"/>
              </a:rPr>
              <a:t>có độ dài bán kính 10 bước.</a:t>
            </a:r>
          </a:p>
        </p:txBody>
      </p:sp>
      <p:sp>
        <p:nvSpPr>
          <p:cNvPr id="9" name="Text Box 19"/>
          <p:cNvSpPr txBox="1">
            <a:spLocks noChangeArrowheads="1"/>
          </p:cNvSpPr>
          <p:nvPr/>
        </p:nvSpPr>
        <p:spPr bwMode="auto">
          <a:xfrm>
            <a:off x="285752" y="3835401"/>
            <a:ext cx="11804649" cy="1241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sz="3733" b="1" u="sng">
                <a:solidFill>
                  <a:srgbClr val="0B03B1"/>
                </a:solidFill>
                <a:latin typeface="Times New Roman" panose="02020603050405020304" pitchFamily="18" charset="0"/>
              </a:rPr>
              <a:t>Bài tập 4 sgk trang 100</a:t>
            </a:r>
            <a:r>
              <a:rPr lang="en-US" sz="3733">
                <a:solidFill>
                  <a:srgbClr val="0B03B1"/>
                </a:solidFill>
                <a:latin typeface="Times New Roman" panose="02020603050405020304" pitchFamily="18" charset="0"/>
              </a:rPr>
              <a:t>: Dựa vào dòng lệnh vừa sửa hoàn thành thủ tục hình tròn.</a:t>
            </a:r>
          </a:p>
        </p:txBody>
      </p:sp>
      <p:sp>
        <p:nvSpPr>
          <p:cNvPr id="10" name="Text Box 19"/>
          <p:cNvSpPr txBox="1">
            <a:spLocks noChangeArrowheads="1"/>
          </p:cNvSpPr>
          <p:nvPr/>
        </p:nvSpPr>
        <p:spPr bwMode="auto">
          <a:xfrm>
            <a:off x="1625600" y="4953000"/>
            <a:ext cx="11804651" cy="18156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sz="3733">
                <a:solidFill>
                  <a:srgbClr val="0B03B1"/>
                </a:solidFill>
                <a:latin typeface="Times New Roman" panose="02020603050405020304" pitchFamily="18" charset="0"/>
              </a:rPr>
              <a:t>	To Hinhtron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sz="3733">
                <a:solidFill>
                  <a:srgbClr val="0B03B1"/>
                </a:solidFill>
                <a:latin typeface="Times New Roman" panose="02020603050405020304" pitchFamily="18" charset="0"/>
              </a:rPr>
              <a:t>	</a:t>
            </a:r>
            <a:r>
              <a:rPr lang="en-US" sz="3733" b="1">
                <a:solidFill>
                  <a:srgbClr val="0B03B1"/>
                </a:solidFill>
                <a:latin typeface="Times New Roman" panose="02020603050405020304" pitchFamily="18" charset="0"/>
              </a:rPr>
              <a:t>REPEAT 120[FD 10 BK 10 RT 3]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sz="3733">
                <a:solidFill>
                  <a:srgbClr val="0B03B1"/>
                </a:solidFill>
                <a:latin typeface="Times New Roman" panose="02020603050405020304" pitchFamily="18" charset="0"/>
              </a:rPr>
              <a:t>	end</a:t>
            </a:r>
          </a:p>
        </p:txBody>
      </p:sp>
    </p:spTree>
    <p:extLst>
      <p:ext uri="{BB962C8B-B14F-4D97-AF65-F5344CB8AC3E}">
        <p14:creationId xmlns:p14="http://schemas.microsoft.com/office/powerpoint/2010/main" val="3767383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16" grpId="0"/>
      <p:bldP spid="8" grpId="0"/>
      <p:bldP spid="9" grpId="0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"/>
          <p:cNvSpPr>
            <a:spLocks noChangeArrowheads="1"/>
          </p:cNvSpPr>
          <p:nvPr/>
        </p:nvSpPr>
        <p:spPr bwMode="auto">
          <a:xfrm>
            <a:off x="1009651" y="1644812"/>
            <a:ext cx="10471149" cy="32932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lnSpc>
                <a:spcPct val="130000"/>
              </a:lnSpc>
              <a:spcBef>
                <a:spcPct val="0"/>
              </a:spcBef>
              <a:buFontTx/>
              <a:buChar char="-"/>
            </a:pPr>
            <a:r>
              <a:rPr lang="en-US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Hoàn thiện bài tập SGK trang 100, 101, 102.</a:t>
            </a:r>
          </a:p>
          <a:p>
            <a:pPr algn="just" eaLnBrk="1" hangingPunct="1">
              <a:lnSpc>
                <a:spcPct val="130000"/>
              </a:lnSpc>
              <a:spcBef>
                <a:spcPct val="0"/>
              </a:spcBef>
              <a:buFontTx/>
              <a:buChar char="-"/>
            </a:pPr>
            <a:r>
              <a:rPr lang="en-US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Học thuộc các câu lệnh và thủ tục trong Logo đã học.</a:t>
            </a:r>
          </a:p>
          <a:p>
            <a:pPr algn="just" eaLnBrk="1" hangingPunct="1">
              <a:lnSpc>
                <a:spcPct val="130000"/>
              </a:lnSpc>
              <a:spcBef>
                <a:spcPct val="0"/>
              </a:spcBef>
              <a:buFontTx/>
              <a:buChar char="-"/>
            </a:pPr>
            <a:r>
              <a:rPr lang="en-US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Khuyến khích làm bài tâp trong sách bài tập hướng dẫn học tin học lớp 5.</a:t>
            </a:r>
          </a:p>
          <a:p>
            <a:pPr algn="just" eaLnBrk="1" hangingPunct="1">
              <a:lnSpc>
                <a:spcPct val="130000"/>
              </a:lnSpc>
              <a:spcBef>
                <a:spcPct val="0"/>
              </a:spcBef>
              <a:buFontTx/>
              <a:buChar char="-"/>
            </a:pPr>
            <a:r>
              <a:rPr lang="en-US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Đọc trước phần hoạt động thực hành</a:t>
            </a:r>
            <a:endParaRPr lang="vi-VN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1219200" y="596900"/>
            <a:ext cx="8636000" cy="6667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3733" b="1">
                <a:solidFill>
                  <a:srgbClr val="0B03B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DẶN DÒ</a:t>
            </a:r>
            <a:endParaRPr lang="vi-VN" sz="3733" b="1">
              <a:solidFill>
                <a:srgbClr val="0B03B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8436" name="AutoShape 2"/>
          <p:cNvSpPr>
            <a:spLocks noChangeArrowheads="1"/>
          </p:cNvSpPr>
          <p:nvPr/>
        </p:nvSpPr>
        <p:spPr bwMode="auto">
          <a:xfrm>
            <a:off x="78317" y="0"/>
            <a:ext cx="12012083" cy="6781800"/>
          </a:xfrm>
          <a:prstGeom prst="roundRect">
            <a:avLst>
              <a:gd name="adj" fmla="val 4259"/>
            </a:avLst>
          </a:prstGeom>
          <a:noFill/>
          <a:ln w="127000" cmpd="thickThin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vi-VN" sz="2400">
              <a:solidFill>
                <a:srgbClr val="000000"/>
              </a:solidFill>
            </a:endParaRPr>
          </a:p>
        </p:txBody>
      </p:sp>
      <p:pic>
        <p:nvPicPr>
          <p:cNvPr id="18437" name="Picture 24" descr="POINSET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0364259" y="-153459"/>
            <a:ext cx="1371600" cy="18309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8" name="Picture 6" descr="POINSET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138541">
            <a:off x="370417" y="5262034"/>
            <a:ext cx="1278467" cy="1697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203579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650</Words>
  <Application>Microsoft Office PowerPoint</Application>
  <PresentationFormat>Widescreen</PresentationFormat>
  <Paragraphs>62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Office Theme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SAL - Nguyen Huu Phuc</cp:lastModifiedBy>
  <cp:revision>8</cp:revision>
  <dcterms:created xsi:type="dcterms:W3CDTF">2021-03-13T09:16:33Z</dcterms:created>
  <dcterms:modified xsi:type="dcterms:W3CDTF">2024-05-06T14:35:31Z</dcterms:modified>
</cp:coreProperties>
</file>