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43" autoAdjust="0"/>
    <p:restoredTop sz="94660"/>
  </p:normalViewPr>
  <p:slideViewPr>
    <p:cSldViewPr snapToGrid="0">
      <p:cViewPr>
        <p:scale>
          <a:sx n="50" d="100"/>
          <a:sy n="50" d="100"/>
        </p:scale>
        <p:origin x="81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290C57-2EC5-4659-B378-5F2EDECC2327}"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3958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98186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509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7777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290C57-2EC5-4659-B378-5F2EDECC2327}"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438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90C57-2EC5-4659-B378-5F2EDECC2327}"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41273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90C57-2EC5-4659-B378-5F2EDECC2327}"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624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90C57-2EC5-4659-B378-5F2EDECC2327}"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6025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0C57-2EC5-4659-B378-5F2EDECC2327}" type="datetimeFigureOut">
              <a:rPr lang="en-US" smtClean="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9719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405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3936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0C57-2EC5-4659-B378-5F2EDECC2327}" type="datetimeFigureOut">
              <a:rPr lang="en-US" smtClean="0"/>
              <a:t>9/8/2023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9026A-764A-42E0-A2D2-239F6384FDBE}"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611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5.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1" y="-111370"/>
            <a:ext cx="2024924" cy="20249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2" name="Picture 1"/>
          <p:cNvPicPr>
            <a:picLocks noChangeAspect="1"/>
          </p:cNvPicPr>
          <p:nvPr/>
        </p:nvPicPr>
        <p:blipFill>
          <a:blip r:embed="rId4"/>
          <a:stretch>
            <a:fillRect/>
          </a:stretch>
        </p:blipFill>
        <p:spPr>
          <a:xfrm>
            <a:off x="5199282" y="901092"/>
            <a:ext cx="6992718" cy="4962574"/>
          </a:xfrm>
          <a:prstGeom prst="rect">
            <a:avLst/>
          </a:prstGeom>
        </p:spPr>
      </p:pic>
    </p:spTree>
    <p:extLst>
      <p:ext uri="{BB962C8B-B14F-4D97-AF65-F5344CB8AC3E}">
        <p14:creationId xmlns:p14="http://schemas.microsoft.com/office/powerpoint/2010/main" val="5303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ra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bao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Do </a:t>
            </a:r>
            <a:r>
              <a:rPr lang="en-US" sz="4000" dirty="0" err="1">
                <a:solidFill>
                  <a:schemeClr val="bg1"/>
                </a:solidFill>
                <a:latin typeface="Cambria" panose="02040503050406030204" pitchFamily="18" charset="0"/>
                <a:ea typeface="Cambria" panose="02040503050406030204" pitchFamily="18" charset="0"/>
              </a:rPr>
              <a:t>cháy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rừng</a:t>
            </a:r>
            <a:r>
              <a:rPr lang="en-US" sz="4000" dirty="0">
                <a:solidFill>
                  <a:schemeClr val="bg1"/>
                </a:solidFill>
                <a:latin typeface="Cambria" panose="02040503050406030204" pitchFamily="18" charset="0"/>
                <a:ea typeface="Cambria" panose="02040503050406030204" pitchFamily="18" charset="0"/>
              </a:rPr>
              <a:t>.</a:t>
            </a: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a:solidFill>
                  <a:schemeClr val="bg1"/>
                </a:solidFill>
                <a:latin typeface="Cambria" panose="02040503050406030204" pitchFamily="18" charset="0"/>
                <a:ea typeface="Cambria" panose="02040503050406030204" pitchFamily="18" charset="0"/>
              </a:rPr>
              <a:t>Do </a:t>
            </a:r>
            <a:r>
              <a:rPr lang="en-US" sz="3600" b="1" dirty="0" err="1">
                <a:solidFill>
                  <a:schemeClr val="bg1"/>
                </a:solidFill>
                <a:latin typeface="Cambria" panose="02040503050406030204" pitchFamily="18" charset="0"/>
                <a:ea typeface="Cambria" panose="02040503050406030204" pitchFamily="18" charset="0"/>
              </a:rPr>
              <a:t>rác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thải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sinh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hoạt</a:t>
            </a:r>
            <a:r>
              <a:rPr lang="en-US" sz="3600" b="1" dirty="0">
                <a:solidFill>
                  <a:schemeClr val="bg1"/>
                </a:solidFill>
                <a:latin typeface="Cambria" panose="02040503050406030204" pitchFamily="18" charset="0"/>
                <a:ea typeface="Cambria" panose="02040503050406030204" pitchFamily="18" charset="0"/>
              </a:rPr>
              <a:t>.</a:t>
            </a: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a:latin typeface="Cambria" panose="02040503050406030204" pitchFamily="18" charset="0"/>
                <a:ea typeface="Cambria" panose="02040503050406030204" pitchFamily="18" charset="0"/>
              </a:rPr>
              <a:t>Do </a:t>
            </a:r>
            <a:r>
              <a:rPr lang="en-US" sz="3600" b="1" dirty="0" err="1">
                <a:latin typeface="Cambria" panose="02040503050406030204" pitchFamily="18" charset="0"/>
                <a:ea typeface="Cambria" panose="02040503050406030204" pitchFamily="18" charset="0"/>
              </a:rPr>
              <a:t>khí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máy</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Cambria" panose="02040503050406030204" pitchFamily="18" charset="0"/>
                <a:ea typeface="Cambria" panose="02040503050406030204" pitchFamily="18" charset="0"/>
              </a:rPr>
              <a:t>Nguyên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nhân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rừng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thể</a:t>
            </a:r>
            <a:r>
              <a:rPr lang="en-US" sz="4000" b="1" dirty="0">
                <a:solidFill>
                  <a:srgbClr val="C00000"/>
                </a:solidFill>
                <a:latin typeface="Cambria" panose="02040503050406030204" pitchFamily="18" charset="0"/>
                <a:ea typeface="Cambria" panose="02040503050406030204" pitchFamily="18" charset="0"/>
              </a:rPr>
              <a:t> do con </a:t>
            </a:r>
            <a:r>
              <a:rPr lang="en-US" sz="4000" b="1" dirty="0" err="1">
                <a:solidFill>
                  <a:srgbClr val="C00000"/>
                </a:solidFill>
                <a:latin typeface="Cambria" panose="02040503050406030204" pitchFamily="18" charset="0"/>
                <a:ea typeface="Cambria" panose="02040503050406030204" pitchFamily="18" charset="0"/>
              </a:rPr>
              <a:t>người</a:t>
            </a:r>
            <a:r>
              <a:rPr lang="en-US" sz="4000" b="1" dirty="0">
                <a:solidFill>
                  <a:srgbClr val="C00000"/>
                </a:solidFill>
                <a:latin typeface="Cambria" panose="02040503050406030204" pitchFamily="18" charset="0"/>
                <a:ea typeface="Cambria" panose="02040503050406030204" pitchFamily="18" charset="0"/>
              </a:rPr>
              <a:t> hay </a:t>
            </a:r>
          </a:p>
          <a:p>
            <a:pPr algn="ctr"/>
            <a:r>
              <a:rPr lang="en-US" sz="4000" b="1" dirty="0" err="1">
                <a:solidFill>
                  <a:srgbClr val="C00000"/>
                </a:solidFill>
                <a:latin typeface="Cambria" panose="02040503050406030204" pitchFamily="18" charset="0"/>
                <a:ea typeface="Cambria" panose="02040503050406030204" pitchFamily="18" charset="0"/>
              </a:rPr>
              <a:t>tự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nhiên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KẾT LUẬN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Cambria" panose="02040503050406030204" pitchFamily="18" charset="0"/>
                <a:ea typeface="Cambria" panose="02040503050406030204" pitchFamily="18" charset="0"/>
              </a:rPr>
              <a:t>Kể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gây</a:t>
            </a:r>
            <a:r>
              <a:rPr lang="en-US" sz="3600" b="1" dirty="0">
                <a:solidFill>
                  <a:srgbClr val="C00000"/>
                </a:solidFill>
                <a:latin typeface="Cambria" panose="02040503050406030204" pitchFamily="18" charset="0"/>
                <a:ea typeface="Cambria" panose="02040503050406030204" pitchFamily="18" charset="0"/>
              </a:rPr>
              <a:t> ô </a:t>
            </a:r>
            <a:r>
              <a:rPr lang="en-US" sz="3600" b="1" dirty="0" err="1">
                <a:solidFill>
                  <a:srgbClr val="C00000"/>
                </a:solidFill>
                <a:latin typeface="Cambria" panose="02040503050406030204" pitchFamily="18" charset="0"/>
                <a:ea typeface="Cambria" panose="02040503050406030204" pitchFamily="18" charset="0"/>
              </a:rPr>
              <a:t>nhiễm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khí</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51" y="269913"/>
            <a:ext cx="5316173" cy="1109568"/>
          </a:xfrm>
          <a:prstGeom prst="rect">
            <a:avLst/>
          </a:prstGeom>
        </p:spPr>
      </p:pic>
      <p:pic>
        <p:nvPicPr>
          <p:cNvPr id="3" name="Picture 2"/>
          <p:cNvPicPr>
            <a:picLocks noChangeAspect="1"/>
          </p:cNvPicPr>
          <p:nvPr/>
        </p:nvPicPr>
        <p:blipFill>
          <a:blip r:embed="rId4"/>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như</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nào</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Vì</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sao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Quan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a:ln w="38100">
                  <a:solidFill>
                    <a:schemeClr val="tx1"/>
                  </a:solidFill>
                </a:ln>
                <a:solidFill>
                  <a:srgbClr val="00B050"/>
                </a:solidFill>
                <a:latin typeface="#9Slide07 IcielPony" panose="02000000000000000000" pitchFamily="2" charset="0"/>
              </a:rPr>
              <a:t>THẢO LUẬN NHÓM 4</a:t>
            </a: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bệnh 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a:solidFill>
                  <a:srgbClr val="C00000"/>
                </a:solidFill>
                <a:latin typeface="Cambria" panose="02040503050406030204" pitchFamily="18" charset="0"/>
                <a:ea typeface="Cambria" panose="02040503050406030204" pitchFamily="18" charset="0"/>
              </a:rPr>
              <a:t>Sống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ô </a:t>
            </a:r>
            <a:r>
              <a:rPr lang="en-US" sz="3600" i="1" dirty="0" err="1">
                <a:solidFill>
                  <a:srgbClr val="C00000"/>
                </a:solidFill>
                <a:latin typeface="Cambria" panose="02040503050406030204" pitchFamily="18" charset="0"/>
                <a:ea typeface="Cambria" panose="02040503050406030204" pitchFamily="18" charset="0"/>
              </a:rPr>
              <a:t>nhiễm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chúng</a:t>
            </a:r>
            <a:r>
              <a:rPr lang="en-US" sz="3600" i="1" dirty="0">
                <a:solidFill>
                  <a:srgbClr val="C00000"/>
                </a:solidFill>
                <a:latin typeface="Cambria" panose="02040503050406030204" pitchFamily="18" charset="0"/>
                <a:ea typeface="Cambria" panose="02040503050406030204" pitchFamily="18" charset="0"/>
              </a:rPr>
              <a:t> ta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ảnh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hưởng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như</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thế</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5"/>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7"/>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pic>
        <p:nvPicPr>
          <p:cNvPr id="5" name="Picture 4"/>
          <p:cNvPicPr>
            <a:picLocks noChangeAspect="1"/>
          </p:cNvPicPr>
          <p:nvPr/>
        </p:nvPicPr>
        <p:blipFill>
          <a:blip r:embed="rId7"/>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Bảo vệ rừng và trồng nhiều cây xanh.</a:t>
            </a:r>
            <a:endParaRPr lang="en-US" sz="3200" dirty="0">
              <a:latin typeface="Cambria" panose="02040503050406030204" pitchFamily="18" charset="0"/>
              <a:ea typeface="Cambria" panose="02040503050406030204" pitchFamily="18" charset="0"/>
            </a:endParaRPr>
          </a:p>
          <a:p>
            <a:pPr algn="just"/>
            <a:r>
              <a:rPr lang="en-US" sz="3200" i="1" dirty="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khí</a:t>
            </a:r>
            <a:r>
              <a:rPr lang="en-US" sz="3600" dirty="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tàu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a:solidFill>
                    <a:srgbClr val="000000"/>
                  </a:solidFill>
                  <a:latin typeface="Cambria" panose="02040503050406030204" pitchFamily="18" charset="0"/>
                  <a:ea typeface="Cambria" panose="02040503050406030204" pitchFamily="18" charset="0"/>
                </a:rPr>
                <a:t>xe</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a:latin typeface="Cambria" panose="02040503050406030204" pitchFamily="18" charset="0"/>
                <a:ea typeface="Cambria" panose="02040503050406030204" pitchFamily="18" charset="0"/>
              </a:rPr>
              <a:t>Đi vệ sinh không đúng nơi quy định.</a:t>
            </a:r>
          </a:p>
          <a:p>
            <a:pPr algn="just">
              <a:lnSpc>
                <a:spcPct val="150000"/>
              </a:lnSpc>
            </a:pPr>
            <a:r>
              <a:rPr lang="vi-VN" sz="4400" dirty="0">
                <a:latin typeface="Cambria" panose="02040503050406030204" pitchFamily="18" charset="0"/>
                <a:ea typeface="Cambria" panose="02040503050406030204" pitchFamily="18" charset="0"/>
              </a:rPr>
              <a:t>Vệ sinh đường làng, ngõ xóm cuối tuần.</a:t>
            </a:r>
            <a:endParaRPr lang="en-US" sz="4400" dirty="0">
              <a:latin typeface="Cambria" panose="02040503050406030204" pitchFamily="18" charset="0"/>
              <a:ea typeface="Cambria" panose="02040503050406030204" pitchFamily="18" charset="0"/>
            </a:endParaRPr>
          </a:p>
          <a:p>
            <a:pPr algn="just">
              <a:lnSpc>
                <a:spcPct val="150000"/>
              </a:lnSpc>
            </a:pPr>
            <a:r>
              <a:rPr lang="vi-VN" sz="4400" dirty="0">
                <a:latin typeface="Cambria" panose="02040503050406030204" pitchFamily="18" charset="0"/>
                <a:ea typeface="Cambria" panose="02040503050406030204" pitchFamily="18" charset="0"/>
              </a:rPr>
              <a:t>Đổ rác nơi công cộng.</a:t>
            </a:r>
          </a:p>
          <a:p>
            <a:pPr algn="just">
              <a:lnSpc>
                <a:spcPct val="150000"/>
              </a:lnSpc>
            </a:pPr>
            <a:r>
              <a:rPr lang="vi-VN" sz="4400" dirty="0">
                <a:latin typeface="Cambria" panose="02040503050406030204" pitchFamily="18" charset="0"/>
                <a:ea typeface="Cambria" panose="02040503050406030204" pitchFamily="18" charset="0"/>
              </a:rPr>
              <a:t>Bảo 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Cambria" panose="02040503050406030204" pitchFamily="18" charset="0"/>
                <a:ea typeface="Cambria" panose="02040503050406030204" pitchFamily="18" charset="0"/>
              </a:rPr>
              <a:t>Em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cháy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sống</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a:solidFill>
                  <a:schemeClr val="tx1"/>
                </a:solidFill>
                <a:latin typeface="Cambria" panose="02040503050406030204" pitchFamily="18" charset="0"/>
                <a:ea typeface="Cambria" panose="02040503050406030204" pitchFamily="18" charset="0"/>
              </a:rPr>
              <a:t>Một số nguyên nhân gây ô nhiễm không khí: khí thải từ phương tiện giao thông, đốt than và rơm rạ, đổ rác bừa bãi</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bị</a:t>
            </a:r>
            <a:r>
              <a:rPr lang="en-US" sz="3600" dirty="0">
                <a:solidFill>
                  <a:schemeClr val="tx1"/>
                </a:solidFill>
                <a:latin typeface="Cambria" panose="02040503050406030204" pitchFamily="18" charset="0"/>
                <a:ea typeface="Cambria" panose="02040503050406030204" pitchFamily="18" charset="0"/>
              </a:rPr>
              <a:t> ô </a:t>
            </a:r>
            <a:r>
              <a:rPr lang="en-US" sz="3600" dirty="0" err="1">
                <a:solidFill>
                  <a:schemeClr val="tx1"/>
                </a:solidFill>
                <a:latin typeface="Cambria" panose="02040503050406030204" pitchFamily="18" charset="0"/>
                <a:ea typeface="Cambria" panose="02040503050406030204" pitchFamily="18" charset="0"/>
              </a:rPr>
              <a:t>nhiễm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đến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mắt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đường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hô</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hấp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bảo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bầu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đổ</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đúng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giảm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lượng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xanh</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Cambria" panose="02040503050406030204" pitchFamily="18" charset="0"/>
                <a:ea typeface="Cambria" panose="02040503050406030204" pitchFamily="18" charset="0"/>
              </a:rPr>
              <a:t>Sau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học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này</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em</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Cambria" panose="02040503050406030204" pitchFamily="18" charset="0"/>
                <a:ea typeface="Cambria" panose="02040503050406030204" pitchFamily="18" charset="0"/>
              </a:rPr>
              <a:t>Giải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thích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được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sao</a:t>
            </a:r>
            <a:r>
              <a:rPr lang="en-US" sz="4000" dirty="0">
                <a:solidFill>
                  <a:schemeClr val="tx1"/>
                </a:solidFill>
                <a:latin typeface="Cambria" panose="02040503050406030204" pitchFamily="18" charset="0"/>
                <a:ea typeface="Cambria" panose="02040503050406030204" pitchFamily="18" charset="0"/>
              </a:rPr>
              <a:t> ở </a:t>
            </a:r>
            <a:r>
              <a:rPr lang="en-US" sz="4000" dirty="0" err="1">
                <a:solidFill>
                  <a:schemeClr val="tx1"/>
                </a:solidFill>
                <a:latin typeface="Cambria" panose="02040503050406030204" pitchFamily="18" charset="0"/>
                <a:ea typeface="Cambria" panose="02040503050406030204" pitchFamily="18" charset="0"/>
              </a:rPr>
              <a:t>đầm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nuôi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người</a:t>
            </a:r>
            <a:r>
              <a:rPr lang="en-US" sz="4000" dirty="0">
                <a:solidFill>
                  <a:schemeClr val="tx1"/>
                </a:solidFill>
                <a:latin typeface="Cambria" panose="02040503050406030204" pitchFamily="18" charset="0"/>
                <a:ea typeface="Cambria" panose="02040503050406030204" pitchFamily="18" charset="0"/>
              </a:rPr>
              <a:t> ta </a:t>
            </a:r>
            <a:r>
              <a:rPr lang="en-US" sz="4000" dirty="0" err="1">
                <a:solidFill>
                  <a:schemeClr val="tx1"/>
                </a:solidFill>
                <a:latin typeface="Cambria" panose="02040503050406030204" pitchFamily="18" charset="0"/>
                <a:ea typeface="Cambria" panose="02040503050406030204" pitchFamily="18" charset="0"/>
              </a:rPr>
              <a:t>thường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hệ</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sục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vào</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12686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trùm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969" y="5752688"/>
            <a:ext cx="5639289" cy="1024217"/>
          </a:xfrm>
          <a:prstGeom prst="rect">
            <a:avLst/>
          </a:prstGeom>
        </p:spPr>
      </p:pic>
      <p:pic>
        <p:nvPicPr>
          <p:cNvPr id="4" name="Picture 3"/>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Ô </a:t>
            </a:r>
            <a:r>
              <a:rPr lang="en-US" sz="5400" b="1" dirty="0" err="1">
                <a:solidFill>
                  <a:srgbClr val="C00000"/>
                </a:solidFill>
                <a:latin typeface="Cambria" panose="02040503050406030204" pitchFamily="18" charset="0"/>
                <a:ea typeface="Cambria" panose="02040503050406030204" pitchFamily="18" charset="0"/>
              </a:rPr>
              <a:t>nhiễm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không</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khí</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nếu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chứa</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khói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độc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loại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bụi</a:t>
            </a:r>
            <a:r>
              <a:rPr lang="en-US" sz="4000" b="1" dirty="0">
                <a:solidFill>
                  <a:schemeClr val="bg2">
                    <a:lumMod val="25000"/>
                  </a:schemeClr>
                </a:solidFill>
                <a:latin typeface="Cambria" panose="02040503050406030204" pitchFamily="18" charset="0"/>
                <a:ea typeface="Cambria" panose="02040503050406030204" pitchFamily="18" charset="0"/>
              </a:rPr>
              <a:t>, vi </a:t>
            </a:r>
            <a:r>
              <a:rPr lang="en-US" sz="4000" b="1" dirty="0" err="1">
                <a:solidFill>
                  <a:schemeClr val="bg2">
                    <a:lumMod val="25000"/>
                  </a:schemeClr>
                </a:solidFill>
                <a:latin typeface="Cambria" panose="02040503050406030204" pitchFamily="18" charset="0"/>
                <a:ea typeface="Cambria" panose="02040503050406030204" pitchFamily="18" charset="0"/>
              </a:rPr>
              <a:t>khuẩn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nhiều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đến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mức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làm</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hại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tới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khỏe</a:t>
            </a:r>
            <a:r>
              <a:rPr lang="en-US" sz="4000" b="1" dirty="0">
                <a:solidFill>
                  <a:schemeClr val="bg2">
                    <a:lumMod val="25000"/>
                  </a:schemeClr>
                </a:solidFill>
                <a:latin typeface="Cambria" panose="02040503050406030204" pitchFamily="18" charset="0"/>
                <a:ea typeface="Cambria" panose="02040503050406030204" pitchFamily="18" charset="0"/>
              </a:rPr>
              <a:t> con </a:t>
            </a:r>
            <a:r>
              <a:rPr lang="en-US" sz="4000" b="1" dirty="0" err="1">
                <a:solidFill>
                  <a:schemeClr val="bg2">
                    <a:lumMod val="25000"/>
                  </a:schemeClr>
                </a:solidFill>
                <a:latin typeface="Cambria" panose="02040503050406030204" pitchFamily="18" charset="0"/>
                <a:ea typeface="Cambria" panose="02040503050406030204" pitchFamily="18" charset="0"/>
              </a:rPr>
              <a:t>người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và</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sinh</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vật</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thì</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bị</a:t>
            </a:r>
            <a:r>
              <a:rPr lang="en-US" sz="4000" b="1" dirty="0">
                <a:solidFill>
                  <a:schemeClr val="bg2">
                    <a:lumMod val="25000"/>
                  </a:schemeClr>
                </a:solidFill>
                <a:latin typeface="Cambria" panose="02040503050406030204" pitchFamily="18" charset="0"/>
                <a:ea typeface="Cambria" panose="02040503050406030204" pitchFamily="18" charset="0"/>
              </a:rPr>
              <a:t> ô </a:t>
            </a:r>
            <a:r>
              <a:rPr lang="en-US" sz="4000" b="1" dirty="0" err="1">
                <a:solidFill>
                  <a:schemeClr val="bg2">
                    <a:lumMod val="25000"/>
                  </a:schemeClr>
                </a:solidFill>
                <a:latin typeface="Cambria" panose="02040503050406030204" pitchFamily="18" charset="0"/>
                <a:ea typeface="Cambria" panose="02040503050406030204" pitchFamily="18" charset="0"/>
              </a:rPr>
              <a:t>nhiễm</a:t>
            </a:r>
            <a:r>
              <a:rPr lang="en-US" sz="4000" b="1" dirty="0">
                <a:solidFill>
                  <a:schemeClr val="bg2">
                    <a:lumMod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a:solidFill>
                  <a:schemeClr val="tx1">
                    <a:lumMod val="85000"/>
                    <a:lumOff val="15000"/>
                  </a:schemeClr>
                </a:solidFill>
                <a:latin typeface="Cambria" panose="02040503050406030204" pitchFamily="18" charset="0"/>
                <a:ea typeface="Cambria" panose="02040503050406030204" pitchFamily="18" charset="0"/>
              </a:rPr>
              <a:t> 5</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Hãy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chỉ</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ô </a:t>
            </a:r>
            <a:r>
              <a:rPr lang="en-US" sz="3200" dirty="0" err="1">
                <a:solidFill>
                  <a:schemeClr val="bg1"/>
                </a:solidFill>
                <a:latin typeface="Cambria" panose="02040503050406030204" pitchFamily="18" charset="0"/>
                <a:ea typeface="Cambria" panose="02040503050406030204" pitchFamily="18" charset="0"/>
              </a:rPr>
              <a:t>nhiễm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không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r>
              <a:rPr lang="en-US" sz="3200" dirty="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trên</a:t>
            </a:r>
            <a:r>
              <a:rPr lang="en-US" sz="3200" dirty="0">
                <a:solidFill>
                  <a:schemeClr val="bg1"/>
                </a:solidFill>
                <a:latin typeface="Cambria" panose="02040503050406030204" pitchFamily="18" charset="0"/>
                <a:ea typeface="Cambria" panose="02040503050406030204" pitchFamily="18" charset="0"/>
              </a:rPr>
              <a:t> do con </a:t>
            </a:r>
            <a:r>
              <a:rPr lang="en-US" sz="3200" dirty="0" err="1">
                <a:solidFill>
                  <a:schemeClr val="bg1"/>
                </a:solidFill>
                <a:latin typeface="Cambria" panose="02040503050406030204" pitchFamily="18" charset="0"/>
                <a:ea typeface="Cambria" panose="02040503050406030204" pitchFamily="18" charset="0"/>
              </a:rPr>
              <a:t>người</a:t>
            </a:r>
            <a:r>
              <a:rPr lang="en-US" sz="3200" dirty="0">
                <a:solidFill>
                  <a:schemeClr val="bg1"/>
                </a:solidFill>
                <a:latin typeface="Cambria" panose="02040503050406030204" pitchFamily="18" charset="0"/>
                <a:ea typeface="Cambria" panose="02040503050406030204" pitchFamily="18" charset="0"/>
              </a:rPr>
              <a:t> hay </a:t>
            </a:r>
            <a:r>
              <a:rPr lang="en-US" sz="3200" dirty="0" err="1">
                <a:solidFill>
                  <a:schemeClr val="bg1"/>
                </a:solidFill>
                <a:latin typeface="Cambria" panose="02040503050406030204" pitchFamily="18" charset="0"/>
                <a:ea typeface="Cambria" panose="02040503050406030204" pitchFamily="18" charset="0"/>
              </a:rPr>
              <a:t>tự</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cháy</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rừng</a:t>
            </a:r>
            <a:r>
              <a:rPr lang="en-US" sz="2800" dirty="0">
                <a:solidFill>
                  <a:schemeClr val="bg1"/>
                </a:solidFill>
                <a:latin typeface="Cambria" panose="02040503050406030204" pitchFamily="18" charset="0"/>
                <a:ea typeface="Cambria" panose="02040503050406030204" pitchFamily="18" charset="0"/>
              </a:rPr>
              <a:t>.</a:t>
            </a: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rác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sinh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hoạt</a:t>
            </a:r>
            <a:r>
              <a:rPr lang="en-US" sz="2800" dirty="0">
                <a:solidFill>
                  <a:schemeClr val="bg1"/>
                </a:solidFill>
                <a:latin typeface="Cambria" panose="02040503050406030204" pitchFamily="18" charset="0"/>
                <a:ea typeface="Cambria" panose="02040503050406030204" pitchFamily="18" charset="0"/>
              </a:rPr>
              <a:t>.</a:t>
            </a: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khí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máy</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1335</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#9Slide07 HoneyCream</vt:lpstr>
      <vt:lpstr>#9Slide07 IcielPony</vt:lpstr>
      <vt:lpstr>Arial</vt:lpstr>
      <vt:lpstr>Calibri</vt:lpstr>
      <vt:lpstr>Calibri Light</vt:lpstr>
      <vt:lpstr>Cambria</vt:lpstr>
      <vt:lpstr>Google Sans</vt:lpstr>
      <vt:lpstr>Times New Roman</vt:lpstr>
      <vt:lpstr>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31</cp:revision>
  <dcterms:created xsi:type="dcterms:W3CDTF">2023-08-02T01:35:30Z</dcterms:created>
  <dcterms:modified xsi:type="dcterms:W3CDTF">2023-09-08T10:11:25Z</dcterms:modified>
</cp:coreProperties>
</file>