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57" r:id="rId4"/>
    <p:sldId id="283" r:id="rId5"/>
    <p:sldId id="280" r:id="rId6"/>
    <p:sldId id="270" r:id="rId7"/>
    <p:sldId id="273" r:id="rId8"/>
    <p:sldId id="272" r:id="rId9"/>
    <p:sldId id="271" r:id="rId10"/>
    <p:sldId id="274" r:id="rId11"/>
    <p:sldId id="277" r:id="rId12"/>
    <p:sldId id="275" r:id="rId13"/>
    <p:sldId id="276" r:id="rId14"/>
    <p:sldId id="281" r:id="rId15"/>
    <p:sldId id="278" r:id="rId16"/>
    <p:sldId id="284" r:id="rId17"/>
    <p:sldId id="282" r:id="rId18"/>
  </p:sldIdLst>
  <p:sldSz cx="18288000" cy="10287000"/>
  <p:notesSz cx="6858000" cy="9144000"/>
  <p:embeddedFontLs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ore Bandi Face" charset="-127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C5C"/>
    <a:srgbClr val="CD4F2E"/>
    <a:srgbClr val="355214"/>
    <a:srgbClr val="FCEED6"/>
    <a:srgbClr val="BFCAE7"/>
    <a:srgbClr val="EA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98" autoAdjust="0"/>
  </p:normalViewPr>
  <p:slideViewPr>
    <p:cSldViewPr>
      <p:cViewPr varScale="1">
        <p:scale>
          <a:sx n="55" d="100"/>
          <a:sy n="55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8.e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e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0E41E30-982D-784A-9554-BA04693EF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90" y="476087"/>
            <a:ext cx="2156600" cy="2156600"/>
          </a:xfrm>
          <a:prstGeom prst="rect">
            <a:avLst/>
          </a:prstGeom>
        </p:spPr>
      </p:pic>
      <p:grpSp>
        <p:nvGrpSpPr>
          <p:cNvPr id="35" name="Group 6">
            <a:extLst>
              <a:ext uri="{FF2B5EF4-FFF2-40B4-BE49-F238E27FC236}">
                <a16:creationId xmlns:a16="http://schemas.microsoft.com/office/drawing/2014/main" xmlns="" id="{518F4AE1-4D0D-E446-9905-B99ADC73AFAE}"/>
              </a:ext>
            </a:extLst>
          </p:cNvPr>
          <p:cNvGrpSpPr/>
          <p:nvPr/>
        </p:nvGrpSpPr>
        <p:grpSpPr>
          <a:xfrm>
            <a:off x="2038270" y="686144"/>
            <a:ext cx="9640344" cy="6286155"/>
            <a:chOff x="0" y="0"/>
            <a:chExt cx="41155826" cy="958056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08A0962F-95E5-A049-8A3D-5F4494B614DA}"/>
                </a:ext>
              </a:extLst>
            </p:cNvPr>
            <p:cNvSpPr/>
            <p:nvPr/>
          </p:nvSpPr>
          <p:spPr>
            <a:xfrm>
              <a:off x="72392" y="72389"/>
              <a:ext cx="41011047" cy="9508171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98FDB78C-A77F-4443-86F8-9E82110FE79B}"/>
                </a:ext>
              </a:extLst>
            </p:cNvPr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10">
            <a:extLst>
              <a:ext uri="{FF2B5EF4-FFF2-40B4-BE49-F238E27FC236}">
                <a16:creationId xmlns:a16="http://schemas.microsoft.com/office/drawing/2014/main" xmlns="" id="{2CB3876D-2551-E642-BCF1-C160B82D917A}"/>
              </a:ext>
            </a:extLst>
          </p:cNvPr>
          <p:cNvSpPr/>
          <p:nvPr/>
        </p:nvSpPr>
        <p:spPr>
          <a:xfrm>
            <a:off x="232719" y="4407771"/>
            <a:ext cx="4082146" cy="5918229"/>
          </a:xfrm>
          <a:custGeom>
            <a:avLst/>
            <a:gdLst/>
            <a:ahLst/>
            <a:cxnLst/>
            <a:rect l="l" t="t" r="r" b="b"/>
            <a:pathLst>
              <a:path w="4428849" h="5996304">
                <a:moveTo>
                  <a:pt x="0" y="0"/>
                </a:moveTo>
                <a:lnTo>
                  <a:pt x="4428849" y="0"/>
                </a:lnTo>
                <a:lnTo>
                  <a:pt x="4428849" y="5996304"/>
                </a:lnTo>
                <a:lnTo>
                  <a:pt x="0" y="599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xmlns="" id="{A53260E5-7928-1840-9ED2-1C90D178E999}"/>
              </a:ext>
            </a:extLst>
          </p:cNvPr>
          <p:cNvSpPr/>
          <p:nvPr/>
        </p:nvSpPr>
        <p:spPr>
          <a:xfrm>
            <a:off x="9354125" y="2643003"/>
            <a:ext cx="9432206" cy="8229600"/>
          </a:xfrm>
          <a:custGeom>
            <a:avLst/>
            <a:gdLst/>
            <a:ahLst/>
            <a:cxnLst/>
            <a:rect l="l" t="t" r="r" b="b"/>
            <a:pathLst>
              <a:path w="9432206" h="8229600">
                <a:moveTo>
                  <a:pt x="0" y="0"/>
                </a:moveTo>
                <a:lnTo>
                  <a:pt x="9432206" y="0"/>
                </a:lnTo>
                <a:lnTo>
                  <a:pt x="94322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9B00F3-806E-5B4A-B3BE-BF11FF134A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991" t="69120" r="25352" b="8167"/>
          <a:stretch/>
        </p:blipFill>
        <p:spPr>
          <a:xfrm>
            <a:off x="7467600" y="4686299"/>
            <a:ext cx="3352800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199" y="223580"/>
            <a:ext cx="11779311" cy="525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5E0884-3D8A-444B-B766-0F33D346F5DB}"/>
              </a:ext>
            </a:extLst>
          </p:cNvPr>
          <p:cNvSpPr txBox="1"/>
          <p:nvPr/>
        </p:nvSpPr>
        <p:spPr>
          <a:xfrm>
            <a:off x="1270229" y="3145998"/>
            <a:ext cx="16178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Tính diện tích S của hình chữ nhật có chiều dài a và chiều rộng b theo công thức: </a:t>
            </a:r>
          </a:p>
          <a:p>
            <a:pPr algn="ctr"/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S = a x b (a,b cùng đơn vị đo)</a:t>
            </a:r>
          </a:p>
          <a:p>
            <a:pPr marL="914400" indent="-914400">
              <a:buAutoNum type="alphaLcParenR"/>
            </a:pPr>
            <a:r>
              <a:rPr lang="x-none" sz="5400" dirty="0">
                <a:latin typeface="Cambria" panose="02040503050406030204" pitchFamily="18" charset="0"/>
              </a:rPr>
              <a:t>Với a = 30 cm, b = 24 cm.</a:t>
            </a:r>
          </a:p>
          <a:p>
            <a:pPr marL="914400" indent="-914400">
              <a:buAutoNum type="alphaLcParenR"/>
            </a:pPr>
            <a:r>
              <a:rPr lang="x-none" sz="5400" dirty="0">
                <a:latin typeface="Cambria" panose="02040503050406030204" pitchFamily="18" charset="0"/>
              </a:rPr>
              <a:t>Với a = 25 m, b = 18 m.</a:t>
            </a:r>
          </a:p>
          <a:p>
            <a:pPr algn="ctr"/>
            <a:endParaRPr lang="x-none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20EB00-F75C-4E45-ABBD-D4A48E403AE6}"/>
              </a:ext>
            </a:extLst>
          </p:cNvPr>
          <p:cNvGrpSpPr/>
          <p:nvPr/>
        </p:nvGrpSpPr>
        <p:grpSpPr>
          <a:xfrm>
            <a:off x="12115800" y="6153890"/>
            <a:ext cx="6881743" cy="3174507"/>
            <a:chOff x="11838878" y="5642357"/>
            <a:chExt cx="6881743" cy="31745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35148F8-EE9A-7743-BBC6-FFCF9F6F45BF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6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301C92E-F295-6F47-8FF1-AEC21945A72D}"/>
                </a:ext>
              </a:extLst>
            </p:cNvPr>
            <p:cNvSpPr txBox="1"/>
            <p:nvPr/>
          </p:nvSpPr>
          <p:spPr>
            <a:xfrm>
              <a:off x="13487400" y="5642357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A9A6501-A674-F44B-8299-5DC1724F24DD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3: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3005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5E0884-3D8A-444B-B766-0F33D346F5DB}"/>
              </a:ext>
            </a:extLst>
          </p:cNvPr>
          <p:cNvSpPr txBox="1"/>
          <p:nvPr/>
        </p:nvSpPr>
        <p:spPr>
          <a:xfrm>
            <a:off x="-2137525" y="3358253"/>
            <a:ext cx="16178977" cy="559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a.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tích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chữ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nhật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30 × 24 = 720 (cm</a:t>
            </a:r>
            <a:r>
              <a:rPr lang="pt-BR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         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Đáp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720 cm</a:t>
            </a:r>
            <a:r>
              <a:rPr lang="pt-BR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b.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tích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chữ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nhật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25 </a:t>
            </a:r>
            <a:r>
              <a:rPr lang="en-US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× 18 = 450 (m</a:t>
            </a:r>
            <a:r>
              <a:rPr lang="en-US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en-US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        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Đáp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450 m</a:t>
            </a:r>
            <a:r>
              <a:rPr lang="pt-BR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x-none" sz="5400" dirty="0">
                <a:effectLst/>
                <a:latin typeface="Cambria" panose="02040503050406030204" pitchFamily="18" charset="0"/>
              </a:rPr>
              <a:t> </a:t>
            </a:r>
            <a:endParaRPr lang="x-none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20EB00-F75C-4E45-ABBD-D4A48E403AE6}"/>
              </a:ext>
            </a:extLst>
          </p:cNvPr>
          <p:cNvGrpSpPr/>
          <p:nvPr/>
        </p:nvGrpSpPr>
        <p:grpSpPr>
          <a:xfrm>
            <a:off x="12344400" y="2271232"/>
            <a:ext cx="6881743" cy="3174507"/>
            <a:chOff x="11838878" y="5642357"/>
            <a:chExt cx="6881743" cy="31745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35148F8-EE9A-7743-BBC6-FFCF9F6F45BF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6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301C92E-F295-6F47-8FF1-AEC21945A72D}"/>
                </a:ext>
              </a:extLst>
            </p:cNvPr>
            <p:cNvSpPr txBox="1"/>
            <p:nvPr/>
          </p:nvSpPr>
          <p:spPr>
            <a:xfrm>
              <a:off x="13487400" y="5642357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A9A6501-A674-F44B-8299-5DC1724F24DD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24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7BE7CA2-36C4-7C46-BE58-396BCE272BCD}"/>
              </a:ext>
            </a:extLst>
          </p:cNvPr>
          <p:cNvGrpSpPr/>
          <p:nvPr/>
        </p:nvGrpSpPr>
        <p:grpSpPr>
          <a:xfrm>
            <a:off x="12344400" y="5861226"/>
            <a:ext cx="6881743" cy="3174507"/>
            <a:chOff x="11838878" y="5642357"/>
            <a:chExt cx="6881743" cy="31745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C9A9137-0D76-0349-B2F0-1AF9F842AAF2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6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3B4365C-D81D-764A-B51C-51785662FC0D}"/>
                </a:ext>
              </a:extLst>
            </p:cNvPr>
            <p:cNvSpPr txBox="1"/>
            <p:nvPr/>
          </p:nvSpPr>
          <p:spPr>
            <a:xfrm>
              <a:off x="13487400" y="5642357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25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1477A10-E175-9143-919A-11B73292D398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18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3: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953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5E0884-3D8A-444B-B766-0F33D346F5DB}"/>
              </a:ext>
            </a:extLst>
          </p:cNvPr>
          <p:cNvSpPr txBox="1"/>
          <p:nvPr/>
        </p:nvSpPr>
        <p:spPr>
          <a:xfrm>
            <a:off x="876300" y="2477402"/>
            <a:ext cx="1653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atin typeface="Cambria" panose="02040503050406030204" pitchFamily="18" charset="0"/>
              </a:rPr>
              <a:t>             </a:t>
            </a:r>
            <a:r>
              <a:rPr lang="x-none" sz="5400" b="1" dirty="0" smtClean="0">
                <a:latin typeface="Cambria" panose="02040503050406030204" pitchFamily="18" charset="0"/>
              </a:rPr>
              <a:t>Một </a:t>
            </a:r>
            <a:r>
              <a:rPr lang="x-none" sz="5400" b="1" dirty="0">
                <a:latin typeface="Cambria" panose="02040503050406030204" pitchFamily="18" charset="0"/>
              </a:rPr>
              <a:t>cửa hàng hoa quả bán được 12 kg xoài </a:t>
            </a:r>
            <a:r>
              <a:rPr lang="x-none" sz="5400" b="1" dirty="0" smtClean="0">
                <a:latin typeface="Cambria" panose="02040503050406030204" pitchFamily="18" charset="0"/>
              </a:rPr>
              <a:t>và</a:t>
            </a:r>
            <a:endParaRPr lang="en-US" sz="5400" b="1" dirty="0" smtClean="0">
              <a:latin typeface="Cambria" panose="02040503050406030204" pitchFamily="18" charset="0"/>
            </a:endParaRPr>
          </a:p>
          <a:p>
            <a:pPr algn="just"/>
            <a:r>
              <a:rPr lang="x-none" sz="5400" b="1" dirty="0" smtClean="0">
                <a:latin typeface="Cambria" panose="02040503050406030204" pitchFamily="18" charset="0"/>
              </a:rPr>
              <a:t>20 </a:t>
            </a:r>
            <a:r>
              <a:rPr lang="x-none" sz="5400" b="1" dirty="0">
                <a:latin typeface="Cambria" panose="02040503050406030204" pitchFamily="18" charset="0"/>
              </a:rPr>
              <a:t>kg cam. Biết 1 kg xoài giá 30 000 đồng. 1 kg cam giá </a:t>
            </a:r>
            <a:r>
              <a:rPr lang="x-none" sz="5400" b="1" dirty="0" smtClean="0">
                <a:latin typeface="Cambria" panose="02040503050406030204" pitchFamily="18" charset="0"/>
              </a:rPr>
              <a:t>25 </a:t>
            </a:r>
            <a:r>
              <a:rPr lang="x-none" sz="5400" b="1" dirty="0">
                <a:latin typeface="Cambria" panose="02040503050406030204" pitchFamily="18" charset="0"/>
              </a:rPr>
              <a:t>000 đồng. Hỏi cửa hàng đó bán xoài và cam được bao nhiêu tiền?</a:t>
            </a:r>
            <a:endParaRPr lang="x-none" sz="5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4155DB-9014-BF4D-98E4-043798D20F6C}"/>
              </a:ext>
            </a:extLst>
          </p:cNvPr>
          <p:cNvSpPr txBox="1"/>
          <p:nvPr/>
        </p:nvSpPr>
        <p:spPr>
          <a:xfrm>
            <a:off x="527988" y="6237218"/>
            <a:ext cx="10063812" cy="3416320"/>
          </a:xfrm>
          <a:prstGeom prst="rect">
            <a:avLst/>
          </a:prstGeom>
          <a:solidFill>
            <a:srgbClr val="FCEED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sz="5400" u="sng" dirty="0">
                <a:latin typeface="Cambria" panose="02040503050406030204" pitchFamily="18" charset="0"/>
              </a:rPr>
              <a:t>Tóm tắt</a:t>
            </a:r>
            <a:r>
              <a:rPr lang="x-none" sz="5400" dirty="0">
                <a:latin typeface="Cambria" panose="02040503050406030204" pitchFamily="18" charset="0"/>
              </a:rPr>
              <a:t>:</a:t>
            </a:r>
          </a:p>
          <a:p>
            <a:r>
              <a:rPr lang="x-none" sz="5400" dirty="0">
                <a:latin typeface="Cambria" panose="02040503050406030204" pitchFamily="18" charset="0"/>
              </a:rPr>
              <a:t>1 kg cam: 25 000 đồng</a:t>
            </a:r>
          </a:p>
          <a:p>
            <a:r>
              <a:rPr lang="x-none" sz="5400" dirty="0">
                <a:latin typeface="Cambria" panose="02040503050406030204" pitchFamily="18" charset="0"/>
              </a:rPr>
              <a:t>1 kg xoài: 30 000 đồng</a:t>
            </a:r>
          </a:p>
          <a:p>
            <a:r>
              <a:rPr lang="x-none" sz="5400" dirty="0">
                <a:latin typeface="Cambria" panose="02040503050406030204" pitchFamily="18" charset="0"/>
              </a:rPr>
              <a:t>12 kg xoài và 20 kg cam: </a:t>
            </a:r>
            <a:r>
              <a:rPr lang="en-US" sz="5400" dirty="0" smtClean="0">
                <a:latin typeface="Cambria" panose="02040503050406030204" pitchFamily="18" charset="0"/>
              </a:rPr>
              <a:t>…</a:t>
            </a:r>
            <a:r>
              <a:rPr lang="x-none" sz="5400" dirty="0" smtClean="0">
                <a:latin typeface="Cambria" panose="02040503050406030204" pitchFamily="18" charset="0"/>
              </a:rPr>
              <a:t> đồng</a:t>
            </a:r>
            <a:r>
              <a:rPr lang="en-US" sz="5400" dirty="0" smtClean="0">
                <a:latin typeface="Cambria" panose="02040503050406030204" pitchFamily="18" charset="0"/>
              </a:rPr>
              <a:t>?</a:t>
            </a:r>
            <a:endParaRPr lang="x-none" sz="5400" dirty="0"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A2C9A5-2D1D-8F43-A3C9-56918F97F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308" y="5829352"/>
            <a:ext cx="6477000" cy="3824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4: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8360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4155DB-9014-BF4D-98E4-043798D20F6C}"/>
              </a:ext>
            </a:extLst>
          </p:cNvPr>
          <p:cNvSpPr txBox="1"/>
          <p:nvPr/>
        </p:nvSpPr>
        <p:spPr>
          <a:xfrm>
            <a:off x="8058939" y="1714500"/>
            <a:ext cx="9894930" cy="8426922"/>
          </a:xfrm>
          <a:prstGeom prst="rect">
            <a:avLst/>
          </a:prstGeom>
          <a:solidFill>
            <a:srgbClr val="FCEED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u="sng" dirty="0">
                <a:latin typeface="Cambria" panose="02040503050406030204" pitchFamily="18" charset="0"/>
              </a:rPr>
              <a:t>Bài giải:</a:t>
            </a:r>
            <a:endParaRPr lang="x-none" sz="4800" dirty="0"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tiền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bán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xoài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là</a:t>
            </a:r>
            <a:r>
              <a:rPr lang="pt-BR" sz="4800" dirty="0">
                <a:effectLst/>
                <a:latin typeface="Cambria" panose="02040503050406030204" pitchFamily="18" charset="0"/>
              </a:rPr>
              <a:t>: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30 000 </a:t>
            </a:r>
            <a:r>
              <a:rPr lang="en-US" sz="4800" dirty="0">
                <a:effectLst/>
                <a:latin typeface="Cambria" panose="02040503050406030204" pitchFamily="18" charset="0"/>
              </a:rPr>
              <a:t>× 12 = 360 000 (</a:t>
            </a:r>
            <a:r>
              <a:rPr lang="en-US" sz="48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800" dirty="0">
                <a:effectLst/>
                <a:latin typeface="Cambria" panose="02040503050406030204" pitchFamily="18" charset="0"/>
              </a:rPr>
              <a:t>)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Số tiền bán cam </a:t>
            </a:r>
            <a:r>
              <a:rPr lang="pt-BR" sz="4800" dirty="0" smtClean="0">
                <a:effectLst/>
                <a:latin typeface="Cambria" panose="02040503050406030204" pitchFamily="18" charset="0"/>
              </a:rPr>
              <a:t>là</a:t>
            </a:r>
            <a:r>
              <a:rPr lang="pt-BR" sz="4800" dirty="0">
                <a:effectLst/>
                <a:latin typeface="Cambria" panose="02040503050406030204" pitchFamily="18" charset="0"/>
              </a:rPr>
              <a:t>: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25 000 </a:t>
            </a:r>
            <a:r>
              <a:rPr lang="en-US" sz="4800" dirty="0">
                <a:effectLst/>
                <a:latin typeface="Cambria" panose="02040503050406030204" pitchFamily="18" charset="0"/>
              </a:rPr>
              <a:t>× 20 = 500 000 (</a:t>
            </a:r>
            <a:r>
              <a:rPr lang="en-US" sz="48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800" dirty="0">
                <a:effectLst/>
                <a:latin typeface="Cambria" panose="02040503050406030204" pitchFamily="18" charset="0"/>
              </a:rPr>
              <a:t>)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tiền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bán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cả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cam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và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xoài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là</a:t>
            </a:r>
            <a:r>
              <a:rPr lang="pt-BR" sz="4800" dirty="0">
                <a:effectLst/>
                <a:latin typeface="Cambria" panose="02040503050406030204" pitchFamily="18" charset="0"/>
              </a:rPr>
              <a:t>: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en-US" sz="4800" dirty="0">
                <a:effectLst/>
                <a:latin typeface="Cambria" panose="02040503050406030204" pitchFamily="18" charset="0"/>
              </a:rPr>
              <a:t>360 000 + 500 000 = 860 000 (</a:t>
            </a:r>
            <a:r>
              <a:rPr lang="en-US" sz="48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800" dirty="0">
                <a:effectLst/>
                <a:latin typeface="Cambria" panose="02040503050406030204" pitchFamily="18" charset="0"/>
              </a:rPr>
              <a:t>)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                           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Đáp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: 860 000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đồng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F78E66-E9BF-A84C-BDC5-26AEC8B0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4" y="4332175"/>
            <a:ext cx="6477000" cy="3824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4: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260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8DA376-C65C-0F44-9AB6-56C739D63E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0" y="1268089"/>
            <a:ext cx="1623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C56BC8-DBF9-CF46-8EC1-2E6F86295F67}"/>
              </a:ext>
            </a:extLst>
          </p:cNvPr>
          <p:cNvSpPr txBox="1"/>
          <p:nvPr/>
        </p:nvSpPr>
        <p:spPr>
          <a:xfrm>
            <a:off x="4685740" y="2312615"/>
            <a:ext cx="89165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509 × 200</a:t>
            </a:r>
            <a:r>
              <a:rPr lang="x-none" sz="11500" b="1" dirty="0">
                <a:solidFill>
                  <a:srgbClr val="C00000"/>
                </a:solidFill>
                <a:effectLst/>
              </a:rPr>
              <a:t> </a:t>
            </a:r>
            <a:endParaRPr lang="x-none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C56BC8-DBF9-CF46-8EC1-2E6F86295F67}"/>
              </a:ext>
            </a:extLst>
          </p:cNvPr>
          <p:cNvSpPr txBox="1"/>
          <p:nvPr/>
        </p:nvSpPr>
        <p:spPr>
          <a:xfrm>
            <a:off x="4685740" y="2312615"/>
            <a:ext cx="89165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101 800</a:t>
            </a:r>
            <a:endParaRPr lang="x-none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0E41E30-982D-784A-9554-BA04693EF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90" y="476087"/>
            <a:ext cx="2156600" cy="2156600"/>
          </a:xfrm>
          <a:prstGeom prst="rect">
            <a:avLst/>
          </a:prstGeom>
        </p:spPr>
      </p:pic>
      <p:grpSp>
        <p:nvGrpSpPr>
          <p:cNvPr id="35" name="Group 6">
            <a:extLst>
              <a:ext uri="{FF2B5EF4-FFF2-40B4-BE49-F238E27FC236}">
                <a16:creationId xmlns:a16="http://schemas.microsoft.com/office/drawing/2014/main" xmlns="" id="{518F4AE1-4D0D-E446-9905-B99ADC73AFAE}"/>
              </a:ext>
            </a:extLst>
          </p:cNvPr>
          <p:cNvGrpSpPr/>
          <p:nvPr/>
        </p:nvGrpSpPr>
        <p:grpSpPr>
          <a:xfrm>
            <a:off x="2038270" y="686144"/>
            <a:ext cx="9640344" cy="6286155"/>
            <a:chOff x="0" y="0"/>
            <a:chExt cx="41155826" cy="958056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08A0962F-95E5-A049-8A3D-5F4494B614DA}"/>
                </a:ext>
              </a:extLst>
            </p:cNvPr>
            <p:cNvSpPr/>
            <p:nvPr/>
          </p:nvSpPr>
          <p:spPr>
            <a:xfrm>
              <a:off x="72392" y="72389"/>
              <a:ext cx="41011047" cy="9508171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98FDB78C-A77F-4443-86F8-9E82110FE79B}"/>
                </a:ext>
              </a:extLst>
            </p:cNvPr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10">
            <a:extLst>
              <a:ext uri="{FF2B5EF4-FFF2-40B4-BE49-F238E27FC236}">
                <a16:creationId xmlns:a16="http://schemas.microsoft.com/office/drawing/2014/main" xmlns="" id="{2CB3876D-2551-E642-BCF1-C160B82D917A}"/>
              </a:ext>
            </a:extLst>
          </p:cNvPr>
          <p:cNvSpPr/>
          <p:nvPr/>
        </p:nvSpPr>
        <p:spPr>
          <a:xfrm>
            <a:off x="232719" y="4407771"/>
            <a:ext cx="4082146" cy="5918229"/>
          </a:xfrm>
          <a:custGeom>
            <a:avLst/>
            <a:gdLst/>
            <a:ahLst/>
            <a:cxnLst/>
            <a:rect l="l" t="t" r="r" b="b"/>
            <a:pathLst>
              <a:path w="4428849" h="5996304">
                <a:moveTo>
                  <a:pt x="0" y="0"/>
                </a:moveTo>
                <a:lnTo>
                  <a:pt x="4428849" y="0"/>
                </a:lnTo>
                <a:lnTo>
                  <a:pt x="4428849" y="5996304"/>
                </a:lnTo>
                <a:lnTo>
                  <a:pt x="0" y="599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xmlns="" id="{A53260E5-7928-1840-9ED2-1C90D178E999}"/>
              </a:ext>
            </a:extLst>
          </p:cNvPr>
          <p:cNvSpPr/>
          <p:nvPr/>
        </p:nvSpPr>
        <p:spPr>
          <a:xfrm>
            <a:off x="9354125" y="2643003"/>
            <a:ext cx="9432206" cy="8229600"/>
          </a:xfrm>
          <a:custGeom>
            <a:avLst/>
            <a:gdLst/>
            <a:ahLst/>
            <a:cxnLst/>
            <a:rect l="l" t="t" r="r" b="b"/>
            <a:pathLst>
              <a:path w="9432206" h="8229600">
                <a:moveTo>
                  <a:pt x="0" y="0"/>
                </a:moveTo>
                <a:lnTo>
                  <a:pt x="9432206" y="0"/>
                </a:lnTo>
                <a:lnTo>
                  <a:pt x="94322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F05543-8EC0-AE4A-A809-6EF14DAC7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4455" y="900433"/>
            <a:ext cx="162179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A41D06-2B65-0843-BB46-CA513F9DF7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952" y="1280169"/>
            <a:ext cx="1623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C56BC8-DBF9-CF46-8EC1-2E6F86295F67}"/>
              </a:ext>
            </a:extLst>
          </p:cNvPr>
          <p:cNvSpPr txBox="1"/>
          <p:nvPr/>
        </p:nvSpPr>
        <p:spPr>
          <a:xfrm>
            <a:off x="4685740" y="2001486"/>
            <a:ext cx="89165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 × 21</a:t>
            </a:r>
            <a:r>
              <a:rPr lang="x-none" sz="16600" b="1" dirty="0">
                <a:solidFill>
                  <a:srgbClr val="C00000"/>
                </a:solidFill>
                <a:effectLst/>
              </a:rPr>
              <a:t> </a:t>
            </a:r>
            <a:endParaRPr lang="en-US" sz="16600" b="1" dirty="0">
              <a:solidFill>
                <a:srgbClr val="C00000"/>
              </a:solidFill>
              <a:latin typeface="Core Bandi Face"/>
            </a:endParaRPr>
          </a:p>
          <a:p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C56BC8-DBF9-CF46-8EC1-2E6F86295F67}"/>
              </a:ext>
            </a:extLst>
          </p:cNvPr>
          <p:cNvSpPr txBox="1"/>
          <p:nvPr/>
        </p:nvSpPr>
        <p:spPr>
          <a:xfrm>
            <a:off x="4685740" y="1978254"/>
            <a:ext cx="89165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672</a:t>
            </a:r>
            <a:endParaRPr lang="en-US" sz="16600" b="1" dirty="0">
              <a:solidFill>
                <a:srgbClr val="C00000"/>
              </a:solidFill>
              <a:latin typeface="Core Bandi Face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638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EA0A09-EAA3-FB4F-ACB8-F22F26D2CD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0" y="1403208"/>
            <a:ext cx="1623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F1F45D5-7F9A-5941-84B5-8E4C4DC9A2F4}"/>
              </a:ext>
            </a:extLst>
          </p:cNvPr>
          <p:cNvGrpSpPr/>
          <p:nvPr/>
        </p:nvGrpSpPr>
        <p:grpSpPr>
          <a:xfrm>
            <a:off x="1057415" y="-938803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xmlns="" id="{C3E56BD1-1B3F-A343-83B2-6F96B2CC1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53394"/>
              </p:ext>
            </p:extLst>
          </p:nvPr>
        </p:nvGraphicFramePr>
        <p:xfrm>
          <a:off x="5715000" y="3152092"/>
          <a:ext cx="11873680" cy="405071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374736">
                  <a:extLst>
                    <a:ext uri="{9D8B030D-6E8A-4147-A177-3AD203B41FA5}">
                      <a16:colId xmlns:a16="http://schemas.microsoft.com/office/drawing/2014/main" xmlns="" val="1476349205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xmlns="" val="2679446251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xmlns="" val="1958106089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xmlns="" val="823577948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xmlns="" val="2502537271"/>
                    </a:ext>
                  </a:extLst>
                </a:gridCol>
              </a:tblGrid>
              <a:tr h="1314151"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Thừa số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340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270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8900673"/>
                  </a:ext>
                </a:extLst>
              </a:tr>
              <a:tr h="1471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Thừa số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58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0862124"/>
                  </a:ext>
                </a:extLst>
              </a:tr>
              <a:tr h="1265313"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Tích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4 080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26946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021A9D-D0D8-8144-9250-8682161D87F1}"/>
              </a:ext>
            </a:extLst>
          </p:cNvPr>
          <p:cNvSpPr txBox="1"/>
          <p:nvPr/>
        </p:nvSpPr>
        <p:spPr>
          <a:xfrm>
            <a:off x="10547400" y="6158395"/>
            <a:ext cx="2099280" cy="769441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smtClean="0">
                <a:latin typeface="Cambria" panose="02040503050406030204" pitchFamily="18" charset="0"/>
              </a:rPr>
              <a:t>17</a:t>
            </a:r>
            <a:r>
              <a:rPr lang="en-US" sz="4400" dirty="0" smtClean="0">
                <a:latin typeface="Cambria" panose="02040503050406030204" pitchFamily="18" charset="0"/>
              </a:rPr>
              <a:t> </a:t>
            </a:r>
            <a:r>
              <a:rPr lang="x-none" sz="4400" smtClean="0">
                <a:latin typeface="Cambria" panose="02040503050406030204" pitchFamily="18" charset="0"/>
              </a:rPr>
              <a:t>010</a:t>
            </a:r>
            <a:endParaRPr lang="x-none" sz="4400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651C53-53C9-AB47-97A0-E19B39284BD8}"/>
              </a:ext>
            </a:extLst>
          </p:cNvPr>
          <p:cNvSpPr txBox="1"/>
          <p:nvPr/>
        </p:nvSpPr>
        <p:spPr>
          <a:xfrm>
            <a:off x="13204038" y="6200108"/>
            <a:ext cx="1672159" cy="772067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smtClean="0">
                <a:latin typeface="Cambria" panose="02040503050406030204" pitchFamily="18" charset="0"/>
              </a:rPr>
              <a:t>1</a:t>
            </a:r>
            <a:r>
              <a:rPr lang="en-US" sz="4400" dirty="0" smtClean="0">
                <a:latin typeface="Cambria" panose="02040503050406030204" pitchFamily="18" charset="0"/>
              </a:rPr>
              <a:t> </a:t>
            </a:r>
            <a:r>
              <a:rPr lang="x-none" sz="4400" smtClean="0">
                <a:latin typeface="Cambria" panose="02040503050406030204" pitchFamily="18" charset="0"/>
              </a:rPr>
              <a:t>225</a:t>
            </a:r>
            <a:endParaRPr lang="x-none" sz="4400" dirty="0"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86F002-F53C-6B4D-A70A-237FF0F49003}"/>
              </a:ext>
            </a:extLst>
          </p:cNvPr>
          <p:cNvSpPr txBox="1"/>
          <p:nvPr/>
        </p:nvSpPr>
        <p:spPr>
          <a:xfrm>
            <a:off x="15504180" y="6211244"/>
            <a:ext cx="1672159" cy="772067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smtClean="0">
                <a:latin typeface="Cambria" panose="02040503050406030204" pitchFamily="18" charset="0"/>
              </a:rPr>
              <a:t>3</a:t>
            </a:r>
            <a:r>
              <a:rPr lang="en-US" sz="4400" dirty="0" smtClean="0">
                <a:latin typeface="Cambria" panose="02040503050406030204" pitchFamily="18" charset="0"/>
              </a:rPr>
              <a:t> </a:t>
            </a:r>
            <a:r>
              <a:rPr lang="x-none" sz="4400" smtClean="0">
                <a:latin typeface="Cambria" panose="02040503050406030204" pitchFamily="18" charset="0"/>
              </a:rPr>
              <a:t>828</a:t>
            </a:r>
            <a:endParaRPr lang="x-none" sz="4400" dirty="0">
              <a:latin typeface="Cambria" panose="02040503050406030204" pitchFamily="18" charset="0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xmlns="" id="{4E275A67-A428-7747-987D-353813E8351A}"/>
              </a:ext>
            </a:extLst>
          </p:cNvPr>
          <p:cNvSpPr/>
          <p:nvPr/>
        </p:nvSpPr>
        <p:spPr>
          <a:xfrm>
            <a:off x="-228600" y="3371904"/>
            <a:ext cx="6252639" cy="7142590"/>
          </a:xfrm>
          <a:custGeom>
            <a:avLst/>
            <a:gdLst/>
            <a:ahLst/>
            <a:cxnLst/>
            <a:rect l="l" t="t" r="r" b="b"/>
            <a:pathLst>
              <a:path w="7530084" h="8229600">
                <a:moveTo>
                  <a:pt x="0" y="0"/>
                </a:moveTo>
                <a:lnTo>
                  <a:pt x="7530084" y="0"/>
                </a:lnTo>
                <a:lnTo>
                  <a:pt x="75300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34CBBB1-304F-FF43-B225-95DC834E3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173" y="0"/>
            <a:ext cx="4483100" cy="214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571" y="120859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1: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6569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A5E54-9963-2F4D-A209-28D16FF90627}"/>
              </a:ext>
            </a:extLst>
          </p:cNvPr>
          <p:cNvSpPr txBox="1"/>
          <p:nvPr/>
        </p:nvSpPr>
        <p:spPr>
          <a:xfrm>
            <a:off x="538887" y="3103403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CBA56B5-642F-1B48-BB89-2D992CD7A740}"/>
              </a:ext>
            </a:extLst>
          </p:cNvPr>
          <p:cNvSpPr/>
          <p:nvPr/>
        </p:nvSpPr>
        <p:spPr>
          <a:xfrm>
            <a:off x="1756393" y="2933246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24 x 30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52C0AC0E-64CB-BE47-8A52-D13F3A6CAEA2}"/>
              </a:ext>
            </a:extLst>
          </p:cNvPr>
          <p:cNvSpPr/>
          <p:nvPr/>
        </p:nvSpPr>
        <p:spPr>
          <a:xfrm>
            <a:off x="5452153" y="2883379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36 x 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FDEED34-90F6-284D-B823-A6C896D9910B}"/>
              </a:ext>
            </a:extLst>
          </p:cNvPr>
          <p:cNvSpPr/>
          <p:nvPr/>
        </p:nvSpPr>
        <p:spPr>
          <a:xfrm>
            <a:off x="9183173" y="2883380"/>
            <a:ext cx="402505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72 x 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1BD14ADC-27A6-0F43-9D2F-FD08E3B6EC3B}"/>
              </a:ext>
            </a:extLst>
          </p:cNvPr>
          <p:cNvSpPr/>
          <p:nvPr/>
        </p:nvSpPr>
        <p:spPr>
          <a:xfrm>
            <a:off x="13476425" y="2880195"/>
            <a:ext cx="4318928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89 x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759AD4-F4EA-5942-8B01-761C3D887B1E}"/>
              </a:ext>
            </a:extLst>
          </p:cNvPr>
          <p:cNvSpPr txBox="1"/>
          <p:nvPr/>
        </p:nvSpPr>
        <p:spPr>
          <a:xfrm>
            <a:off x="3315042" y="4739970"/>
            <a:ext cx="131487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Mẫu: 24 x 30 = (24 x 3) x 10 = 720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629D21-AC63-244A-BB39-8FBF8949550E}"/>
              </a:ext>
            </a:extLst>
          </p:cNvPr>
          <p:cNvSpPr txBox="1"/>
          <p:nvPr/>
        </p:nvSpPr>
        <p:spPr>
          <a:xfrm>
            <a:off x="570558" y="6602278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Cambria" panose="02040503050406030204" pitchFamily="18" charset="0"/>
              </a:rPr>
              <a:t>b)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3E31A4DB-ED37-114F-BF36-A2FE61B9B779}"/>
              </a:ext>
            </a:extLst>
          </p:cNvPr>
          <p:cNvSpPr/>
          <p:nvPr/>
        </p:nvSpPr>
        <p:spPr>
          <a:xfrm>
            <a:off x="1662807" y="6403962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130 x 20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D9D3C097-83E8-1C48-B4F8-59965EA684B6}"/>
              </a:ext>
            </a:extLst>
          </p:cNvPr>
          <p:cNvSpPr/>
          <p:nvPr/>
        </p:nvSpPr>
        <p:spPr>
          <a:xfrm>
            <a:off x="5422990" y="6362789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450 x 70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5DE44C9C-978C-2B40-B8A7-6A3E9130CFF5}"/>
              </a:ext>
            </a:extLst>
          </p:cNvPr>
          <p:cNvSpPr/>
          <p:nvPr/>
        </p:nvSpPr>
        <p:spPr>
          <a:xfrm>
            <a:off x="9183173" y="6403962"/>
            <a:ext cx="402506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2 300 x 50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A9368DB2-1E00-5547-BE24-09FFA6042D2D}"/>
              </a:ext>
            </a:extLst>
          </p:cNvPr>
          <p:cNvSpPr/>
          <p:nvPr/>
        </p:nvSpPr>
        <p:spPr>
          <a:xfrm>
            <a:off x="13520303" y="6369834"/>
            <a:ext cx="4318928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17 000 x 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C17A74C-B8C6-AF41-8832-30D0505804F2}"/>
              </a:ext>
            </a:extLst>
          </p:cNvPr>
          <p:cNvSpPr txBox="1"/>
          <p:nvPr/>
        </p:nvSpPr>
        <p:spPr>
          <a:xfrm>
            <a:off x="3315042" y="8271928"/>
            <a:ext cx="131487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Mẫu: 130 x 20 = (130 x 2) x 10 = 2 600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26" y="57180"/>
            <a:ext cx="4495800" cy="21463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2: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6880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4" grpId="0" animBg="1"/>
      <p:bldP spid="26" grpId="0" animBg="1"/>
      <p:bldP spid="27" grpId="0" animBg="1"/>
      <p:bldP spid="23" grpId="0" animBg="1"/>
      <p:bldP spid="20" grpId="0"/>
      <p:bldP spid="21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A5E54-9963-2F4D-A209-28D16FF90627}"/>
              </a:ext>
            </a:extLst>
          </p:cNvPr>
          <p:cNvSpPr txBox="1"/>
          <p:nvPr/>
        </p:nvSpPr>
        <p:spPr>
          <a:xfrm>
            <a:off x="1575306" y="2828292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CBA56B5-642F-1B48-BB89-2D992CD7A740}"/>
              </a:ext>
            </a:extLst>
          </p:cNvPr>
          <p:cNvSpPr/>
          <p:nvPr/>
        </p:nvSpPr>
        <p:spPr>
          <a:xfrm>
            <a:off x="2396027" y="2778591"/>
            <a:ext cx="274320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24 x 30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52C0AC0E-64CB-BE47-8A52-D13F3A6CAEA2}"/>
              </a:ext>
            </a:extLst>
          </p:cNvPr>
          <p:cNvSpPr/>
          <p:nvPr/>
        </p:nvSpPr>
        <p:spPr>
          <a:xfrm>
            <a:off x="5817417" y="2773699"/>
            <a:ext cx="274320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36 x 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FDEED34-90F6-284D-B823-A6C896D9910B}"/>
              </a:ext>
            </a:extLst>
          </p:cNvPr>
          <p:cNvSpPr/>
          <p:nvPr/>
        </p:nvSpPr>
        <p:spPr>
          <a:xfrm>
            <a:off x="9238807" y="2773698"/>
            <a:ext cx="3188592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72 x 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1BD14ADC-27A6-0F43-9D2F-FD08E3B6EC3B}"/>
              </a:ext>
            </a:extLst>
          </p:cNvPr>
          <p:cNvSpPr/>
          <p:nvPr/>
        </p:nvSpPr>
        <p:spPr>
          <a:xfrm>
            <a:off x="13105588" y="2741677"/>
            <a:ext cx="342139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89 x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759AD4-F4EA-5942-8B01-761C3D887B1E}"/>
              </a:ext>
            </a:extLst>
          </p:cNvPr>
          <p:cNvSpPr txBox="1"/>
          <p:nvPr/>
        </p:nvSpPr>
        <p:spPr>
          <a:xfrm>
            <a:off x="3683816" y="5022883"/>
            <a:ext cx="1226428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36 x 40 = (36 x 4) x 10 = 1 440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5C36E6F-895D-AF4C-987C-9DA19D87764A}"/>
              </a:ext>
            </a:extLst>
          </p:cNvPr>
          <p:cNvSpPr txBox="1"/>
          <p:nvPr/>
        </p:nvSpPr>
        <p:spPr>
          <a:xfrm>
            <a:off x="3661514" y="6550657"/>
            <a:ext cx="1226428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72 x 60 = (72 x 6) x 10 = 4 320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DAB0C28-B1EA-9547-8E05-7D52A4C06FA1}"/>
              </a:ext>
            </a:extLst>
          </p:cNvPr>
          <p:cNvSpPr txBox="1"/>
          <p:nvPr/>
        </p:nvSpPr>
        <p:spPr>
          <a:xfrm>
            <a:off x="3639212" y="8078431"/>
            <a:ext cx="1226428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89 x 50 = (89 x 5) x 10 = 4 450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26" y="57180"/>
            <a:ext cx="4495800" cy="2146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2: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58760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47A51F2-E3EA-2B42-AD8C-79CF6C286C8B}"/>
              </a:ext>
            </a:extLst>
          </p:cNvPr>
          <p:cNvSpPr txBox="1"/>
          <p:nvPr/>
        </p:nvSpPr>
        <p:spPr>
          <a:xfrm>
            <a:off x="535511" y="3288722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Cambria" panose="02040503050406030204" pitchFamily="18" charset="0"/>
              </a:rPr>
              <a:t>b)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64DE0307-5774-C34F-AD7D-6B8E0DF5F720}"/>
              </a:ext>
            </a:extLst>
          </p:cNvPr>
          <p:cNvSpPr/>
          <p:nvPr/>
        </p:nvSpPr>
        <p:spPr>
          <a:xfrm>
            <a:off x="1415579" y="3185284"/>
            <a:ext cx="348997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130 x 20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428F1512-23B3-2C4F-898C-E7750448415B}"/>
              </a:ext>
            </a:extLst>
          </p:cNvPr>
          <p:cNvSpPr/>
          <p:nvPr/>
        </p:nvSpPr>
        <p:spPr>
          <a:xfrm>
            <a:off x="5394089" y="3213386"/>
            <a:ext cx="348997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450 x 70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6DFE0F1A-2331-0D44-B6AE-032139890CA3}"/>
              </a:ext>
            </a:extLst>
          </p:cNvPr>
          <p:cNvSpPr/>
          <p:nvPr/>
        </p:nvSpPr>
        <p:spPr>
          <a:xfrm>
            <a:off x="9176560" y="3271070"/>
            <a:ext cx="4056621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2 300 x 50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21512F61-FE76-1D41-9161-A7AE49379945}"/>
              </a:ext>
            </a:extLst>
          </p:cNvPr>
          <p:cNvSpPr/>
          <p:nvPr/>
        </p:nvSpPr>
        <p:spPr>
          <a:xfrm>
            <a:off x="13521513" y="3213386"/>
            <a:ext cx="4352792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17 000 x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6E4DB14-4DD2-A149-8653-EE28FE6D10CF}"/>
              </a:ext>
            </a:extLst>
          </p:cNvPr>
          <p:cNvSpPr txBox="1"/>
          <p:nvPr/>
        </p:nvSpPr>
        <p:spPr>
          <a:xfrm>
            <a:off x="3671519" y="5118327"/>
            <a:ext cx="127114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400" dirty="0">
                <a:latin typeface="Cambria" panose="02040503050406030204" pitchFamily="18" charset="0"/>
              </a:rPr>
              <a:t>450 x 70 = (450 x 7) x 10 = 31 500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2C06C97-7D6B-534D-802B-D5B009F9E7EC}"/>
              </a:ext>
            </a:extLst>
          </p:cNvPr>
          <p:cNvSpPr txBox="1"/>
          <p:nvPr/>
        </p:nvSpPr>
        <p:spPr>
          <a:xfrm>
            <a:off x="3671518" y="6874269"/>
            <a:ext cx="127114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400" dirty="0">
                <a:latin typeface="Cambria" panose="02040503050406030204" pitchFamily="18" charset="0"/>
              </a:rPr>
              <a:t>2 300 x 50 = (2 300 x 5) x 10 = 115 000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0439B70-BCCE-ED40-A1F7-D77C8CA52873}"/>
              </a:ext>
            </a:extLst>
          </p:cNvPr>
          <p:cNvSpPr txBox="1"/>
          <p:nvPr/>
        </p:nvSpPr>
        <p:spPr>
          <a:xfrm>
            <a:off x="3671517" y="8630211"/>
            <a:ext cx="1271148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400" dirty="0">
                <a:latin typeface="Cambria" panose="02040503050406030204" pitchFamily="18" charset="0"/>
              </a:rPr>
              <a:t>17 000 x 30 = (17 000 x 3) x 10 = 510 000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26" y="57180"/>
            <a:ext cx="4495800" cy="2146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2: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79703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489</Words>
  <Application>Microsoft Office PowerPoint</Application>
  <PresentationFormat>Custom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Cambria</vt:lpstr>
      <vt:lpstr>Calibri</vt:lpstr>
      <vt:lpstr>Core Bandi Face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Illustrative Exploring Our Five Senses English Educational Presentation</dc:title>
  <cp:lastModifiedBy>SKY</cp:lastModifiedBy>
  <cp:revision>15</cp:revision>
  <dcterms:created xsi:type="dcterms:W3CDTF">2006-08-16T00:00:00Z</dcterms:created>
  <dcterms:modified xsi:type="dcterms:W3CDTF">2024-01-16T02:36:01Z</dcterms:modified>
  <dc:identifier>DAFsWGEgExc</dc:identifier>
</cp:coreProperties>
</file>