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2"/>
    <p:sldId id="257" r:id="rId3"/>
    <p:sldId id="272" r:id="rId4"/>
    <p:sldId id="318" r:id="rId5"/>
    <p:sldId id="269" r:id="rId6"/>
    <p:sldId id="286" r:id="rId7"/>
    <p:sldId id="307" r:id="rId8"/>
    <p:sldId id="306" r:id="rId9"/>
    <p:sldId id="308" r:id="rId10"/>
    <p:sldId id="309" r:id="rId11"/>
    <p:sldId id="310" r:id="rId12"/>
    <p:sldId id="311" r:id="rId13"/>
    <p:sldId id="312" r:id="rId14"/>
    <p:sldId id="313" r:id="rId15"/>
    <p:sldId id="314" r:id="rId16"/>
    <p:sldId id="317" r:id="rId17"/>
    <p:sldId id="315" r:id="rId18"/>
    <p:sldId id="299" r:id="rId19"/>
    <p:sldId id="316" r:id="rId20"/>
    <p:sldId id="319" r:id="rId21"/>
  </p:sldIdLst>
  <p:sldSz cx="18288000" cy="10287000"/>
  <p:notesSz cx="6858000" cy="9144000"/>
  <p:embeddedFontLst>
    <p:embeddedFont>
      <p:font typeface="Calibri" panose="020F0502020204030204" pitchFamily="34" charset="0"/>
      <p:regular r:id="rId23"/>
      <p:bold r:id="rId24"/>
      <p:italic r:id="rId25"/>
      <p:boldItalic r:id="rId26"/>
    </p:embeddedFont>
    <p:embeddedFont>
      <p:font typeface="Cambria" panose="02040503050406030204" pitchFamily="18"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3E31"/>
    <a:srgbClr val="F8F5E7"/>
    <a:srgbClr val="CFD8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30" autoAdjust="0"/>
    <p:restoredTop sz="94687" autoAdjust="0"/>
  </p:normalViewPr>
  <p:slideViewPr>
    <p:cSldViewPr>
      <p:cViewPr varScale="1">
        <p:scale>
          <a:sx n="66" d="100"/>
          <a:sy n="66" d="100"/>
        </p:scale>
        <p:origin x="1184"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F11F8-B144-3A46-9DA2-900B45CFB540}" type="datetimeFigureOut">
              <a:rPr lang="en-VN" smtClean="0"/>
              <a:t>25/03/2024</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8A92E5-A688-AB48-B581-B012EE984B30}" type="slidenum">
              <a:rPr lang="en-VN" smtClean="0"/>
              <a:t>‹#›</a:t>
            </a:fld>
            <a:endParaRPr lang="en-VN"/>
          </a:p>
        </p:txBody>
      </p:sp>
    </p:spTree>
    <p:extLst>
      <p:ext uri="{BB962C8B-B14F-4D97-AF65-F5344CB8AC3E}">
        <p14:creationId xmlns:p14="http://schemas.microsoft.com/office/powerpoint/2010/main" val="83366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258A92E5-A688-AB48-B581-B012EE984B30}" type="slidenum">
              <a:rPr lang="en-VN" smtClean="0"/>
              <a:t>1</a:t>
            </a:fld>
            <a:endParaRPr lang="en-VN"/>
          </a:p>
        </p:txBody>
      </p:sp>
    </p:spTree>
    <p:extLst>
      <p:ext uri="{BB962C8B-B14F-4D97-AF65-F5344CB8AC3E}">
        <p14:creationId xmlns:p14="http://schemas.microsoft.com/office/powerpoint/2010/main" val="2482917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3/25/24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3/25/24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3/25/24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98606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Đầu trang của Phần">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19231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êu đề Dọc và Văn bản">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48209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3/25/24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3/25/24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3/25/24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3/25/24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3/25/24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3/25/24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3/25/24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3/25/24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emf"/><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0.svg"/><Relationship Id="rId7" Type="http://schemas.openxmlformats.org/officeDocument/2006/relationships/image" Target="../media/image21.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0.svg"/><Relationship Id="rId7" Type="http://schemas.openxmlformats.org/officeDocument/2006/relationships/image" Target="../media/image21.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21.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21.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21.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18" Type="http://schemas.openxmlformats.org/officeDocument/2006/relationships/image" Target="../media/image26.png"/><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22.png"/><Relationship Id="rId17" Type="http://schemas.openxmlformats.org/officeDocument/2006/relationships/image" Target="../media/image8.svg"/><Relationship Id="rId2" Type="http://schemas.openxmlformats.org/officeDocument/2006/relationships/image" Target="../media/image12.png"/><Relationship Id="rId16" Type="http://schemas.openxmlformats.org/officeDocument/2006/relationships/image" Target="../media/image7.png"/><Relationship Id="rId20" Type="http://schemas.openxmlformats.org/officeDocument/2006/relationships/image" Target="../media/image37.emf"/><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5" Type="http://schemas.openxmlformats.org/officeDocument/2006/relationships/image" Target="../media/image25.svg"/><Relationship Id="rId10" Type="http://schemas.openxmlformats.org/officeDocument/2006/relationships/image" Target="../media/image20.png"/><Relationship Id="rId19" Type="http://schemas.openxmlformats.org/officeDocument/2006/relationships/image" Target="../media/image27.sv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0.svg"/><Relationship Id="rId7" Type="http://schemas.openxmlformats.org/officeDocument/2006/relationships/image" Target="../media/image21.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0.svg"/><Relationship Id="rId7" Type="http://schemas.openxmlformats.org/officeDocument/2006/relationships/image" Target="../media/image21.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18" Type="http://schemas.openxmlformats.org/officeDocument/2006/relationships/image" Target="../media/image26.png"/><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22.png"/><Relationship Id="rId17" Type="http://schemas.openxmlformats.org/officeDocument/2006/relationships/image" Target="../media/image8.svg"/><Relationship Id="rId2" Type="http://schemas.openxmlformats.org/officeDocument/2006/relationships/image" Target="../media/image12.png"/><Relationship Id="rId16" Type="http://schemas.openxmlformats.org/officeDocument/2006/relationships/image" Target="../media/image7.png"/><Relationship Id="rId20" Type="http://schemas.openxmlformats.org/officeDocument/2006/relationships/image" Target="../media/image28.emf"/><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5" Type="http://schemas.openxmlformats.org/officeDocument/2006/relationships/image" Target="../media/image25.svg"/><Relationship Id="rId10" Type="http://schemas.openxmlformats.org/officeDocument/2006/relationships/image" Target="../media/image20.png"/><Relationship Id="rId19" Type="http://schemas.openxmlformats.org/officeDocument/2006/relationships/image" Target="../media/image27.sv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4.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38.e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0.svg"/><Relationship Id="rId7" Type="http://schemas.openxmlformats.org/officeDocument/2006/relationships/image" Target="../media/image27.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17.svg"/><Relationship Id="rId5" Type="http://schemas.openxmlformats.org/officeDocument/2006/relationships/image" Target="../media/image25.svg"/><Relationship Id="rId10" Type="http://schemas.openxmlformats.org/officeDocument/2006/relationships/image" Target="../media/image16.png"/><Relationship Id="rId4" Type="http://schemas.openxmlformats.org/officeDocument/2006/relationships/image" Target="../media/image24.png"/><Relationship Id="rId9" Type="http://schemas.openxmlformats.org/officeDocument/2006/relationships/image" Target="../media/image4.sv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7.svg"/><Relationship Id="rId7" Type="http://schemas.openxmlformats.org/officeDocument/2006/relationships/image" Target="../media/image25.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4.svg"/><Relationship Id="rId5" Type="http://schemas.openxmlformats.org/officeDocument/2006/relationships/image" Target="../media/image30.svg"/><Relationship Id="rId10" Type="http://schemas.openxmlformats.org/officeDocument/2006/relationships/image" Target="../media/image3.png"/><Relationship Id="rId4" Type="http://schemas.openxmlformats.org/officeDocument/2006/relationships/image" Target="../media/image29.png"/><Relationship Id="rId9" Type="http://schemas.openxmlformats.org/officeDocument/2006/relationships/image" Target="../media/image27.sv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18" Type="http://schemas.openxmlformats.org/officeDocument/2006/relationships/image" Target="../media/image26.png"/><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22.png"/><Relationship Id="rId17" Type="http://schemas.openxmlformats.org/officeDocument/2006/relationships/image" Target="../media/image8.svg"/><Relationship Id="rId2" Type="http://schemas.openxmlformats.org/officeDocument/2006/relationships/image" Target="../media/image12.png"/><Relationship Id="rId16" Type="http://schemas.openxmlformats.org/officeDocument/2006/relationships/image" Target="../media/image7.png"/><Relationship Id="rId20" Type="http://schemas.openxmlformats.org/officeDocument/2006/relationships/image" Target="../media/image31.emf"/><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5" Type="http://schemas.openxmlformats.org/officeDocument/2006/relationships/image" Target="../media/image25.svg"/><Relationship Id="rId10" Type="http://schemas.openxmlformats.org/officeDocument/2006/relationships/image" Target="../media/image20.png"/><Relationship Id="rId19" Type="http://schemas.openxmlformats.org/officeDocument/2006/relationships/image" Target="../media/image27.sv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0.svg"/><Relationship Id="rId7" Type="http://schemas.openxmlformats.org/officeDocument/2006/relationships/image" Target="../media/image21.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0.svg"/><Relationship Id="rId7" Type="http://schemas.openxmlformats.org/officeDocument/2006/relationships/image" Target="../media/image21.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0.svg"/><Relationship Id="rId7" Type="http://schemas.openxmlformats.org/officeDocument/2006/relationships/image" Target="../media/image21.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0.svg"/><Relationship Id="rId7" Type="http://schemas.openxmlformats.org/officeDocument/2006/relationships/image" Target="../media/image21.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4E6"/>
        </a:solidFill>
        <a:effectLst/>
      </p:bgPr>
    </p:bg>
    <p:spTree>
      <p:nvGrpSpPr>
        <p:cNvPr id="1" name=""/>
        <p:cNvGrpSpPr/>
        <p:nvPr/>
      </p:nvGrpSpPr>
      <p:grpSpPr>
        <a:xfrm>
          <a:off x="0" y="0"/>
          <a:ext cx="0" cy="0"/>
          <a:chOff x="0" y="0"/>
          <a:chExt cx="0" cy="0"/>
        </a:xfrm>
      </p:grpSpPr>
      <p:sp>
        <p:nvSpPr>
          <p:cNvPr id="4" name="Freeform 4"/>
          <p:cNvSpPr/>
          <p:nvPr/>
        </p:nvSpPr>
        <p:spPr>
          <a:xfrm>
            <a:off x="-3871288" y="-1519202"/>
            <a:ext cx="8845026" cy="11996702"/>
          </a:xfrm>
          <a:custGeom>
            <a:avLst/>
            <a:gdLst/>
            <a:ahLst/>
            <a:cxnLst/>
            <a:rect l="l" t="t" r="r" b="b"/>
            <a:pathLst>
              <a:path w="8845026" h="11996702">
                <a:moveTo>
                  <a:pt x="0" y="0"/>
                </a:moveTo>
                <a:lnTo>
                  <a:pt x="8845026" y="0"/>
                </a:lnTo>
                <a:lnTo>
                  <a:pt x="8845026" y="11996702"/>
                </a:lnTo>
                <a:lnTo>
                  <a:pt x="0" y="119967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VN"/>
          </a:p>
        </p:txBody>
      </p:sp>
      <p:sp>
        <p:nvSpPr>
          <p:cNvPr id="5" name="Freeform 5"/>
          <p:cNvSpPr/>
          <p:nvPr/>
        </p:nvSpPr>
        <p:spPr>
          <a:xfrm>
            <a:off x="-1513321" y="7911922"/>
            <a:ext cx="6935998" cy="2673512"/>
          </a:xfrm>
          <a:custGeom>
            <a:avLst/>
            <a:gdLst/>
            <a:ahLst/>
            <a:cxnLst/>
            <a:rect l="l" t="t" r="r" b="b"/>
            <a:pathLst>
              <a:path w="6935998" h="2673512">
                <a:moveTo>
                  <a:pt x="0" y="0"/>
                </a:moveTo>
                <a:lnTo>
                  <a:pt x="6935997" y="0"/>
                </a:lnTo>
                <a:lnTo>
                  <a:pt x="6935997" y="2673511"/>
                </a:lnTo>
                <a:lnTo>
                  <a:pt x="0" y="26735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VN"/>
          </a:p>
        </p:txBody>
      </p:sp>
      <p:sp>
        <p:nvSpPr>
          <p:cNvPr id="6" name="Freeform 6"/>
          <p:cNvSpPr/>
          <p:nvPr/>
        </p:nvSpPr>
        <p:spPr>
          <a:xfrm>
            <a:off x="15248040" y="-980966"/>
            <a:ext cx="7088593" cy="9614414"/>
          </a:xfrm>
          <a:custGeom>
            <a:avLst/>
            <a:gdLst/>
            <a:ahLst/>
            <a:cxnLst/>
            <a:rect l="l" t="t" r="r" b="b"/>
            <a:pathLst>
              <a:path w="7088593" h="9614414">
                <a:moveTo>
                  <a:pt x="0" y="0"/>
                </a:moveTo>
                <a:lnTo>
                  <a:pt x="7088593" y="0"/>
                </a:lnTo>
                <a:lnTo>
                  <a:pt x="7088593" y="9614413"/>
                </a:lnTo>
                <a:lnTo>
                  <a:pt x="0" y="96144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VN"/>
          </a:p>
        </p:txBody>
      </p:sp>
      <p:sp>
        <p:nvSpPr>
          <p:cNvPr id="7" name="Freeform 7"/>
          <p:cNvSpPr/>
          <p:nvPr/>
        </p:nvSpPr>
        <p:spPr>
          <a:xfrm>
            <a:off x="12402748" y="7033948"/>
            <a:ext cx="9213760" cy="3551486"/>
          </a:xfrm>
          <a:custGeom>
            <a:avLst/>
            <a:gdLst/>
            <a:ahLst/>
            <a:cxnLst/>
            <a:rect l="l" t="t" r="r" b="b"/>
            <a:pathLst>
              <a:path w="9213760" h="3551486">
                <a:moveTo>
                  <a:pt x="0" y="0"/>
                </a:moveTo>
                <a:lnTo>
                  <a:pt x="9213760" y="0"/>
                </a:lnTo>
                <a:lnTo>
                  <a:pt x="9213760" y="3551485"/>
                </a:lnTo>
                <a:lnTo>
                  <a:pt x="0" y="355148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VN"/>
          </a:p>
        </p:txBody>
      </p:sp>
      <p:sp>
        <p:nvSpPr>
          <p:cNvPr id="8" name="Freeform 5">
            <a:extLst>
              <a:ext uri="{FF2B5EF4-FFF2-40B4-BE49-F238E27FC236}">
                <a16:creationId xmlns:a16="http://schemas.microsoft.com/office/drawing/2014/main" id="{9754E858-1073-7D47-9D7E-4279E85BB09E}"/>
              </a:ext>
            </a:extLst>
          </p:cNvPr>
          <p:cNvSpPr/>
          <p:nvPr/>
        </p:nvSpPr>
        <p:spPr>
          <a:xfrm>
            <a:off x="1108054" y="3373614"/>
            <a:ext cx="3931449" cy="6972300"/>
          </a:xfrm>
          <a:custGeom>
            <a:avLst/>
            <a:gdLst/>
            <a:ahLst/>
            <a:cxnLst/>
            <a:rect l="l" t="t" r="r" b="b"/>
            <a:pathLst>
              <a:path w="4193667" h="8229600">
                <a:moveTo>
                  <a:pt x="0" y="0"/>
                </a:moveTo>
                <a:lnTo>
                  <a:pt x="4193668" y="0"/>
                </a:lnTo>
                <a:lnTo>
                  <a:pt x="4193668" y="8229600"/>
                </a:lnTo>
                <a:lnTo>
                  <a:pt x="0" y="8229600"/>
                </a:lnTo>
                <a:lnTo>
                  <a:pt x="0" y="0"/>
                </a:lnTo>
                <a:close/>
              </a:path>
            </a:pathLst>
          </a:custGeom>
          <a:blipFill>
            <a:blip r:embed="rId7"/>
            <a:stretch>
              <a:fillRect/>
            </a:stretch>
          </a:blipFill>
        </p:spPr>
        <p:txBody>
          <a:bodyPr/>
          <a:lstStyle/>
          <a:p>
            <a:endParaRPr lang="en-VN"/>
          </a:p>
        </p:txBody>
      </p:sp>
      <p:pic>
        <p:nvPicPr>
          <p:cNvPr id="16" name="Picture 15">
            <a:extLst>
              <a:ext uri="{FF2B5EF4-FFF2-40B4-BE49-F238E27FC236}">
                <a16:creationId xmlns:a16="http://schemas.microsoft.com/office/drawing/2014/main" id="{B47A5030-D170-6949-B621-662A6EFCD7D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136822" y="513510"/>
            <a:ext cx="2090905" cy="2090905"/>
          </a:xfrm>
          <a:prstGeom prst="rect">
            <a:avLst/>
          </a:prstGeom>
        </p:spPr>
      </p:pic>
      <p:sp>
        <p:nvSpPr>
          <p:cNvPr id="18" name="Freeform 13">
            <a:extLst>
              <a:ext uri="{FF2B5EF4-FFF2-40B4-BE49-F238E27FC236}">
                <a16:creationId xmlns:a16="http://schemas.microsoft.com/office/drawing/2014/main" id="{C0FBC1A6-9797-EE4A-B065-7E734024E74D}"/>
              </a:ext>
            </a:extLst>
          </p:cNvPr>
          <p:cNvSpPr/>
          <p:nvPr/>
        </p:nvSpPr>
        <p:spPr>
          <a:xfrm>
            <a:off x="3859289" y="-255688"/>
            <a:ext cx="2408862" cy="3629302"/>
          </a:xfrm>
          <a:custGeom>
            <a:avLst/>
            <a:gdLst/>
            <a:ahLst/>
            <a:cxnLst/>
            <a:rect l="l" t="t" r="r" b="b"/>
            <a:pathLst>
              <a:path w="1845252" h="2728195">
                <a:moveTo>
                  <a:pt x="0" y="0"/>
                </a:moveTo>
                <a:lnTo>
                  <a:pt x="1845252" y="0"/>
                </a:lnTo>
                <a:lnTo>
                  <a:pt x="1845252" y="2728195"/>
                </a:lnTo>
                <a:lnTo>
                  <a:pt x="0" y="272819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VN"/>
          </a:p>
        </p:txBody>
      </p:sp>
      <p:sp>
        <p:nvSpPr>
          <p:cNvPr id="19" name="Freeform 11">
            <a:extLst>
              <a:ext uri="{FF2B5EF4-FFF2-40B4-BE49-F238E27FC236}">
                <a16:creationId xmlns:a16="http://schemas.microsoft.com/office/drawing/2014/main" id="{29AB4BAF-E7AE-1242-B0F4-E4D89614F89C}"/>
              </a:ext>
            </a:extLst>
          </p:cNvPr>
          <p:cNvSpPr/>
          <p:nvPr/>
        </p:nvSpPr>
        <p:spPr>
          <a:xfrm>
            <a:off x="4439479" y="8030349"/>
            <a:ext cx="4295810" cy="2671213"/>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VN"/>
          </a:p>
        </p:txBody>
      </p:sp>
      <p:pic>
        <p:nvPicPr>
          <p:cNvPr id="21" name="Picture 20">
            <a:extLst>
              <a:ext uri="{FF2B5EF4-FFF2-40B4-BE49-F238E27FC236}">
                <a16:creationId xmlns:a16="http://schemas.microsoft.com/office/drawing/2014/main" id="{9FDEEFB0-ECD3-BF4D-BF1C-56B560F0C228}"/>
              </a:ext>
            </a:extLst>
          </p:cNvPr>
          <p:cNvPicPr>
            <a:picLocks noChangeAspect="1"/>
          </p:cNvPicPr>
          <p:nvPr/>
        </p:nvPicPr>
        <p:blipFill>
          <a:blip r:embed="rId13"/>
          <a:stretch>
            <a:fillRect/>
          </a:stretch>
        </p:blipFill>
        <p:spPr>
          <a:xfrm>
            <a:off x="4332064" y="2870912"/>
            <a:ext cx="12788900" cy="5664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13" name="Group 3">
            <a:extLst>
              <a:ext uri="{FF2B5EF4-FFF2-40B4-BE49-F238E27FC236}">
                <a16:creationId xmlns:a16="http://schemas.microsoft.com/office/drawing/2014/main" id="{659DE872-78FB-B048-9503-88AAB4D137F4}"/>
              </a:ext>
            </a:extLst>
          </p:cNvPr>
          <p:cNvGrpSpPr/>
          <p:nvPr/>
        </p:nvGrpSpPr>
        <p:grpSpPr>
          <a:xfrm>
            <a:off x="952500" y="754566"/>
            <a:ext cx="16383000" cy="8305800"/>
            <a:chOff x="0" y="0"/>
            <a:chExt cx="9597121" cy="6398080"/>
          </a:xfrm>
          <a:solidFill>
            <a:srgbClr val="CFD8BE"/>
          </a:solidFill>
        </p:grpSpPr>
        <p:sp>
          <p:nvSpPr>
            <p:cNvPr id="14" name="Freeform 4">
              <a:extLst>
                <a:ext uri="{FF2B5EF4-FFF2-40B4-BE49-F238E27FC236}">
                  <a16:creationId xmlns:a16="http://schemas.microsoft.com/office/drawing/2014/main" id="{4B3B5167-6A5A-604A-B40E-0045F3209492}"/>
                </a:ext>
              </a:extLst>
            </p:cNvPr>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txBody>
            <a:bodyPr/>
            <a:lstStyle/>
            <a:p>
              <a:endParaRPr lang="en-VN"/>
            </a:p>
          </p:txBody>
        </p:sp>
        <p:sp>
          <p:nvSpPr>
            <p:cNvPr id="15" name="Freeform 5">
              <a:extLst>
                <a:ext uri="{FF2B5EF4-FFF2-40B4-BE49-F238E27FC236}">
                  <a16:creationId xmlns:a16="http://schemas.microsoft.com/office/drawing/2014/main" id="{A97ED11A-79EB-2040-8962-50D1F13ED9EF}"/>
                </a:ext>
              </a:extLst>
            </p:cNvPr>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txBody>
            <a:bodyPr/>
            <a:lstStyle/>
            <a:p>
              <a:endParaRPr lang="en-VN"/>
            </a:p>
          </p:txBody>
        </p:sp>
      </p:grpSp>
      <p:sp>
        <p:nvSpPr>
          <p:cNvPr id="21" name="TextBox 20">
            <a:extLst>
              <a:ext uri="{FF2B5EF4-FFF2-40B4-BE49-F238E27FC236}">
                <a16:creationId xmlns:a16="http://schemas.microsoft.com/office/drawing/2014/main" id="{300C479C-B541-D947-88FB-122CC00E1159}"/>
              </a:ext>
            </a:extLst>
          </p:cNvPr>
          <p:cNvSpPr txBox="1"/>
          <p:nvPr/>
        </p:nvSpPr>
        <p:spPr>
          <a:xfrm>
            <a:off x="1447800" y="1241472"/>
            <a:ext cx="14530245" cy="830997"/>
          </a:xfrm>
          <a:prstGeom prst="rect">
            <a:avLst/>
          </a:prstGeom>
          <a:noFill/>
        </p:spPr>
        <p:txBody>
          <a:bodyPr wrap="square" rtlCol="0">
            <a:spAutoFit/>
          </a:bodyPr>
          <a:lstStyle/>
          <a:p>
            <a:r>
              <a:rPr lang="en-VN" sz="4800" b="1" dirty="0">
                <a:solidFill>
                  <a:srgbClr val="C00000"/>
                </a:solidFill>
                <a:latin typeface="Cambria" panose="02040503050406030204" pitchFamily="18" charset="0"/>
              </a:rPr>
              <a:t>1. Đọc các đoạn văn dưới đây và trả lời câu hỏi</a:t>
            </a:r>
          </a:p>
        </p:txBody>
      </p:sp>
      <p:sp>
        <p:nvSpPr>
          <p:cNvPr id="6" name="TextBox 5">
            <a:extLst>
              <a:ext uri="{FF2B5EF4-FFF2-40B4-BE49-F238E27FC236}">
                <a16:creationId xmlns:a16="http://schemas.microsoft.com/office/drawing/2014/main" id="{F041AE2B-9B18-1343-9AE1-1264EE6B3194}"/>
              </a:ext>
            </a:extLst>
          </p:cNvPr>
          <p:cNvSpPr txBox="1"/>
          <p:nvPr/>
        </p:nvSpPr>
        <p:spPr>
          <a:xfrm>
            <a:off x="1184368" y="2172236"/>
            <a:ext cx="10779575" cy="5632311"/>
          </a:xfrm>
          <a:prstGeom prst="rect">
            <a:avLst/>
          </a:prstGeom>
          <a:noFill/>
        </p:spPr>
        <p:txBody>
          <a:bodyPr wrap="square" rtlCol="0">
            <a:spAutoFit/>
          </a:bodyPr>
          <a:lstStyle/>
          <a:p>
            <a:pPr algn="just"/>
            <a:r>
              <a:rPr lang="vi-VN" sz="4000" b="1" dirty="0">
                <a:solidFill>
                  <a:srgbClr val="000000"/>
                </a:solidFill>
                <a:latin typeface="Cambria" panose="02040503050406030204" pitchFamily="18" charset="0"/>
              </a:rPr>
              <a:t>c</a:t>
            </a:r>
            <a:r>
              <a:rPr lang="vi-VN" sz="4000" b="1" i="0" dirty="0">
                <a:solidFill>
                  <a:srgbClr val="000000"/>
                </a:solidFill>
                <a:effectLst/>
                <a:latin typeface="Cambria" panose="02040503050406030204" pitchFamily="18" charset="0"/>
              </a:rPr>
              <a:t>. Tả thân cây</a:t>
            </a:r>
            <a:endParaRPr lang="vi-VN" sz="4000" dirty="0">
              <a:solidFill>
                <a:srgbClr val="000000"/>
              </a:solidFill>
              <a:latin typeface="Cambria" panose="02040503050406030204" pitchFamily="18" charset="0"/>
            </a:endParaRPr>
          </a:p>
          <a:p>
            <a:pPr algn="just"/>
            <a:r>
              <a:rPr lang="vi-VN" sz="4000" dirty="0">
                <a:solidFill>
                  <a:srgbClr val="000000"/>
                </a:solidFill>
                <a:latin typeface="Cambria" panose="02040503050406030204" pitchFamily="18" charset="0"/>
              </a:rPr>
              <a:t>Bên vệ đường, sừng sững một cây sồi. Đó là một cây sồi lớn, hai người ôm không xuể, có những cành có lẽ đã gãy từ lâu, vỏ cây nứt nẻ đầy vết sẹo. Với những cánh tay to xù xì không cân đối, với ngón tay quều quào xoè rộng, nó như một con quái vật già nua cau có và khinh khỉnh đứng giữa đám bạch dương tươi cười.</a:t>
            </a:r>
          </a:p>
          <a:p>
            <a:pPr algn="r"/>
            <a:r>
              <a:rPr lang="vi-VN" sz="4000" dirty="0">
                <a:solidFill>
                  <a:srgbClr val="000000"/>
                </a:solidFill>
                <a:latin typeface="Cambria" panose="02040503050406030204" pitchFamily="18" charset="0"/>
              </a:rPr>
              <a:t>(Theo Lép Tôn-xtôi)</a:t>
            </a:r>
          </a:p>
        </p:txBody>
      </p:sp>
      <p:sp>
        <p:nvSpPr>
          <p:cNvPr id="2" name="TextBox 1">
            <a:extLst>
              <a:ext uri="{FF2B5EF4-FFF2-40B4-BE49-F238E27FC236}">
                <a16:creationId xmlns:a16="http://schemas.microsoft.com/office/drawing/2014/main" id="{E27BBE1B-7A85-374D-8439-7C1C4F5D7899}"/>
              </a:ext>
            </a:extLst>
          </p:cNvPr>
          <p:cNvSpPr txBox="1"/>
          <p:nvPr/>
        </p:nvSpPr>
        <p:spPr>
          <a:xfrm>
            <a:off x="1447800" y="7828359"/>
            <a:ext cx="13875834" cy="646331"/>
          </a:xfrm>
          <a:prstGeom prst="rect">
            <a:avLst/>
          </a:prstGeom>
          <a:solidFill>
            <a:schemeClr val="bg1"/>
          </a:solidFill>
        </p:spPr>
        <p:txBody>
          <a:bodyPr wrap="square" rtlCol="0">
            <a:spAutoFit/>
          </a:bodyPr>
          <a:lstStyle/>
          <a:p>
            <a:pPr marL="457200" indent="-457200">
              <a:buFont typeface="Arial" panose="020B0604020202020204" pitchFamily="34" charset="0"/>
              <a:buChar char="•"/>
            </a:pPr>
            <a:r>
              <a:rPr lang="vi-VN" sz="3600" dirty="0">
                <a:solidFill>
                  <a:srgbClr val="AB3E31"/>
                </a:solidFill>
                <a:latin typeface="Cambria" panose="02040503050406030204" pitchFamily="18" charset="0"/>
              </a:rPr>
              <a:t>Những từ ngữ nào tả thân cây sồi gây ấn tượng mạnh đối với em? </a:t>
            </a:r>
          </a:p>
        </p:txBody>
      </p:sp>
      <p:sp>
        <p:nvSpPr>
          <p:cNvPr id="10" name="Freeform 11">
            <a:extLst>
              <a:ext uri="{FF2B5EF4-FFF2-40B4-BE49-F238E27FC236}">
                <a16:creationId xmlns:a16="http://schemas.microsoft.com/office/drawing/2014/main" id="{126E3EBF-823D-904C-80F1-B2AB6DE00A7E}"/>
              </a:ext>
            </a:extLst>
          </p:cNvPr>
          <p:cNvSpPr/>
          <p:nvPr/>
        </p:nvSpPr>
        <p:spPr>
          <a:xfrm>
            <a:off x="0" y="8420100"/>
            <a:ext cx="3352800" cy="1995656"/>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N"/>
          </a:p>
        </p:txBody>
      </p:sp>
      <p:sp>
        <p:nvSpPr>
          <p:cNvPr id="11" name="Freeform 5">
            <a:extLst>
              <a:ext uri="{FF2B5EF4-FFF2-40B4-BE49-F238E27FC236}">
                <a16:creationId xmlns:a16="http://schemas.microsoft.com/office/drawing/2014/main" id="{50DA1176-84C0-8F43-90CC-8C8B11AC4E6F}"/>
              </a:ext>
            </a:extLst>
          </p:cNvPr>
          <p:cNvSpPr/>
          <p:nvPr/>
        </p:nvSpPr>
        <p:spPr>
          <a:xfrm>
            <a:off x="16341862" y="7475317"/>
            <a:ext cx="1104241" cy="1148566"/>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VN"/>
          </a:p>
        </p:txBody>
      </p:sp>
      <p:sp>
        <p:nvSpPr>
          <p:cNvPr id="12" name="Freeform 6">
            <a:extLst>
              <a:ext uri="{FF2B5EF4-FFF2-40B4-BE49-F238E27FC236}">
                <a16:creationId xmlns:a16="http://schemas.microsoft.com/office/drawing/2014/main" id="{B3E14EB9-2B90-3B40-9540-D6620895DBAB}"/>
              </a:ext>
            </a:extLst>
          </p:cNvPr>
          <p:cNvSpPr/>
          <p:nvPr/>
        </p:nvSpPr>
        <p:spPr>
          <a:xfrm>
            <a:off x="15553169" y="8623883"/>
            <a:ext cx="2496544" cy="1625000"/>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VN"/>
          </a:p>
        </p:txBody>
      </p:sp>
      <p:pic>
        <p:nvPicPr>
          <p:cNvPr id="7" name="Picture 6">
            <a:extLst>
              <a:ext uri="{FF2B5EF4-FFF2-40B4-BE49-F238E27FC236}">
                <a16:creationId xmlns:a16="http://schemas.microsoft.com/office/drawing/2014/main" id="{8E2E6299-FD31-AC47-8F05-CA7BE0C11EE9}"/>
              </a:ext>
            </a:extLst>
          </p:cNvPr>
          <p:cNvPicPr>
            <a:picLocks noChangeAspect="1"/>
          </p:cNvPicPr>
          <p:nvPr/>
        </p:nvPicPr>
        <p:blipFill>
          <a:blip r:embed="rId8"/>
          <a:stretch>
            <a:fillRect/>
          </a:stretch>
        </p:blipFill>
        <p:spPr>
          <a:xfrm>
            <a:off x="11963943" y="2811683"/>
            <a:ext cx="4948947" cy="4225551"/>
          </a:xfrm>
          <a:prstGeom prst="rect">
            <a:avLst/>
          </a:prstGeom>
        </p:spPr>
      </p:pic>
    </p:spTree>
    <p:extLst>
      <p:ext uri="{BB962C8B-B14F-4D97-AF65-F5344CB8AC3E}">
        <p14:creationId xmlns:p14="http://schemas.microsoft.com/office/powerpoint/2010/main" val="24849974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a:solidFill>
            <a:srgbClr val="CFD8BE"/>
          </a:solidFill>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txBody>
            <a:bodyPr/>
            <a:lstStyle/>
            <a:p>
              <a:endParaRPr lang="en-VN"/>
            </a:p>
          </p:txBody>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txBody>
            <a:bodyPr/>
            <a:lstStyle/>
            <a:p>
              <a:endParaRPr lang="en-VN"/>
            </a:p>
          </p:txBody>
        </p:sp>
      </p:grpSp>
      <p:sp>
        <p:nvSpPr>
          <p:cNvPr id="21" name="TextBox 20">
            <a:extLst>
              <a:ext uri="{FF2B5EF4-FFF2-40B4-BE49-F238E27FC236}">
                <a16:creationId xmlns:a16="http://schemas.microsoft.com/office/drawing/2014/main" id="{300C479C-B541-D947-88FB-122CC00E1159}"/>
              </a:ext>
            </a:extLst>
          </p:cNvPr>
          <p:cNvSpPr txBox="1"/>
          <p:nvPr/>
        </p:nvSpPr>
        <p:spPr>
          <a:xfrm>
            <a:off x="1670824" y="1512956"/>
            <a:ext cx="15245576" cy="923330"/>
          </a:xfrm>
          <a:prstGeom prst="rect">
            <a:avLst/>
          </a:prstGeom>
          <a:noFill/>
        </p:spPr>
        <p:txBody>
          <a:bodyPr wrap="square" rtlCol="0">
            <a:spAutoFit/>
          </a:bodyPr>
          <a:lstStyle/>
          <a:p>
            <a:r>
              <a:rPr lang="en-VN" sz="5400" b="1" dirty="0">
                <a:solidFill>
                  <a:srgbClr val="C00000"/>
                </a:solidFill>
                <a:latin typeface="Cambria" panose="02040503050406030204" pitchFamily="18" charset="0"/>
              </a:rPr>
              <a:t>1. Đọc các đoạn văn dưới đây và trả lời câu hỏi</a:t>
            </a:r>
          </a:p>
        </p:txBody>
      </p:sp>
      <p:sp>
        <p:nvSpPr>
          <p:cNvPr id="2" name="TextBox 1">
            <a:extLst>
              <a:ext uri="{FF2B5EF4-FFF2-40B4-BE49-F238E27FC236}">
                <a16:creationId xmlns:a16="http://schemas.microsoft.com/office/drawing/2014/main" id="{E27BBE1B-7A85-374D-8439-7C1C4F5D7899}"/>
              </a:ext>
            </a:extLst>
          </p:cNvPr>
          <p:cNvSpPr txBox="1"/>
          <p:nvPr/>
        </p:nvSpPr>
        <p:spPr>
          <a:xfrm>
            <a:off x="4499381" y="4181423"/>
            <a:ext cx="9284899" cy="1548757"/>
          </a:xfrm>
          <a:prstGeom prst="rect">
            <a:avLst/>
          </a:prstGeom>
          <a:solidFill>
            <a:schemeClr val="bg1"/>
          </a:solidFill>
        </p:spPr>
        <p:txBody>
          <a:bodyPr wrap="square" rtlCol="0">
            <a:spAutoFit/>
          </a:bodyPr>
          <a:lstStyle/>
          <a:p>
            <a:pPr algn="ctr">
              <a:lnSpc>
                <a:spcPct val="150000"/>
              </a:lnSpc>
            </a:pPr>
            <a:r>
              <a:rPr lang="vi-VN" sz="7200" b="1" dirty="0">
                <a:latin typeface="Cambria" panose="02040503050406030204" pitchFamily="18" charset="0"/>
              </a:rPr>
              <a:t>CHIA SẺ TRƯỚC LỚP</a:t>
            </a:r>
          </a:p>
        </p:txBody>
      </p:sp>
      <p:sp>
        <p:nvSpPr>
          <p:cNvPr id="10" name="Freeform 11">
            <a:extLst>
              <a:ext uri="{FF2B5EF4-FFF2-40B4-BE49-F238E27FC236}">
                <a16:creationId xmlns:a16="http://schemas.microsoft.com/office/drawing/2014/main" id="{126E3EBF-823D-904C-80F1-B2AB6DE00A7E}"/>
              </a:ext>
            </a:extLst>
          </p:cNvPr>
          <p:cNvSpPr/>
          <p:nvPr/>
        </p:nvSpPr>
        <p:spPr>
          <a:xfrm>
            <a:off x="0" y="8420100"/>
            <a:ext cx="3352800" cy="1995656"/>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N"/>
          </a:p>
        </p:txBody>
      </p:sp>
      <p:sp>
        <p:nvSpPr>
          <p:cNvPr id="11" name="Freeform 5">
            <a:extLst>
              <a:ext uri="{FF2B5EF4-FFF2-40B4-BE49-F238E27FC236}">
                <a16:creationId xmlns:a16="http://schemas.microsoft.com/office/drawing/2014/main" id="{50DA1176-84C0-8F43-90CC-8C8B11AC4E6F}"/>
              </a:ext>
            </a:extLst>
          </p:cNvPr>
          <p:cNvSpPr/>
          <p:nvPr/>
        </p:nvSpPr>
        <p:spPr>
          <a:xfrm>
            <a:off x="16341862" y="7475317"/>
            <a:ext cx="1104241" cy="1148566"/>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VN"/>
          </a:p>
        </p:txBody>
      </p:sp>
      <p:sp>
        <p:nvSpPr>
          <p:cNvPr id="12" name="Freeform 6">
            <a:extLst>
              <a:ext uri="{FF2B5EF4-FFF2-40B4-BE49-F238E27FC236}">
                <a16:creationId xmlns:a16="http://schemas.microsoft.com/office/drawing/2014/main" id="{B3E14EB9-2B90-3B40-9540-D6620895DBAB}"/>
              </a:ext>
            </a:extLst>
          </p:cNvPr>
          <p:cNvSpPr/>
          <p:nvPr/>
        </p:nvSpPr>
        <p:spPr>
          <a:xfrm>
            <a:off x="15553169" y="8623883"/>
            <a:ext cx="2496544" cy="1625000"/>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VN"/>
          </a:p>
        </p:txBody>
      </p:sp>
      <p:sp>
        <p:nvSpPr>
          <p:cNvPr id="13" name="Freeform 3">
            <a:extLst>
              <a:ext uri="{FF2B5EF4-FFF2-40B4-BE49-F238E27FC236}">
                <a16:creationId xmlns:a16="http://schemas.microsoft.com/office/drawing/2014/main" id="{FAD50BDC-2B8E-A54B-BBB9-489D0CB5E5AA}"/>
              </a:ext>
            </a:extLst>
          </p:cNvPr>
          <p:cNvSpPr/>
          <p:nvPr/>
        </p:nvSpPr>
        <p:spPr>
          <a:xfrm>
            <a:off x="6553200" y="6030882"/>
            <a:ext cx="4800600" cy="4256118"/>
          </a:xfrm>
          <a:custGeom>
            <a:avLst/>
            <a:gdLst/>
            <a:ahLst/>
            <a:cxnLst/>
            <a:rect l="l" t="t" r="r" b="b"/>
            <a:pathLst>
              <a:path w="9220840" h="8229600">
                <a:moveTo>
                  <a:pt x="0" y="0"/>
                </a:moveTo>
                <a:lnTo>
                  <a:pt x="9220840" y="0"/>
                </a:lnTo>
                <a:lnTo>
                  <a:pt x="9220840" y="8229600"/>
                </a:lnTo>
                <a:lnTo>
                  <a:pt x="0" y="8229600"/>
                </a:lnTo>
                <a:lnTo>
                  <a:pt x="0" y="0"/>
                </a:lnTo>
                <a:close/>
              </a:path>
            </a:pathLst>
          </a:custGeom>
          <a:blipFill>
            <a:blip r:embed="rId8"/>
            <a:stretch>
              <a:fillRect/>
            </a:stretch>
          </a:blipFill>
        </p:spPr>
        <p:txBody>
          <a:bodyPr/>
          <a:lstStyle/>
          <a:p>
            <a:endParaRPr lang="en-VN"/>
          </a:p>
        </p:txBody>
      </p:sp>
    </p:spTree>
    <p:extLst>
      <p:ext uri="{BB962C8B-B14F-4D97-AF65-F5344CB8AC3E}">
        <p14:creationId xmlns:p14="http://schemas.microsoft.com/office/powerpoint/2010/main" val="32070107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out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8699"/>
            <a:ext cx="16383000" cy="8305800"/>
            <a:chOff x="0" y="0"/>
            <a:chExt cx="9597121" cy="6398080"/>
          </a:xfrm>
          <a:solidFill>
            <a:srgbClr val="CFD8BE"/>
          </a:solidFill>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txBody>
            <a:bodyPr/>
            <a:lstStyle/>
            <a:p>
              <a:endParaRPr lang="en-VN"/>
            </a:p>
          </p:txBody>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txBody>
            <a:bodyPr/>
            <a:lstStyle/>
            <a:p>
              <a:endParaRPr lang="en-VN"/>
            </a:p>
          </p:txBody>
        </p:sp>
      </p:grpSp>
      <p:sp>
        <p:nvSpPr>
          <p:cNvPr id="21" name="TextBox 20">
            <a:extLst>
              <a:ext uri="{FF2B5EF4-FFF2-40B4-BE49-F238E27FC236}">
                <a16:creationId xmlns:a16="http://schemas.microsoft.com/office/drawing/2014/main" id="{300C479C-B541-D947-88FB-122CC00E1159}"/>
              </a:ext>
            </a:extLst>
          </p:cNvPr>
          <p:cNvSpPr txBox="1"/>
          <p:nvPr/>
        </p:nvSpPr>
        <p:spPr>
          <a:xfrm>
            <a:off x="1447800" y="1241472"/>
            <a:ext cx="14530245" cy="707886"/>
          </a:xfrm>
          <a:prstGeom prst="rect">
            <a:avLst/>
          </a:prstGeom>
          <a:noFill/>
        </p:spPr>
        <p:txBody>
          <a:bodyPr wrap="square" rtlCol="0">
            <a:spAutoFit/>
          </a:bodyPr>
          <a:lstStyle/>
          <a:p>
            <a:r>
              <a:rPr lang="en-VN" sz="4000" b="1" dirty="0">
                <a:solidFill>
                  <a:srgbClr val="C00000"/>
                </a:solidFill>
                <a:latin typeface="Cambria" panose="02040503050406030204" pitchFamily="18" charset="0"/>
              </a:rPr>
              <a:t>1. Đọc các đoạn văn dưới đây và trả lời câu hỏi</a:t>
            </a:r>
          </a:p>
        </p:txBody>
      </p:sp>
      <p:sp>
        <p:nvSpPr>
          <p:cNvPr id="6" name="TextBox 5">
            <a:extLst>
              <a:ext uri="{FF2B5EF4-FFF2-40B4-BE49-F238E27FC236}">
                <a16:creationId xmlns:a16="http://schemas.microsoft.com/office/drawing/2014/main" id="{F041AE2B-9B18-1343-9AE1-1264EE6B3194}"/>
              </a:ext>
            </a:extLst>
          </p:cNvPr>
          <p:cNvSpPr txBox="1"/>
          <p:nvPr/>
        </p:nvSpPr>
        <p:spPr>
          <a:xfrm>
            <a:off x="1749885" y="2064734"/>
            <a:ext cx="15051556" cy="3539430"/>
          </a:xfrm>
          <a:prstGeom prst="rect">
            <a:avLst/>
          </a:prstGeom>
          <a:noFill/>
        </p:spPr>
        <p:txBody>
          <a:bodyPr wrap="square" rtlCol="0">
            <a:spAutoFit/>
          </a:bodyPr>
          <a:lstStyle/>
          <a:p>
            <a:pPr algn="just"/>
            <a:r>
              <a:rPr lang="vi-VN" sz="3200" b="1" i="0" dirty="0">
                <a:solidFill>
                  <a:srgbClr val="000000"/>
                </a:solidFill>
                <a:effectLst/>
                <a:latin typeface="Cambria" panose="02040503050406030204" pitchFamily="18" charset="0"/>
              </a:rPr>
              <a:t>a. Tả lá</a:t>
            </a:r>
            <a:endParaRPr lang="vi-VN" sz="3200" b="0" i="0" dirty="0">
              <a:solidFill>
                <a:srgbClr val="000000"/>
              </a:solidFill>
              <a:effectLst/>
              <a:latin typeface="Cambria" panose="02040503050406030204" pitchFamily="18" charset="0"/>
            </a:endParaRPr>
          </a:p>
          <a:p>
            <a:pPr algn="just"/>
            <a:r>
              <a:rPr lang="vi-VN" sz="3200" dirty="0">
                <a:solidFill>
                  <a:srgbClr val="000000"/>
                </a:solidFill>
                <a:latin typeface="Cambria" panose="02040503050406030204" pitchFamily="18" charset="0"/>
              </a:rPr>
              <a:t>Có những cây mùa nào cũng đẹp, như cây bàng. Mùa xuân, lá bàng mới nảy trông như những ngọn lửa xanh. Sang hè, lá lên thật dày, ánh sáng xuyên qua chỉ còn là màu ngọc bích. Khi lá bàng ngả sang màu lục, ấy là mùa thu. Sang đến những ngày cuối đông, mùa của lá rụng, nó lại có vẻ đẹp riêng. Những lá bàng mùa đông đỏ như đồng ấy, có thể nhìn cả ngày không chán.</a:t>
            </a:r>
          </a:p>
          <a:p>
            <a:pPr algn="r"/>
            <a:r>
              <a:rPr lang="vi-VN" sz="3200" dirty="0">
                <a:solidFill>
                  <a:srgbClr val="000000"/>
                </a:solidFill>
                <a:latin typeface="Cambria" panose="02040503050406030204" pitchFamily="18" charset="0"/>
              </a:rPr>
              <a:t>(Đoàn Giỏi)</a:t>
            </a:r>
          </a:p>
        </p:txBody>
      </p:sp>
      <p:sp>
        <p:nvSpPr>
          <p:cNvPr id="2" name="TextBox 1">
            <a:extLst>
              <a:ext uri="{FF2B5EF4-FFF2-40B4-BE49-F238E27FC236}">
                <a16:creationId xmlns:a16="http://schemas.microsoft.com/office/drawing/2014/main" id="{E27BBE1B-7A85-374D-8439-7C1C4F5D7899}"/>
              </a:ext>
            </a:extLst>
          </p:cNvPr>
          <p:cNvSpPr txBox="1"/>
          <p:nvPr/>
        </p:nvSpPr>
        <p:spPr>
          <a:xfrm>
            <a:off x="1904998" y="5690816"/>
            <a:ext cx="13726983" cy="646331"/>
          </a:xfrm>
          <a:prstGeom prst="rect">
            <a:avLst/>
          </a:prstGeom>
          <a:solidFill>
            <a:srgbClr val="F8F5E7"/>
          </a:solidFill>
        </p:spPr>
        <p:txBody>
          <a:bodyPr wrap="square" rtlCol="0">
            <a:spAutoFit/>
          </a:bodyPr>
          <a:lstStyle/>
          <a:p>
            <a:pPr marL="457200" indent="-457200">
              <a:buFont typeface="Arial" panose="020B0604020202020204" pitchFamily="34" charset="0"/>
              <a:buChar char="•"/>
            </a:pPr>
            <a:r>
              <a:rPr lang="vi-VN" sz="3600" dirty="0">
                <a:solidFill>
                  <a:srgbClr val="AB3E31"/>
                </a:solidFill>
                <a:latin typeface="Cambria" panose="02040503050406030204" pitchFamily="18" charset="0"/>
              </a:rPr>
              <a:t>Câu mở đầu đoạn cho biết cây bàng mùa nào cũng đẹp.</a:t>
            </a:r>
          </a:p>
        </p:txBody>
      </p:sp>
      <p:sp>
        <p:nvSpPr>
          <p:cNvPr id="13" name="TextBox 12">
            <a:extLst>
              <a:ext uri="{FF2B5EF4-FFF2-40B4-BE49-F238E27FC236}">
                <a16:creationId xmlns:a16="http://schemas.microsoft.com/office/drawing/2014/main" id="{F8DD3B3E-7BD1-2449-B25E-C3E5379BC16D}"/>
              </a:ext>
            </a:extLst>
          </p:cNvPr>
          <p:cNvSpPr txBox="1"/>
          <p:nvPr/>
        </p:nvSpPr>
        <p:spPr>
          <a:xfrm>
            <a:off x="1905000" y="6687734"/>
            <a:ext cx="13726984" cy="646331"/>
          </a:xfrm>
          <a:prstGeom prst="rect">
            <a:avLst/>
          </a:prstGeom>
          <a:solidFill>
            <a:srgbClr val="F8F5E7"/>
          </a:solidFill>
        </p:spPr>
        <p:txBody>
          <a:bodyPr wrap="square" rtlCol="0">
            <a:spAutoFit/>
          </a:bodyPr>
          <a:lstStyle/>
          <a:p>
            <a:pPr marL="457200" indent="-457200">
              <a:buFont typeface="Arial" panose="020B0604020202020204" pitchFamily="34" charset="0"/>
              <a:buChar char="•"/>
            </a:pPr>
            <a:r>
              <a:rPr lang="vi-VN" sz="3600" dirty="0">
                <a:solidFill>
                  <a:srgbClr val="AB3E31"/>
                </a:solidFill>
                <a:latin typeface="Cambria" panose="02040503050406030204" pitchFamily="18" charset="0"/>
              </a:rPr>
              <a:t>Lá bàng được tả theo trình tự thời gian từ mùa xuân đến mùa đông</a:t>
            </a:r>
          </a:p>
        </p:txBody>
      </p:sp>
      <p:sp>
        <p:nvSpPr>
          <p:cNvPr id="14" name="TextBox 13">
            <a:extLst>
              <a:ext uri="{FF2B5EF4-FFF2-40B4-BE49-F238E27FC236}">
                <a16:creationId xmlns:a16="http://schemas.microsoft.com/office/drawing/2014/main" id="{7D6AF20F-582E-1445-9E7B-7B632902128B}"/>
              </a:ext>
            </a:extLst>
          </p:cNvPr>
          <p:cNvSpPr txBox="1"/>
          <p:nvPr/>
        </p:nvSpPr>
        <p:spPr>
          <a:xfrm>
            <a:off x="1904999" y="7647287"/>
            <a:ext cx="13726985" cy="1200329"/>
          </a:xfrm>
          <a:prstGeom prst="rect">
            <a:avLst/>
          </a:prstGeom>
          <a:solidFill>
            <a:srgbClr val="F8F5E7"/>
          </a:solidFill>
        </p:spPr>
        <p:txBody>
          <a:bodyPr wrap="square" rtlCol="0">
            <a:spAutoFit/>
          </a:bodyPr>
          <a:lstStyle/>
          <a:p>
            <a:pPr marL="457200" indent="-457200">
              <a:buFont typeface="Arial" panose="020B0604020202020204" pitchFamily="34" charset="0"/>
              <a:buChar char="•"/>
            </a:pPr>
            <a:r>
              <a:rPr lang="vi-VN" sz="3600" dirty="0">
                <a:solidFill>
                  <a:srgbClr val="AB3E31"/>
                </a:solidFill>
                <a:latin typeface="Cambria" panose="02040503050406030204" pitchFamily="18" charset="0"/>
              </a:rPr>
              <a:t>Tác giả yêu thích màu lá cây bàng vào mùa đông nhất. Vì mùa đông lá bàng đỏ như đồng, có thể nhìn cả ngày không chán.</a:t>
            </a:r>
          </a:p>
        </p:txBody>
      </p:sp>
      <p:cxnSp>
        <p:nvCxnSpPr>
          <p:cNvPr id="15" name="Straight Connector 14">
            <a:extLst>
              <a:ext uri="{FF2B5EF4-FFF2-40B4-BE49-F238E27FC236}">
                <a16:creationId xmlns:a16="http://schemas.microsoft.com/office/drawing/2014/main" id="{B3AD6E7A-6F70-B243-86A5-4393E473B30E}"/>
              </a:ext>
            </a:extLst>
          </p:cNvPr>
          <p:cNvCxnSpPr>
            <a:cxnSpLocks/>
          </p:cNvCxnSpPr>
          <p:nvPr/>
        </p:nvCxnSpPr>
        <p:spPr>
          <a:xfrm>
            <a:off x="10134600" y="3086100"/>
            <a:ext cx="18288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DFE6B23-D83D-3348-B3D6-AFC5605499C8}"/>
              </a:ext>
            </a:extLst>
          </p:cNvPr>
          <p:cNvCxnSpPr>
            <a:cxnSpLocks/>
          </p:cNvCxnSpPr>
          <p:nvPr/>
        </p:nvCxnSpPr>
        <p:spPr>
          <a:xfrm>
            <a:off x="5791200" y="3543300"/>
            <a:ext cx="13716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29D56C1-4C0E-4741-8F98-1FA131220316}"/>
              </a:ext>
            </a:extLst>
          </p:cNvPr>
          <p:cNvCxnSpPr>
            <a:cxnSpLocks/>
          </p:cNvCxnSpPr>
          <p:nvPr/>
        </p:nvCxnSpPr>
        <p:spPr>
          <a:xfrm>
            <a:off x="9141831" y="4076700"/>
            <a:ext cx="13716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1326A94-B645-F34C-9E24-EEF7A77E07CF}"/>
              </a:ext>
            </a:extLst>
          </p:cNvPr>
          <p:cNvCxnSpPr>
            <a:cxnSpLocks/>
          </p:cNvCxnSpPr>
          <p:nvPr/>
        </p:nvCxnSpPr>
        <p:spPr>
          <a:xfrm>
            <a:off x="12877800" y="4076700"/>
            <a:ext cx="36576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D95BD7-AD60-9B41-848F-FC1AB9549E80}"/>
              </a:ext>
            </a:extLst>
          </p:cNvPr>
          <p:cNvCxnSpPr>
            <a:cxnSpLocks/>
          </p:cNvCxnSpPr>
          <p:nvPr/>
        </p:nvCxnSpPr>
        <p:spPr>
          <a:xfrm>
            <a:off x="8913231" y="4610100"/>
            <a:ext cx="762216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82060EC-2E4C-BE4C-88E3-68704170B02D}"/>
              </a:ext>
            </a:extLst>
          </p:cNvPr>
          <p:cNvCxnSpPr>
            <a:cxnSpLocks/>
          </p:cNvCxnSpPr>
          <p:nvPr/>
        </p:nvCxnSpPr>
        <p:spPr>
          <a:xfrm>
            <a:off x="1751979" y="5143500"/>
            <a:ext cx="502982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97598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500"/>
                                        <p:tgtEl>
                                          <p:spTgt spid="15"/>
                                        </p:tgtEl>
                                      </p:cBhvr>
                                    </p:animEffect>
                                  </p:childTnLst>
                                </p:cTn>
                              </p:par>
                              <p:par>
                                <p:cTn id="20" presetID="9"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par>
                                <p:cTn id="23" presetID="9"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dissolve">
                                      <p:cBhvr>
                                        <p:cTn id="25" dur="500"/>
                                        <p:tgtEl>
                                          <p:spTgt spid="18"/>
                                        </p:tgtEl>
                                      </p:cBhvr>
                                    </p:animEffect>
                                  </p:childTnLst>
                                </p:cTn>
                              </p:par>
                              <p:par>
                                <p:cTn id="26" presetID="9"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dissolv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dissolve">
                                      <p:cBhvr>
                                        <p:cTn id="39" dur="500"/>
                                        <p:tgtEl>
                                          <p:spTgt spid="22"/>
                                        </p:tgtEl>
                                      </p:cBhvr>
                                    </p:animEffect>
                                  </p:childTnLst>
                                </p:cTn>
                              </p:par>
                              <p:par>
                                <p:cTn id="40" presetID="9" presetClass="entr" presetSubtype="0"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dissolv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a:solidFill>
            <a:srgbClr val="CFD8BE"/>
          </a:solidFill>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txBody>
            <a:bodyPr/>
            <a:lstStyle/>
            <a:p>
              <a:endParaRPr lang="en-VN"/>
            </a:p>
          </p:txBody>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txBody>
            <a:bodyPr/>
            <a:lstStyle/>
            <a:p>
              <a:endParaRPr lang="en-VN"/>
            </a:p>
          </p:txBody>
        </p:sp>
      </p:grpSp>
      <p:sp>
        <p:nvSpPr>
          <p:cNvPr id="21" name="TextBox 20">
            <a:extLst>
              <a:ext uri="{FF2B5EF4-FFF2-40B4-BE49-F238E27FC236}">
                <a16:creationId xmlns:a16="http://schemas.microsoft.com/office/drawing/2014/main" id="{300C479C-B541-D947-88FB-122CC00E1159}"/>
              </a:ext>
            </a:extLst>
          </p:cNvPr>
          <p:cNvSpPr txBox="1"/>
          <p:nvPr/>
        </p:nvSpPr>
        <p:spPr>
          <a:xfrm>
            <a:off x="1447800" y="1241472"/>
            <a:ext cx="14530245" cy="707886"/>
          </a:xfrm>
          <a:prstGeom prst="rect">
            <a:avLst/>
          </a:prstGeom>
          <a:noFill/>
        </p:spPr>
        <p:txBody>
          <a:bodyPr wrap="square" rtlCol="0">
            <a:spAutoFit/>
          </a:bodyPr>
          <a:lstStyle/>
          <a:p>
            <a:r>
              <a:rPr lang="en-VN" sz="4000" b="1" dirty="0">
                <a:solidFill>
                  <a:srgbClr val="C00000"/>
                </a:solidFill>
                <a:latin typeface="Cambria" panose="02040503050406030204" pitchFamily="18" charset="0"/>
              </a:rPr>
              <a:t>1. Đọc các đoạn văn dưới đây và trả lời câu hỏi</a:t>
            </a:r>
          </a:p>
        </p:txBody>
      </p:sp>
      <p:sp>
        <p:nvSpPr>
          <p:cNvPr id="6" name="TextBox 5">
            <a:extLst>
              <a:ext uri="{FF2B5EF4-FFF2-40B4-BE49-F238E27FC236}">
                <a16:creationId xmlns:a16="http://schemas.microsoft.com/office/drawing/2014/main" id="{F041AE2B-9B18-1343-9AE1-1264EE6B3194}"/>
              </a:ext>
            </a:extLst>
          </p:cNvPr>
          <p:cNvSpPr txBox="1"/>
          <p:nvPr/>
        </p:nvSpPr>
        <p:spPr>
          <a:xfrm>
            <a:off x="1749886" y="2252730"/>
            <a:ext cx="15051555" cy="2554545"/>
          </a:xfrm>
          <a:prstGeom prst="rect">
            <a:avLst/>
          </a:prstGeom>
          <a:noFill/>
        </p:spPr>
        <p:txBody>
          <a:bodyPr wrap="square" rtlCol="0">
            <a:spAutoFit/>
          </a:bodyPr>
          <a:lstStyle/>
          <a:p>
            <a:pPr algn="just"/>
            <a:r>
              <a:rPr lang="vi-VN" sz="3200" b="1" dirty="0">
                <a:solidFill>
                  <a:srgbClr val="000000"/>
                </a:solidFill>
                <a:latin typeface="Cambria" panose="02040503050406030204" pitchFamily="18" charset="0"/>
              </a:rPr>
              <a:t>b</a:t>
            </a:r>
            <a:r>
              <a:rPr lang="vi-VN" sz="3200" b="1" i="0" dirty="0">
                <a:solidFill>
                  <a:srgbClr val="000000"/>
                </a:solidFill>
                <a:effectLst/>
                <a:latin typeface="Cambria" panose="02040503050406030204" pitchFamily="18" charset="0"/>
              </a:rPr>
              <a:t>. Tả </a:t>
            </a:r>
            <a:r>
              <a:rPr lang="vi-VN" sz="3200" b="1" dirty="0">
                <a:solidFill>
                  <a:srgbClr val="000000"/>
                </a:solidFill>
                <a:latin typeface="Cambria" panose="02040503050406030204" pitchFamily="18" charset="0"/>
              </a:rPr>
              <a:t>hoa</a:t>
            </a:r>
            <a:endParaRPr lang="vi-VN" sz="3200" dirty="0">
              <a:solidFill>
                <a:srgbClr val="000000"/>
              </a:solidFill>
              <a:latin typeface="Cambria" panose="02040503050406030204" pitchFamily="18" charset="0"/>
            </a:endParaRPr>
          </a:p>
          <a:p>
            <a:pPr algn="just"/>
            <a:r>
              <a:rPr lang="vi-VN" sz="3200" dirty="0">
                <a:solidFill>
                  <a:srgbClr val="000000"/>
                </a:solidFill>
                <a:latin typeface="Cambria" panose="02040503050406030204" pitchFamily="18" charset="0"/>
              </a:rPr>
              <a:t>Hoa sầu riêng trổ vào cuối năm. Gió đưa hương thơm ngát như hương cau, hương bưởi toả khắp khu vườn. Hoa đậu từng chùm, màu trắng ngà. Cánh hoa nhỏ như vảy cá, hao hao giống cánh sen con, lác đác vài nhuỵ li ti giữa những cánh hoa.</a:t>
            </a:r>
          </a:p>
          <a:p>
            <a:pPr algn="r"/>
            <a:r>
              <a:rPr lang="vi-VN" sz="3200" dirty="0">
                <a:solidFill>
                  <a:srgbClr val="000000"/>
                </a:solidFill>
                <a:latin typeface="Cambria" panose="02040503050406030204" pitchFamily="18" charset="0"/>
              </a:rPr>
              <a:t>(Mai Văn Tạo)</a:t>
            </a:r>
          </a:p>
        </p:txBody>
      </p:sp>
      <p:sp>
        <p:nvSpPr>
          <p:cNvPr id="2" name="TextBox 1">
            <a:extLst>
              <a:ext uri="{FF2B5EF4-FFF2-40B4-BE49-F238E27FC236}">
                <a16:creationId xmlns:a16="http://schemas.microsoft.com/office/drawing/2014/main" id="{E27BBE1B-7A85-374D-8439-7C1C4F5D7899}"/>
              </a:ext>
            </a:extLst>
          </p:cNvPr>
          <p:cNvSpPr txBox="1"/>
          <p:nvPr/>
        </p:nvSpPr>
        <p:spPr>
          <a:xfrm>
            <a:off x="2101723" y="5413358"/>
            <a:ext cx="13222398" cy="1200329"/>
          </a:xfrm>
          <a:prstGeom prst="rect">
            <a:avLst/>
          </a:prstGeom>
          <a:solidFill>
            <a:srgbClr val="F8F5E7"/>
          </a:solidFill>
        </p:spPr>
        <p:txBody>
          <a:bodyPr wrap="square" rtlCol="0">
            <a:spAutoFit/>
          </a:bodyPr>
          <a:lstStyle/>
          <a:p>
            <a:pPr marL="457200" indent="-457200">
              <a:buFont typeface="Arial" panose="020B0604020202020204" pitchFamily="34" charset="0"/>
              <a:buChar char="•"/>
            </a:pPr>
            <a:r>
              <a:rPr lang="vi-VN" sz="3600" dirty="0">
                <a:solidFill>
                  <a:srgbClr val="AB3E31"/>
                </a:solidFill>
                <a:latin typeface="Cambria" panose="02040503050406030204" pitchFamily="18" charset="0"/>
              </a:rPr>
              <a:t>Đoạn văn tả những đặc điểm: thời gian trổ hoa, hương thơm, màu sắc và hình dáng của hoa sầu riêng.</a:t>
            </a:r>
          </a:p>
        </p:txBody>
      </p:sp>
      <p:sp>
        <p:nvSpPr>
          <p:cNvPr id="10" name="Freeform 11">
            <a:extLst>
              <a:ext uri="{FF2B5EF4-FFF2-40B4-BE49-F238E27FC236}">
                <a16:creationId xmlns:a16="http://schemas.microsoft.com/office/drawing/2014/main" id="{126E3EBF-823D-904C-80F1-B2AB6DE00A7E}"/>
              </a:ext>
            </a:extLst>
          </p:cNvPr>
          <p:cNvSpPr/>
          <p:nvPr/>
        </p:nvSpPr>
        <p:spPr>
          <a:xfrm>
            <a:off x="0" y="8420100"/>
            <a:ext cx="3352800" cy="1995656"/>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N"/>
          </a:p>
        </p:txBody>
      </p:sp>
      <p:sp>
        <p:nvSpPr>
          <p:cNvPr id="11" name="Freeform 5">
            <a:extLst>
              <a:ext uri="{FF2B5EF4-FFF2-40B4-BE49-F238E27FC236}">
                <a16:creationId xmlns:a16="http://schemas.microsoft.com/office/drawing/2014/main" id="{50DA1176-84C0-8F43-90CC-8C8B11AC4E6F}"/>
              </a:ext>
            </a:extLst>
          </p:cNvPr>
          <p:cNvSpPr/>
          <p:nvPr/>
        </p:nvSpPr>
        <p:spPr>
          <a:xfrm>
            <a:off x="16341862" y="7475317"/>
            <a:ext cx="1104241" cy="1148566"/>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VN"/>
          </a:p>
        </p:txBody>
      </p:sp>
      <p:sp>
        <p:nvSpPr>
          <p:cNvPr id="12" name="Freeform 6">
            <a:extLst>
              <a:ext uri="{FF2B5EF4-FFF2-40B4-BE49-F238E27FC236}">
                <a16:creationId xmlns:a16="http://schemas.microsoft.com/office/drawing/2014/main" id="{B3E14EB9-2B90-3B40-9540-D6620895DBAB}"/>
              </a:ext>
            </a:extLst>
          </p:cNvPr>
          <p:cNvSpPr/>
          <p:nvPr/>
        </p:nvSpPr>
        <p:spPr>
          <a:xfrm>
            <a:off x="15553169" y="8623883"/>
            <a:ext cx="2496544" cy="1625000"/>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VN"/>
          </a:p>
        </p:txBody>
      </p:sp>
      <p:cxnSp>
        <p:nvCxnSpPr>
          <p:cNvPr id="9" name="Straight Connector 8">
            <a:extLst>
              <a:ext uri="{FF2B5EF4-FFF2-40B4-BE49-F238E27FC236}">
                <a16:creationId xmlns:a16="http://schemas.microsoft.com/office/drawing/2014/main" id="{FA393726-EBB1-F043-81E9-A48C5118AD32}"/>
              </a:ext>
            </a:extLst>
          </p:cNvPr>
          <p:cNvCxnSpPr>
            <a:cxnSpLocks/>
          </p:cNvCxnSpPr>
          <p:nvPr/>
        </p:nvCxnSpPr>
        <p:spPr>
          <a:xfrm>
            <a:off x="1828800" y="3718752"/>
            <a:ext cx="41148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066C2E2-428B-8840-B6B3-99A8DE589DA7}"/>
              </a:ext>
            </a:extLst>
          </p:cNvPr>
          <p:cNvCxnSpPr>
            <a:cxnSpLocks/>
          </p:cNvCxnSpPr>
          <p:nvPr/>
        </p:nvCxnSpPr>
        <p:spPr>
          <a:xfrm>
            <a:off x="12579784" y="3232818"/>
            <a:ext cx="3958330" cy="38221"/>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1A8A7C2-5CC4-8F42-9898-FFF3BD5D3589}"/>
              </a:ext>
            </a:extLst>
          </p:cNvPr>
          <p:cNvCxnSpPr>
            <a:cxnSpLocks/>
          </p:cNvCxnSpPr>
          <p:nvPr/>
        </p:nvCxnSpPr>
        <p:spPr>
          <a:xfrm>
            <a:off x="12801600" y="3718752"/>
            <a:ext cx="3736514" cy="24679"/>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89FE2F7-4221-C04B-A6EA-CDB62C68A38A}"/>
              </a:ext>
            </a:extLst>
          </p:cNvPr>
          <p:cNvCxnSpPr>
            <a:cxnSpLocks/>
          </p:cNvCxnSpPr>
          <p:nvPr/>
        </p:nvCxnSpPr>
        <p:spPr>
          <a:xfrm>
            <a:off x="1760838" y="4262265"/>
            <a:ext cx="5325762"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648E632-90F6-674C-871A-A3DB77A35ACA}"/>
              </a:ext>
            </a:extLst>
          </p:cNvPr>
          <p:cNvSpPr txBox="1"/>
          <p:nvPr/>
        </p:nvSpPr>
        <p:spPr>
          <a:xfrm>
            <a:off x="2101723" y="6916729"/>
            <a:ext cx="13222398" cy="1200329"/>
          </a:xfrm>
          <a:prstGeom prst="rect">
            <a:avLst/>
          </a:prstGeom>
          <a:solidFill>
            <a:srgbClr val="F8F5E7"/>
          </a:solidFill>
        </p:spPr>
        <p:txBody>
          <a:bodyPr wrap="square" rtlCol="0">
            <a:spAutoFit/>
          </a:bodyPr>
          <a:lstStyle/>
          <a:p>
            <a:pPr marL="457200" indent="-457200">
              <a:buFont typeface="Arial" panose="020B0604020202020204" pitchFamily="34" charset="0"/>
              <a:buChar char="•"/>
            </a:pPr>
            <a:r>
              <a:rPr lang="vi-VN" sz="3600" dirty="0">
                <a:solidFill>
                  <a:srgbClr val="AB3E31"/>
                </a:solidFill>
                <a:latin typeface="Cambria" panose="02040503050406030204" pitchFamily="18" charset="0"/>
              </a:rPr>
              <a:t>Biện pháp so sánh giúp làm nổi bật đặc điểm hương thơm và hình dáng cánh hoa của hoa.</a:t>
            </a:r>
          </a:p>
        </p:txBody>
      </p:sp>
    </p:spTree>
    <p:extLst>
      <p:ext uri="{BB962C8B-B14F-4D97-AF65-F5344CB8AC3E}">
        <p14:creationId xmlns:p14="http://schemas.microsoft.com/office/powerpoint/2010/main" val="27699308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par>
                                <p:cTn id="20" presetID="14" presetClass="entr" presetSubtype="1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par>
                                <p:cTn id="23" presetID="14" presetClass="entr" presetSubtype="1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randombar(horizontal)">
                                      <p:cBhvr>
                                        <p:cTn id="25" dur="500"/>
                                        <p:tgtEl>
                                          <p:spTgt spid="17"/>
                                        </p:tgtEl>
                                      </p:cBhvr>
                                    </p:animEffect>
                                  </p:childTnLst>
                                </p:cTn>
                              </p:par>
                              <p:par>
                                <p:cTn id="26" presetID="14" presetClass="entr" presetSubtype="1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randombar(horizontal)">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a:solidFill>
            <a:srgbClr val="CFD8BE"/>
          </a:solidFill>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txBody>
            <a:bodyPr/>
            <a:lstStyle/>
            <a:p>
              <a:endParaRPr lang="en-VN"/>
            </a:p>
          </p:txBody>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txBody>
            <a:bodyPr/>
            <a:lstStyle/>
            <a:p>
              <a:endParaRPr lang="en-VN"/>
            </a:p>
          </p:txBody>
        </p:sp>
      </p:grpSp>
      <p:sp>
        <p:nvSpPr>
          <p:cNvPr id="21" name="TextBox 20">
            <a:extLst>
              <a:ext uri="{FF2B5EF4-FFF2-40B4-BE49-F238E27FC236}">
                <a16:creationId xmlns:a16="http://schemas.microsoft.com/office/drawing/2014/main" id="{300C479C-B541-D947-88FB-122CC00E1159}"/>
              </a:ext>
            </a:extLst>
          </p:cNvPr>
          <p:cNvSpPr txBox="1"/>
          <p:nvPr/>
        </p:nvSpPr>
        <p:spPr>
          <a:xfrm>
            <a:off x="1447800" y="1241472"/>
            <a:ext cx="14530245" cy="707886"/>
          </a:xfrm>
          <a:prstGeom prst="rect">
            <a:avLst/>
          </a:prstGeom>
          <a:noFill/>
        </p:spPr>
        <p:txBody>
          <a:bodyPr wrap="square" rtlCol="0">
            <a:spAutoFit/>
          </a:bodyPr>
          <a:lstStyle/>
          <a:p>
            <a:r>
              <a:rPr lang="en-VN" sz="4000" b="1" dirty="0">
                <a:solidFill>
                  <a:srgbClr val="C00000"/>
                </a:solidFill>
                <a:latin typeface="Cambria" panose="02040503050406030204" pitchFamily="18" charset="0"/>
              </a:rPr>
              <a:t>1. Đọc các đoạn văn dưới đây và trả lời câu hỏi</a:t>
            </a:r>
          </a:p>
        </p:txBody>
      </p:sp>
      <p:sp>
        <p:nvSpPr>
          <p:cNvPr id="6" name="TextBox 5">
            <a:extLst>
              <a:ext uri="{FF2B5EF4-FFF2-40B4-BE49-F238E27FC236}">
                <a16:creationId xmlns:a16="http://schemas.microsoft.com/office/drawing/2014/main" id="{F041AE2B-9B18-1343-9AE1-1264EE6B3194}"/>
              </a:ext>
            </a:extLst>
          </p:cNvPr>
          <p:cNvSpPr txBox="1"/>
          <p:nvPr/>
        </p:nvSpPr>
        <p:spPr>
          <a:xfrm>
            <a:off x="1733159" y="2289890"/>
            <a:ext cx="14608703" cy="3539430"/>
          </a:xfrm>
          <a:prstGeom prst="rect">
            <a:avLst/>
          </a:prstGeom>
          <a:noFill/>
        </p:spPr>
        <p:txBody>
          <a:bodyPr wrap="square" rtlCol="0">
            <a:spAutoFit/>
          </a:bodyPr>
          <a:lstStyle/>
          <a:p>
            <a:pPr algn="just"/>
            <a:r>
              <a:rPr lang="vi-VN" sz="3200" b="1" dirty="0">
                <a:solidFill>
                  <a:srgbClr val="000000"/>
                </a:solidFill>
                <a:latin typeface="Cambria" panose="02040503050406030204" pitchFamily="18" charset="0"/>
              </a:rPr>
              <a:t>c</a:t>
            </a:r>
            <a:r>
              <a:rPr lang="vi-VN" sz="3200" b="1" i="0" dirty="0">
                <a:solidFill>
                  <a:srgbClr val="000000"/>
                </a:solidFill>
                <a:effectLst/>
                <a:latin typeface="Cambria" panose="02040503050406030204" pitchFamily="18" charset="0"/>
              </a:rPr>
              <a:t>. Tả </a:t>
            </a:r>
            <a:r>
              <a:rPr lang="vi-VN" sz="3200" b="1" dirty="0">
                <a:solidFill>
                  <a:srgbClr val="000000"/>
                </a:solidFill>
                <a:latin typeface="Cambria" panose="02040503050406030204" pitchFamily="18" charset="0"/>
              </a:rPr>
              <a:t>quả</a:t>
            </a:r>
            <a:endParaRPr lang="vi-VN" sz="3200" dirty="0">
              <a:solidFill>
                <a:srgbClr val="000000"/>
              </a:solidFill>
              <a:latin typeface="Cambria" panose="02040503050406030204" pitchFamily="18" charset="0"/>
            </a:endParaRPr>
          </a:p>
          <a:p>
            <a:pPr algn="just"/>
            <a:r>
              <a:rPr lang="vi-VN" sz="3200" dirty="0">
                <a:solidFill>
                  <a:srgbClr val="000000"/>
                </a:solidFill>
                <a:latin typeface="Cambria" panose="02040503050406030204" pitchFamily="18" charset="0"/>
              </a:rPr>
              <a:t>Mùa hè đã đến. Thoắt cái, những chùm nhãn mới đậu đã nhú đều như hạt gạo, hàng nghìn hàng nghìn quả. Như một bà mẹ thương con, cây nhãn dồn tất cả sữa ngọt sữa ngon của mình lên các chùm quả. Thế là quả lớn như thổi: bằng hạt ngô, rồi bằng hòn bi, tròn, đều và chắc. Những quả nhãn no đầy sữa mẹ, ngày lại ngày dầm mưa hè, phơi nắng hè đã chín ngọt lự.</a:t>
            </a:r>
          </a:p>
          <a:p>
            <a:pPr algn="r"/>
            <a:r>
              <a:rPr lang="vi-VN" sz="3200" dirty="0">
                <a:solidFill>
                  <a:srgbClr val="000000"/>
                </a:solidFill>
                <a:latin typeface="Cambria" panose="02040503050406030204" pitchFamily="18" charset="0"/>
              </a:rPr>
              <a:t>(Theo Vũ Tú Nam)</a:t>
            </a:r>
          </a:p>
        </p:txBody>
      </p:sp>
      <p:sp>
        <p:nvSpPr>
          <p:cNvPr id="2" name="TextBox 1">
            <a:extLst>
              <a:ext uri="{FF2B5EF4-FFF2-40B4-BE49-F238E27FC236}">
                <a16:creationId xmlns:a16="http://schemas.microsoft.com/office/drawing/2014/main" id="{E27BBE1B-7A85-374D-8439-7C1C4F5D7899}"/>
              </a:ext>
            </a:extLst>
          </p:cNvPr>
          <p:cNvSpPr txBox="1"/>
          <p:nvPr/>
        </p:nvSpPr>
        <p:spPr>
          <a:xfrm>
            <a:off x="2102211" y="6156597"/>
            <a:ext cx="13875834" cy="2308324"/>
          </a:xfrm>
          <a:prstGeom prst="rect">
            <a:avLst/>
          </a:prstGeom>
          <a:solidFill>
            <a:srgbClr val="F8F5E7"/>
          </a:solidFill>
        </p:spPr>
        <p:txBody>
          <a:bodyPr wrap="square" rtlCol="0">
            <a:spAutoFit/>
          </a:bodyPr>
          <a:lstStyle/>
          <a:p>
            <a:pPr marL="457200" indent="-457200">
              <a:buFont typeface="Arial" panose="020B0604020202020204" pitchFamily="34" charset="0"/>
              <a:buChar char="•"/>
            </a:pPr>
            <a:r>
              <a:rPr lang="vi-VN" sz="3600" dirty="0">
                <a:solidFill>
                  <a:srgbClr val="AB3E31"/>
                </a:solidFill>
                <a:latin typeface="Cambria" panose="02040503050406030204" pitchFamily="18" charset="0"/>
              </a:rPr>
              <a:t>Tác dụng của những biện pháp đó là:</a:t>
            </a:r>
          </a:p>
          <a:p>
            <a:r>
              <a:rPr lang="vi-VN" sz="3600" dirty="0">
                <a:solidFill>
                  <a:srgbClr val="AB3E31"/>
                </a:solidFill>
                <a:latin typeface="Cambria" panose="02040503050406030204" pitchFamily="18" charset="0"/>
              </a:rPr>
              <a:t>+ Làm cho câu văn trở nên sinh động, gần gũi với con người.</a:t>
            </a:r>
          </a:p>
          <a:p>
            <a:r>
              <a:rPr lang="vi-VN" sz="3600" dirty="0">
                <a:solidFill>
                  <a:srgbClr val="AB3E31"/>
                </a:solidFill>
                <a:latin typeface="Cambria" panose="02040503050406030204" pitchFamily="18" charset="0"/>
              </a:rPr>
              <a:t>+ Giúp người đọc hình dung rõ hơn về sự vật, sự việc được nói đến trong câu.</a:t>
            </a:r>
          </a:p>
        </p:txBody>
      </p:sp>
      <p:sp>
        <p:nvSpPr>
          <p:cNvPr id="10" name="Freeform 11">
            <a:extLst>
              <a:ext uri="{FF2B5EF4-FFF2-40B4-BE49-F238E27FC236}">
                <a16:creationId xmlns:a16="http://schemas.microsoft.com/office/drawing/2014/main" id="{126E3EBF-823D-904C-80F1-B2AB6DE00A7E}"/>
              </a:ext>
            </a:extLst>
          </p:cNvPr>
          <p:cNvSpPr/>
          <p:nvPr/>
        </p:nvSpPr>
        <p:spPr>
          <a:xfrm>
            <a:off x="140793" y="8338004"/>
            <a:ext cx="3352800" cy="1995656"/>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N"/>
          </a:p>
        </p:txBody>
      </p:sp>
      <p:sp>
        <p:nvSpPr>
          <p:cNvPr id="11" name="Freeform 5">
            <a:extLst>
              <a:ext uri="{FF2B5EF4-FFF2-40B4-BE49-F238E27FC236}">
                <a16:creationId xmlns:a16="http://schemas.microsoft.com/office/drawing/2014/main" id="{50DA1176-84C0-8F43-90CC-8C8B11AC4E6F}"/>
              </a:ext>
            </a:extLst>
          </p:cNvPr>
          <p:cNvSpPr/>
          <p:nvPr/>
        </p:nvSpPr>
        <p:spPr>
          <a:xfrm>
            <a:off x="16341862" y="7475317"/>
            <a:ext cx="1104241" cy="1148566"/>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VN"/>
          </a:p>
        </p:txBody>
      </p:sp>
      <p:sp>
        <p:nvSpPr>
          <p:cNvPr id="12" name="Freeform 6">
            <a:extLst>
              <a:ext uri="{FF2B5EF4-FFF2-40B4-BE49-F238E27FC236}">
                <a16:creationId xmlns:a16="http://schemas.microsoft.com/office/drawing/2014/main" id="{B3E14EB9-2B90-3B40-9540-D6620895DBAB}"/>
              </a:ext>
            </a:extLst>
          </p:cNvPr>
          <p:cNvSpPr/>
          <p:nvPr/>
        </p:nvSpPr>
        <p:spPr>
          <a:xfrm>
            <a:off x="15553169" y="8623883"/>
            <a:ext cx="2496544" cy="1625000"/>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VN"/>
          </a:p>
        </p:txBody>
      </p:sp>
      <p:cxnSp>
        <p:nvCxnSpPr>
          <p:cNvPr id="13" name="Straight Connector 12">
            <a:extLst>
              <a:ext uri="{FF2B5EF4-FFF2-40B4-BE49-F238E27FC236}">
                <a16:creationId xmlns:a16="http://schemas.microsoft.com/office/drawing/2014/main" id="{3E62C348-3FFD-8547-A860-50A8C306478C}"/>
              </a:ext>
            </a:extLst>
          </p:cNvPr>
          <p:cNvCxnSpPr>
            <a:cxnSpLocks/>
          </p:cNvCxnSpPr>
          <p:nvPr/>
        </p:nvCxnSpPr>
        <p:spPr>
          <a:xfrm>
            <a:off x="6858000" y="3314700"/>
            <a:ext cx="83820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1EBB454-A721-2244-A3F0-3591DC735E4C}"/>
              </a:ext>
            </a:extLst>
          </p:cNvPr>
          <p:cNvCxnSpPr>
            <a:cxnSpLocks/>
          </p:cNvCxnSpPr>
          <p:nvPr/>
        </p:nvCxnSpPr>
        <p:spPr>
          <a:xfrm>
            <a:off x="5867400" y="3771900"/>
            <a:ext cx="10474462"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C56AC56-1B9F-2648-ABA3-297F277D31F0}"/>
              </a:ext>
            </a:extLst>
          </p:cNvPr>
          <p:cNvCxnSpPr>
            <a:cxnSpLocks/>
          </p:cNvCxnSpPr>
          <p:nvPr/>
        </p:nvCxnSpPr>
        <p:spPr>
          <a:xfrm>
            <a:off x="1620769" y="4305300"/>
            <a:ext cx="68374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4D5B151-4D86-C142-BE07-D12463671C8D}"/>
              </a:ext>
            </a:extLst>
          </p:cNvPr>
          <p:cNvCxnSpPr>
            <a:cxnSpLocks/>
          </p:cNvCxnSpPr>
          <p:nvPr/>
        </p:nvCxnSpPr>
        <p:spPr>
          <a:xfrm>
            <a:off x="8763000" y="4305300"/>
            <a:ext cx="7578862"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FE76CB-96E1-E243-83FA-DD3A9D0C9A07}"/>
              </a:ext>
            </a:extLst>
          </p:cNvPr>
          <p:cNvCxnSpPr>
            <a:cxnSpLocks/>
          </p:cNvCxnSpPr>
          <p:nvPr/>
        </p:nvCxnSpPr>
        <p:spPr>
          <a:xfrm>
            <a:off x="1733159" y="4838700"/>
            <a:ext cx="527724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43AD82D-D7F4-1B4E-861E-8AF21C800438}"/>
              </a:ext>
            </a:extLst>
          </p:cNvPr>
          <p:cNvCxnSpPr>
            <a:cxnSpLocks/>
          </p:cNvCxnSpPr>
          <p:nvPr/>
        </p:nvCxnSpPr>
        <p:spPr>
          <a:xfrm>
            <a:off x="7959862" y="4837771"/>
            <a:ext cx="838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7F4BC9E-B94E-E242-9E71-6FB91979E3C1}"/>
              </a:ext>
            </a:extLst>
          </p:cNvPr>
          <p:cNvCxnSpPr>
            <a:cxnSpLocks/>
          </p:cNvCxnSpPr>
          <p:nvPr/>
        </p:nvCxnSpPr>
        <p:spPr>
          <a:xfrm>
            <a:off x="1811823" y="5372100"/>
            <a:ext cx="641777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1803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par>
                                <p:cTn id="11" presetID="9"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ssolve">
                                      <p:cBhvr>
                                        <p:cTn id="13" dur="500"/>
                                        <p:tgtEl>
                                          <p:spTgt spid="16"/>
                                        </p:tgtEl>
                                      </p:cBhvr>
                                    </p:animEffect>
                                  </p:childTnLst>
                                </p:cTn>
                              </p:par>
                              <p:par>
                                <p:cTn id="14" presetID="9"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dissolve">
                                      <p:cBhvr>
                                        <p:cTn id="16" dur="500"/>
                                        <p:tgtEl>
                                          <p:spTgt spid="18"/>
                                        </p:tgtEl>
                                      </p:cBhvr>
                                    </p:animEffect>
                                  </p:childTnLst>
                                </p:cTn>
                              </p:par>
                              <p:par>
                                <p:cTn id="17" presetID="9"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dissolv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ppt_x"/>
                                          </p:val>
                                        </p:tav>
                                        <p:tav tm="100000">
                                          <p:val>
                                            <p:strVal val="#ppt_x"/>
                                          </p:val>
                                        </p:tav>
                                      </p:tavLst>
                                    </p:anim>
                                    <p:anim calcmode="lin" valueType="num">
                                      <p:cBhvr additive="base">
                                        <p:cTn id="25" dur="500" fill="hold"/>
                                        <p:tgtEl>
                                          <p:spTgt spid="23"/>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ppt_x"/>
                                          </p:val>
                                        </p:tav>
                                        <p:tav tm="100000">
                                          <p:val>
                                            <p:strVal val="#ppt_x"/>
                                          </p:val>
                                        </p:tav>
                                      </p:tavLst>
                                    </p:anim>
                                    <p:anim calcmode="lin" valueType="num">
                                      <p:cBhvr additive="base">
                                        <p:cTn id="2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13" name="Group 3">
            <a:extLst>
              <a:ext uri="{FF2B5EF4-FFF2-40B4-BE49-F238E27FC236}">
                <a16:creationId xmlns:a16="http://schemas.microsoft.com/office/drawing/2014/main" id="{659DE872-78FB-B048-9503-88AAB4D137F4}"/>
              </a:ext>
            </a:extLst>
          </p:cNvPr>
          <p:cNvGrpSpPr/>
          <p:nvPr/>
        </p:nvGrpSpPr>
        <p:grpSpPr>
          <a:xfrm>
            <a:off x="952500" y="754566"/>
            <a:ext cx="16383000" cy="8305800"/>
            <a:chOff x="0" y="0"/>
            <a:chExt cx="9597121" cy="6398080"/>
          </a:xfrm>
          <a:solidFill>
            <a:srgbClr val="CFD8BE"/>
          </a:solidFill>
        </p:grpSpPr>
        <p:sp>
          <p:nvSpPr>
            <p:cNvPr id="14" name="Freeform 4">
              <a:extLst>
                <a:ext uri="{FF2B5EF4-FFF2-40B4-BE49-F238E27FC236}">
                  <a16:creationId xmlns:a16="http://schemas.microsoft.com/office/drawing/2014/main" id="{4B3B5167-6A5A-604A-B40E-0045F3209492}"/>
                </a:ext>
              </a:extLst>
            </p:cNvPr>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txBody>
            <a:bodyPr/>
            <a:lstStyle/>
            <a:p>
              <a:endParaRPr lang="en-VN"/>
            </a:p>
          </p:txBody>
        </p:sp>
        <p:sp>
          <p:nvSpPr>
            <p:cNvPr id="15" name="Freeform 5">
              <a:extLst>
                <a:ext uri="{FF2B5EF4-FFF2-40B4-BE49-F238E27FC236}">
                  <a16:creationId xmlns:a16="http://schemas.microsoft.com/office/drawing/2014/main" id="{A97ED11A-79EB-2040-8962-50D1F13ED9EF}"/>
                </a:ext>
              </a:extLst>
            </p:cNvPr>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txBody>
            <a:bodyPr/>
            <a:lstStyle/>
            <a:p>
              <a:endParaRPr lang="en-VN"/>
            </a:p>
          </p:txBody>
        </p:sp>
      </p:grpSp>
      <p:sp>
        <p:nvSpPr>
          <p:cNvPr id="21" name="TextBox 20">
            <a:extLst>
              <a:ext uri="{FF2B5EF4-FFF2-40B4-BE49-F238E27FC236}">
                <a16:creationId xmlns:a16="http://schemas.microsoft.com/office/drawing/2014/main" id="{300C479C-B541-D947-88FB-122CC00E1159}"/>
              </a:ext>
            </a:extLst>
          </p:cNvPr>
          <p:cNvSpPr txBox="1"/>
          <p:nvPr/>
        </p:nvSpPr>
        <p:spPr>
          <a:xfrm>
            <a:off x="1447800" y="1241472"/>
            <a:ext cx="14530245" cy="707886"/>
          </a:xfrm>
          <a:prstGeom prst="rect">
            <a:avLst/>
          </a:prstGeom>
          <a:noFill/>
        </p:spPr>
        <p:txBody>
          <a:bodyPr wrap="square" rtlCol="0">
            <a:spAutoFit/>
          </a:bodyPr>
          <a:lstStyle/>
          <a:p>
            <a:r>
              <a:rPr lang="en-VN" sz="4000" b="1" dirty="0">
                <a:solidFill>
                  <a:srgbClr val="C00000"/>
                </a:solidFill>
                <a:latin typeface="Cambria" panose="02040503050406030204" pitchFamily="18" charset="0"/>
              </a:rPr>
              <a:t>1. Đọc các đoạn văn dưới đây và trả lời câu hỏi</a:t>
            </a:r>
          </a:p>
        </p:txBody>
      </p:sp>
      <p:sp>
        <p:nvSpPr>
          <p:cNvPr id="6" name="TextBox 5">
            <a:extLst>
              <a:ext uri="{FF2B5EF4-FFF2-40B4-BE49-F238E27FC236}">
                <a16:creationId xmlns:a16="http://schemas.microsoft.com/office/drawing/2014/main" id="{F041AE2B-9B18-1343-9AE1-1264EE6B3194}"/>
              </a:ext>
            </a:extLst>
          </p:cNvPr>
          <p:cNvSpPr txBox="1"/>
          <p:nvPr/>
        </p:nvSpPr>
        <p:spPr>
          <a:xfrm>
            <a:off x="1713773" y="2485829"/>
            <a:ext cx="14628089" cy="3046988"/>
          </a:xfrm>
          <a:prstGeom prst="rect">
            <a:avLst/>
          </a:prstGeom>
          <a:noFill/>
        </p:spPr>
        <p:txBody>
          <a:bodyPr wrap="square" rtlCol="0">
            <a:spAutoFit/>
          </a:bodyPr>
          <a:lstStyle/>
          <a:p>
            <a:pPr algn="just"/>
            <a:r>
              <a:rPr lang="vi-VN" sz="3200" b="1" dirty="0">
                <a:solidFill>
                  <a:srgbClr val="000000"/>
                </a:solidFill>
                <a:latin typeface="Cambria" panose="02040503050406030204" pitchFamily="18" charset="0"/>
              </a:rPr>
              <a:t>c</a:t>
            </a:r>
            <a:r>
              <a:rPr lang="vi-VN" sz="3200" b="1" i="0" dirty="0">
                <a:solidFill>
                  <a:srgbClr val="000000"/>
                </a:solidFill>
                <a:effectLst/>
                <a:latin typeface="Cambria" panose="02040503050406030204" pitchFamily="18" charset="0"/>
              </a:rPr>
              <a:t>. Tả thân cây</a:t>
            </a:r>
            <a:endParaRPr lang="vi-VN" sz="3200" dirty="0">
              <a:solidFill>
                <a:srgbClr val="000000"/>
              </a:solidFill>
              <a:latin typeface="Cambria" panose="02040503050406030204" pitchFamily="18" charset="0"/>
            </a:endParaRPr>
          </a:p>
          <a:p>
            <a:pPr algn="just"/>
            <a:r>
              <a:rPr lang="vi-VN" sz="3200" dirty="0">
                <a:solidFill>
                  <a:srgbClr val="000000"/>
                </a:solidFill>
                <a:latin typeface="Cambria" panose="02040503050406030204" pitchFamily="18" charset="0"/>
              </a:rPr>
              <a:t>Bên vệ đường, sừng sững một cây sồi. Đó là một cây sồi lớn, hai người ôm không xuể, có những cành có lẽ đã gãy từ lâu, vỏ cây nứt nẻ đầy vết sẹo. Với những cánh tay to xù xì không cân đối, với ngón tay quều quào xoè rộng, nó như một con quái vật già nua cau có và khinh khỉnh đứng giữa đám bạch dương tươi cười.</a:t>
            </a:r>
          </a:p>
          <a:p>
            <a:pPr algn="r"/>
            <a:r>
              <a:rPr lang="vi-VN" sz="3200" dirty="0">
                <a:solidFill>
                  <a:srgbClr val="000000"/>
                </a:solidFill>
                <a:latin typeface="Cambria" panose="02040503050406030204" pitchFamily="18" charset="0"/>
              </a:rPr>
              <a:t>(Theo Lép Tôn-xtôi)</a:t>
            </a:r>
          </a:p>
        </p:txBody>
      </p:sp>
      <p:sp>
        <p:nvSpPr>
          <p:cNvPr id="2" name="TextBox 1">
            <a:extLst>
              <a:ext uri="{FF2B5EF4-FFF2-40B4-BE49-F238E27FC236}">
                <a16:creationId xmlns:a16="http://schemas.microsoft.com/office/drawing/2014/main" id="{E27BBE1B-7A85-374D-8439-7C1C4F5D7899}"/>
              </a:ext>
            </a:extLst>
          </p:cNvPr>
          <p:cNvSpPr txBox="1"/>
          <p:nvPr/>
        </p:nvSpPr>
        <p:spPr>
          <a:xfrm>
            <a:off x="1775005" y="6173239"/>
            <a:ext cx="13875834" cy="1754326"/>
          </a:xfrm>
          <a:prstGeom prst="rect">
            <a:avLst/>
          </a:prstGeom>
          <a:solidFill>
            <a:srgbClr val="F8F5E7"/>
          </a:solidFill>
        </p:spPr>
        <p:txBody>
          <a:bodyPr wrap="square" rtlCol="0">
            <a:spAutoFit/>
          </a:bodyPr>
          <a:lstStyle/>
          <a:p>
            <a:pPr marL="457200" indent="-457200">
              <a:buFont typeface="Arial" panose="020B0604020202020204" pitchFamily="34" charset="0"/>
              <a:buChar char="•"/>
            </a:pPr>
            <a:r>
              <a:rPr lang="vi-VN" sz="3600" dirty="0">
                <a:solidFill>
                  <a:srgbClr val="AB3E31"/>
                </a:solidFill>
                <a:latin typeface="Cambria" panose="02040503050406030204" pitchFamily="18" charset="0"/>
              </a:rPr>
              <a:t>Những từ ngữ tả thân cây sồi gây ấn tượng mạnh đối với em là: </a:t>
            </a:r>
            <a:r>
              <a:rPr lang="vi-VN" sz="3600" i="1" dirty="0">
                <a:solidFill>
                  <a:srgbClr val="AB3E31"/>
                </a:solidFill>
                <a:latin typeface="Cambria" panose="02040503050406030204" pitchFamily="18" charset="0"/>
              </a:rPr>
              <a:t>sừng sững, nứt nẻ đầy vết sẹo, to xù xì không cân đối, quều quào xòe rộng, con quái vật già nua cau có và khinh khỉnh, ....</a:t>
            </a:r>
          </a:p>
        </p:txBody>
      </p:sp>
      <p:sp>
        <p:nvSpPr>
          <p:cNvPr id="10" name="Freeform 11">
            <a:extLst>
              <a:ext uri="{FF2B5EF4-FFF2-40B4-BE49-F238E27FC236}">
                <a16:creationId xmlns:a16="http://schemas.microsoft.com/office/drawing/2014/main" id="{126E3EBF-823D-904C-80F1-B2AB6DE00A7E}"/>
              </a:ext>
            </a:extLst>
          </p:cNvPr>
          <p:cNvSpPr/>
          <p:nvPr/>
        </p:nvSpPr>
        <p:spPr>
          <a:xfrm>
            <a:off x="0" y="8420100"/>
            <a:ext cx="3352800" cy="1995656"/>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N"/>
          </a:p>
        </p:txBody>
      </p:sp>
      <p:sp>
        <p:nvSpPr>
          <p:cNvPr id="11" name="Freeform 5">
            <a:extLst>
              <a:ext uri="{FF2B5EF4-FFF2-40B4-BE49-F238E27FC236}">
                <a16:creationId xmlns:a16="http://schemas.microsoft.com/office/drawing/2014/main" id="{50DA1176-84C0-8F43-90CC-8C8B11AC4E6F}"/>
              </a:ext>
            </a:extLst>
          </p:cNvPr>
          <p:cNvSpPr/>
          <p:nvPr/>
        </p:nvSpPr>
        <p:spPr>
          <a:xfrm>
            <a:off x="16341862" y="7475317"/>
            <a:ext cx="1104241" cy="1148566"/>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VN"/>
          </a:p>
        </p:txBody>
      </p:sp>
      <p:sp>
        <p:nvSpPr>
          <p:cNvPr id="12" name="Freeform 6">
            <a:extLst>
              <a:ext uri="{FF2B5EF4-FFF2-40B4-BE49-F238E27FC236}">
                <a16:creationId xmlns:a16="http://schemas.microsoft.com/office/drawing/2014/main" id="{B3E14EB9-2B90-3B40-9540-D6620895DBAB}"/>
              </a:ext>
            </a:extLst>
          </p:cNvPr>
          <p:cNvSpPr/>
          <p:nvPr/>
        </p:nvSpPr>
        <p:spPr>
          <a:xfrm>
            <a:off x="15553169" y="8623883"/>
            <a:ext cx="2496544" cy="1625000"/>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VN"/>
          </a:p>
        </p:txBody>
      </p:sp>
    </p:spTree>
    <p:extLst>
      <p:ext uri="{BB962C8B-B14F-4D97-AF65-F5344CB8AC3E}">
        <p14:creationId xmlns:p14="http://schemas.microsoft.com/office/powerpoint/2010/main" val="2172129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2AE95"/>
        </a:solidFill>
        <a:effectLst/>
      </p:bgPr>
    </p:bg>
    <p:spTree>
      <p:nvGrpSpPr>
        <p:cNvPr id="1" name=""/>
        <p:cNvGrpSpPr/>
        <p:nvPr/>
      </p:nvGrpSpPr>
      <p:grpSpPr>
        <a:xfrm>
          <a:off x="0" y="0"/>
          <a:ext cx="0" cy="0"/>
          <a:chOff x="0" y="0"/>
          <a:chExt cx="0" cy="0"/>
        </a:xfrm>
      </p:grpSpPr>
      <p:sp>
        <p:nvSpPr>
          <p:cNvPr id="2" name="Freeform 2"/>
          <p:cNvSpPr/>
          <p:nvPr/>
        </p:nvSpPr>
        <p:spPr>
          <a:xfrm>
            <a:off x="3680682" y="1527777"/>
            <a:ext cx="10926635" cy="7231446"/>
          </a:xfrm>
          <a:custGeom>
            <a:avLst/>
            <a:gdLst/>
            <a:ahLst/>
            <a:cxnLst/>
            <a:rect l="l" t="t" r="r" b="b"/>
            <a:pathLst>
              <a:path w="10926635" h="7231446">
                <a:moveTo>
                  <a:pt x="0" y="0"/>
                </a:moveTo>
                <a:lnTo>
                  <a:pt x="10926636" y="0"/>
                </a:lnTo>
                <a:lnTo>
                  <a:pt x="10926636" y="7231446"/>
                </a:lnTo>
                <a:lnTo>
                  <a:pt x="0" y="72314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N"/>
          </a:p>
        </p:txBody>
      </p:sp>
      <p:sp>
        <p:nvSpPr>
          <p:cNvPr id="3" name="Freeform 3"/>
          <p:cNvSpPr/>
          <p:nvPr/>
        </p:nvSpPr>
        <p:spPr>
          <a:xfrm>
            <a:off x="15641005" y="1567092"/>
            <a:ext cx="4427879" cy="3486954"/>
          </a:xfrm>
          <a:custGeom>
            <a:avLst/>
            <a:gdLst/>
            <a:ahLst/>
            <a:cxnLst/>
            <a:rect l="l" t="t" r="r" b="b"/>
            <a:pathLst>
              <a:path w="4427879" h="3486954">
                <a:moveTo>
                  <a:pt x="0" y="0"/>
                </a:moveTo>
                <a:lnTo>
                  <a:pt x="4427879" y="0"/>
                </a:lnTo>
                <a:lnTo>
                  <a:pt x="4427879" y="3486954"/>
                </a:lnTo>
                <a:lnTo>
                  <a:pt x="0" y="348695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VN"/>
          </a:p>
        </p:txBody>
      </p:sp>
      <p:sp>
        <p:nvSpPr>
          <p:cNvPr id="4" name="Freeform 4"/>
          <p:cNvSpPr/>
          <p:nvPr/>
        </p:nvSpPr>
        <p:spPr>
          <a:xfrm rot="5400000">
            <a:off x="-2326494" y="2876837"/>
            <a:ext cx="5818085" cy="3850514"/>
          </a:xfrm>
          <a:custGeom>
            <a:avLst/>
            <a:gdLst/>
            <a:ahLst/>
            <a:cxnLst/>
            <a:rect l="l" t="t" r="r" b="b"/>
            <a:pathLst>
              <a:path w="5818085" h="3850514">
                <a:moveTo>
                  <a:pt x="0" y="0"/>
                </a:moveTo>
                <a:lnTo>
                  <a:pt x="5818084" y="0"/>
                </a:lnTo>
                <a:lnTo>
                  <a:pt x="5818084" y="3850514"/>
                </a:lnTo>
                <a:lnTo>
                  <a:pt x="0" y="38505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VN"/>
          </a:p>
        </p:txBody>
      </p:sp>
      <p:sp>
        <p:nvSpPr>
          <p:cNvPr id="5" name="Freeform 5"/>
          <p:cNvSpPr/>
          <p:nvPr/>
        </p:nvSpPr>
        <p:spPr>
          <a:xfrm>
            <a:off x="821492" y="6866261"/>
            <a:ext cx="1249231" cy="2186838"/>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VN"/>
          </a:p>
        </p:txBody>
      </p:sp>
      <p:sp>
        <p:nvSpPr>
          <p:cNvPr id="6" name="Freeform 6"/>
          <p:cNvSpPr/>
          <p:nvPr/>
        </p:nvSpPr>
        <p:spPr>
          <a:xfrm>
            <a:off x="-2461302" y="8918152"/>
            <a:ext cx="5338846" cy="5842786"/>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VN"/>
          </a:p>
        </p:txBody>
      </p:sp>
      <p:sp>
        <p:nvSpPr>
          <p:cNvPr id="7" name="Freeform 7"/>
          <p:cNvSpPr/>
          <p:nvPr/>
        </p:nvSpPr>
        <p:spPr>
          <a:xfrm>
            <a:off x="16350519" y="6610350"/>
            <a:ext cx="2207257" cy="6663417"/>
          </a:xfrm>
          <a:custGeom>
            <a:avLst/>
            <a:gdLst/>
            <a:ahLst/>
            <a:cxnLst/>
            <a:rect l="l" t="t" r="r" b="b"/>
            <a:pathLst>
              <a:path w="2207257" h="6663417">
                <a:moveTo>
                  <a:pt x="0" y="0"/>
                </a:moveTo>
                <a:lnTo>
                  <a:pt x="2207257" y="0"/>
                </a:lnTo>
                <a:lnTo>
                  <a:pt x="2207257" y="6663417"/>
                </a:lnTo>
                <a:lnTo>
                  <a:pt x="0" y="666341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VN"/>
          </a:p>
        </p:txBody>
      </p:sp>
      <p:sp>
        <p:nvSpPr>
          <p:cNvPr id="8" name="Freeform 8"/>
          <p:cNvSpPr/>
          <p:nvPr/>
        </p:nvSpPr>
        <p:spPr>
          <a:xfrm>
            <a:off x="14715543" y="3674797"/>
            <a:ext cx="2543757" cy="3387570"/>
          </a:xfrm>
          <a:custGeom>
            <a:avLst/>
            <a:gdLst/>
            <a:ahLst/>
            <a:cxnLst/>
            <a:rect l="l" t="t" r="r" b="b"/>
            <a:pathLst>
              <a:path w="2543757" h="3387570">
                <a:moveTo>
                  <a:pt x="0" y="0"/>
                </a:moveTo>
                <a:lnTo>
                  <a:pt x="2543757" y="0"/>
                </a:lnTo>
                <a:lnTo>
                  <a:pt x="2543757" y="3387570"/>
                </a:lnTo>
                <a:lnTo>
                  <a:pt x="0" y="338757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VN"/>
          </a:p>
        </p:txBody>
      </p:sp>
      <p:sp>
        <p:nvSpPr>
          <p:cNvPr id="9" name="AutoShape 9"/>
          <p:cNvSpPr/>
          <p:nvPr/>
        </p:nvSpPr>
        <p:spPr>
          <a:xfrm>
            <a:off x="4106915" y="1975843"/>
            <a:ext cx="10074170" cy="6335314"/>
          </a:xfrm>
          <a:prstGeom prst="rect">
            <a:avLst/>
          </a:prstGeom>
          <a:solidFill>
            <a:srgbClr val="50745F"/>
          </a:solidFill>
        </p:spPr>
        <p:txBody>
          <a:bodyPr/>
          <a:lstStyle/>
          <a:p>
            <a:endParaRPr lang="en-VN"/>
          </a:p>
        </p:txBody>
      </p:sp>
      <p:sp>
        <p:nvSpPr>
          <p:cNvPr id="11" name="Freeform 11"/>
          <p:cNvSpPr/>
          <p:nvPr/>
        </p:nvSpPr>
        <p:spPr>
          <a:xfrm>
            <a:off x="-1155032" y="42561"/>
            <a:ext cx="2792969" cy="4129389"/>
          </a:xfrm>
          <a:custGeom>
            <a:avLst/>
            <a:gdLst/>
            <a:ahLst/>
            <a:cxnLst/>
            <a:rect l="l" t="t" r="r" b="b"/>
            <a:pathLst>
              <a:path w="2792969" h="4129389">
                <a:moveTo>
                  <a:pt x="0" y="0"/>
                </a:moveTo>
                <a:lnTo>
                  <a:pt x="2792969" y="0"/>
                </a:lnTo>
                <a:lnTo>
                  <a:pt x="2792969" y="4129389"/>
                </a:lnTo>
                <a:lnTo>
                  <a:pt x="0" y="412938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VN"/>
          </a:p>
        </p:txBody>
      </p:sp>
      <p:sp>
        <p:nvSpPr>
          <p:cNvPr id="12" name="Freeform 12"/>
          <p:cNvSpPr/>
          <p:nvPr/>
        </p:nvSpPr>
        <p:spPr>
          <a:xfrm>
            <a:off x="1832226" y="-868932"/>
            <a:ext cx="2532421" cy="3744171"/>
          </a:xfrm>
          <a:custGeom>
            <a:avLst/>
            <a:gdLst/>
            <a:ahLst/>
            <a:cxnLst/>
            <a:rect l="l" t="t" r="r" b="b"/>
            <a:pathLst>
              <a:path w="2532421" h="3744171">
                <a:moveTo>
                  <a:pt x="0" y="0"/>
                </a:moveTo>
                <a:lnTo>
                  <a:pt x="2532421" y="0"/>
                </a:lnTo>
                <a:lnTo>
                  <a:pt x="2532421" y="3744171"/>
                </a:lnTo>
                <a:lnTo>
                  <a:pt x="0" y="3744171"/>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VN"/>
          </a:p>
        </p:txBody>
      </p:sp>
      <p:pic>
        <p:nvPicPr>
          <p:cNvPr id="13" name="Picture 12">
            <a:extLst>
              <a:ext uri="{FF2B5EF4-FFF2-40B4-BE49-F238E27FC236}">
                <a16:creationId xmlns:a16="http://schemas.microsoft.com/office/drawing/2014/main" id="{E9B65803-690C-2843-8A38-AE79A1583275}"/>
              </a:ext>
            </a:extLst>
          </p:cNvPr>
          <p:cNvPicPr>
            <a:picLocks noChangeAspect="1"/>
          </p:cNvPicPr>
          <p:nvPr/>
        </p:nvPicPr>
        <p:blipFill>
          <a:blip r:embed="rId20"/>
          <a:stretch>
            <a:fillRect/>
          </a:stretch>
        </p:blipFill>
        <p:spPr>
          <a:xfrm>
            <a:off x="3848099" y="3745348"/>
            <a:ext cx="10591800" cy="3695700"/>
          </a:xfrm>
          <a:prstGeom prst="rect">
            <a:avLst/>
          </a:prstGeom>
        </p:spPr>
      </p:pic>
    </p:spTree>
    <p:extLst>
      <p:ext uri="{BB962C8B-B14F-4D97-AF65-F5344CB8AC3E}">
        <p14:creationId xmlns:p14="http://schemas.microsoft.com/office/powerpoint/2010/main" val="21367497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a:solidFill>
            <a:srgbClr val="CFD8BE"/>
          </a:solidFill>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txBody>
            <a:bodyPr/>
            <a:lstStyle/>
            <a:p>
              <a:endParaRPr lang="en-VN"/>
            </a:p>
          </p:txBody>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txBody>
            <a:bodyPr/>
            <a:lstStyle/>
            <a:p>
              <a:endParaRPr lang="en-VN"/>
            </a:p>
          </p:txBody>
        </p:sp>
      </p:grpSp>
      <p:sp>
        <p:nvSpPr>
          <p:cNvPr id="21" name="TextBox 20">
            <a:extLst>
              <a:ext uri="{FF2B5EF4-FFF2-40B4-BE49-F238E27FC236}">
                <a16:creationId xmlns:a16="http://schemas.microsoft.com/office/drawing/2014/main" id="{300C479C-B541-D947-88FB-122CC00E1159}"/>
              </a:ext>
            </a:extLst>
          </p:cNvPr>
          <p:cNvSpPr txBox="1"/>
          <p:nvPr/>
        </p:nvSpPr>
        <p:spPr>
          <a:xfrm>
            <a:off x="1671094" y="1605168"/>
            <a:ext cx="15093176" cy="707886"/>
          </a:xfrm>
          <a:prstGeom prst="rect">
            <a:avLst/>
          </a:prstGeom>
          <a:noFill/>
        </p:spPr>
        <p:txBody>
          <a:bodyPr wrap="square" rtlCol="0">
            <a:spAutoFit/>
          </a:bodyPr>
          <a:lstStyle/>
          <a:p>
            <a:r>
              <a:rPr lang="en-VN" sz="4000" b="1" dirty="0">
                <a:solidFill>
                  <a:srgbClr val="C00000"/>
                </a:solidFill>
                <a:latin typeface="Cambria" panose="02040503050406030204" pitchFamily="18" charset="0"/>
              </a:rPr>
              <a:t>2. Viết một đoạn văn tả một bộ phận của cây mà em đã quan sát</a:t>
            </a:r>
          </a:p>
        </p:txBody>
      </p:sp>
      <p:sp>
        <p:nvSpPr>
          <p:cNvPr id="2" name="TextBox 1">
            <a:extLst>
              <a:ext uri="{FF2B5EF4-FFF2-40B4-BE49-F238E27FC236}">
                <a16:creationId xmlns:a16="http://schemas.microsoft.com/office/drawing/2014/main" id="{E27BBE1B-7A85-374D-8439-7C1C4F5D7899}"/>
              </a:ext>
            </a:extLst>
          </p:cNvPr>
          <p:cNvSpPr txBox="1"/>
          <p:nvPr/>
        </p:nvSpPr>
        <p:spPr>
          <a:xfrm>
            <a:off x="2152263" y="3005768"/>
            <a:ext cx="14189599" cy="3416320"/>
          </a:xfrm>
          <a:prstGeom prst="rect">
            <a:avLst/>
          </a:prstGeom>
          <a:solidFill>
            <a:srgbClr val="F8F5E7"/>
          </a:solidFill>
        </p:spPr>
        <p:txBody>
          <a:bodyPr wrap="square" rtlCol="0">
            <a:spAutoFit/>
          </a:bodyPr>
          <a:lstStyle/>
          <a:p>
            <a:pPr algn="ctr">
              <a:lnSpc>
                <a:spcPct val="150000"/>
              </a:lnSpc>
            </a:pPr>
            <a:r>
              <a:rPr lang="vi-VN" sz="3600" b="1" dirty="0">
                <a:solidFill>
                  <a:srgbClr val="AB3E31"/>
                </a:solidFill>
                <a:latin typeface="Cambria" panose="02040503050406030204" pitchFamily="18" charset="0"/>
              </a:rPr>
              <a:t>Gợi ý: </a:t>
            </a:r>
          </a:p>
          <a:p>
            <a:pPr marL="571500" indent="-571500">
              <a:lnSpc>
                <a:spcPct val="150000"/>
              </a:lnSpc>
              <a:buFont typeface="Arial" panose="020B0604020202020204" pitchFamily="34" charset="0"/>
              <a:buChar char="•"/>
            </a:pPr>
            <a:r>
              <a:rPr lang="vi-VN" sz="3600" dirty="0">
                <a:solidFill>
                  <a:srgbClr val="AB3E31"/>
                </a:solidFill>
                <a:latin typeface="Cambria" panose="02040503050406030204" pitchFamily="18" charset="0"/>
              </a:rPr>
              <a:t>Em muốn tả bộ phận nào của cây? Bộ phận đó có đặc điểm gì nổi bật?</a:t>
            </a:r>
          </a:p>
          <a:p>
            <a:pPr marL="571500" indent="-571500">
              <a:lnSpc>
                <a:spcPct val="150000"/>
              </a:lnSpc>
              <a:buFont typeface="Arial" panose="020B0604020202020204" pitchFamily="34" charset="0"/>
              <a:buChar char="•"/>
            </a:pPr>
            <a:r>
              <a:rPr lang="vi-VN" sz="3600" dirty="0">
                <a:solidFill>
                  <a:srgbClr val="AB3E31"/>
                </a:solidFill>
                <a:latin typeface="Cambria" panose="02040503050406030204" pitchFamily="18" charset="0"/>
              </a:rPr>
              <a:t>Khi tả, em nên sử dụng biện pháp so sánh, nhân hoá để đoạn văn thêm sinh động.</a:t>
            </a:r>
          </a:p>
        </p:txBody>
      </p:sp>
      <p:sp>
        <p:nvSpPr>
          <p:cNvPr id="10" name="Freeform 11">
            <a:extLst>
              <a:ext uri="{FF2B5EF4-FFF2-40B4-BE49-F238E27FC236}">
                <a16:creationId xmlns:a16="http://schemas.microsoft.com/office/drawing/2014/main" id="{126E3EBF-823D-904C-80F1-B2AB6DE00A7E}"/>
              </a:ext>
            </a:extLst>
          </p:cNvPr>
          <p:cNvSpPr/>
          <p:nvPr/>
        </p:nvSpPr>
        <p:spPr>
          <a:xfrm>
            <a:off x="0" y="8420100"/>
            <a:ext cx="3352800" cy="1995656"/>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N"/>
          </a:p>
        </p:txBody>
      </p:sp>
      <p:sp>
        <p:nvSpPr>
          <p:cNvPr id="11" name="Freeform 5">
            <a:extLst>
              <a:ext uri="{FF2B5EF4-FFF2-40B4-BE49-F238E27FC236}">
                <a16:creationId xmlns:a16="http://schemas.microsoft.com/office/drawing/2014/main" id="{50DA1176-84C0-8F43-90CC-8C8B11AC4E6F}"/>
              </a:ext>
            </a:extLst>
          </p:cNvPr>
          <p:cNvSpPr/>
          <p:nvPr/>
        </p:nvSpPr>
        <p:spPr>
          <a:xfrm>
            <a:off x="16341862" y="7475317"/>
            <a:ext cx="1104241" cy="1148566"/>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VN"/>
          </a:p>
        </p:txBody>
      </p:sp>
      <p:sp>
        <p:nvSpPr>
          <p:cNvPr id="12" name="Freeform 6">
            <a:extLst>
              <a:ext uri="{FF2B5EF4-FFF2-40B4-BE49-F238E27FC236}">
                <a16:creationId xmlns:a16="http://schemas.microsoft.com/office/drawing/2014/main" id="{B3E14EB9-2B90-3B40-9540-D6620895DBAB}"/>
              </a:ext>
            </a:extLst>
          </p:cNvPr>
          <p:cNvSpPr/>
          <p:nvPr/>
        </p:nvSpPr>
        <p:spPr>
          <a:xfrm>
            <a:off x="15553169" y="8623883"/>
            <a:ext cx="2496544" cy="1625000"/>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VN"/>
          </a:p>
        </p:txBody>
      </p:sp>
      <p:sp>
        <p:nvSpPr>
          <p:cNvPr id="13" name="Freeform 3">
            <a:extLst>
              <a:ext uri="{FF2B5EF4-FFF2-40B4-BE49-F238E27FC236}">
                <a16:creationId xmlns:a16="http://schemas.microsoft.com/office/drawing/2014/main" id="{FAD50BDC-2B8E-A54B-BBB9-489D0CB5E5AA}"/>
              </a:ext>
            </a:extLst>
          </p:cNvPr>
          <p:cNvSpPr/>
          <p:nvPr/>
        </p:nvSpPr>
        <p:spPr>
          <a:xfrm>
            <a:off x="6400800" y="6134101"/>
            <a:ext cx="4800600" cy="4256118"/>
          </a:xfrm>
          <a:custGeom>
            <a:avLst/>
            <a:gdLst/>
            <a:ahLst/>
            <a:cxnLst/>
            <a:rect l="l" t="t" r="r" b="b"/>
            <a:pathLst>
              <a:path w="9220840" h="8229600">
                <a:moveTo>
                  <a:pt x="0" y="0"/>
                </a:moveTo>
                <a:lnTo>
                  <a:pt x="9220840" y="0"/>
                </a:lnTo>
                <a:lnTo>
                  <a:pt x="9220840" y="8229600"/>
                </a:lnTo>
                <a:lnTo>
                  <a:pt x="0" y="8229600"/>
                </a:lnTo>
                <a:lnTo>
                  <a:pt x="0" y="0"/>
                </a:lnTo>
                <a:close/>
              </a:path>
            </a:pathLst>
          </a:custGeom>
          <a:blipFill>
            <a:blip r:embed="rId8"/>
            <a:stretch>
              <a:fillRect/>
            </a:stretch>
          </a:blipFill>
        </p:spPr>
        <p:txBody>
          <a:bodyPr/>
          <a:lstStyle/>
          <a:p>
            <a:endParaRPr lang="en-VN"/>
          </a:p>
        </p:txBody>
      </p:sp>
    </p:spTree>
    <p:extLst>
      <p:ext uri="{BB962C8B-B14F-4D97-AF65-F5344CB8AC3E}">
        <p14:creationId xmlns:p14="http://schemas.microsoft.com/office/powerpoint/2010/main" val="1075311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3" name="Group 3"/>
          <p:cNvGrpSpPr/>
          <p:nvPr/>
        </p:nvGrpSpPr>
        <p:grpSpPr>
          <a:xfrm>
            <a:off x="1676400" y="1257300"/>
            <a:ext cx="16172458" cy="8229600"/>
            <a:chOff x="0" y="0"/>
            <a:chExt cx="9760035" cy="6398080"/>
          </a:xfrm>
          <a:solidFill>
            <a:srgbClr val="CFD8BE"/>
          </a:solidFill>
        </p:grpSpPr>
        <p:sp>
          <p:nvSpPr>
            <p:cNvPr id="4" name="Freeform 4"/>
            <p:cNvSpPr/>
            <p:nvPr/>
          </p:nvSpPr>
          <p:spPr>
            <a:xfrm>
              <a:off x="10160" y="16510"/>
              <a:ext cx="9737174" cy="6370140"/>
            </a:xfrm>
            <a:custGeom>
              <a:avLst/>
              <a:gdLst/>
              <a:ahLst/>
              <a:cxnLst/>
              <a:rect l="l" t="t" r="r" b="b"/>
              <a:pathLst>
                <a:path w="9737174" h="6370140">
                  <a:moveTo>
                    <a:pt x="9737174" y="6370140"/>
                  </a:moveTo>
                  <a:lnTo>
                    <a:pt x="0" y="6362520"/>
                  </a:lnTo>
                  <a:lnTo>
                    <a:pt x="0" y="2222558"/>
                  </a:lnTo>
                  <a:lnTo>
                    <a:pt x="17780" y="19050"/>
                  </a:lnTo>
                  <a:lnTo>
                    <a:pt x="4853790" y="0"/>
                  </a:lnTo>
                  <a:lnTo>
                    <a:pt x="9718124" y="5080"/>
                  </a:lnTo>
                  <a:close/>
                </a:path>
              </a:pathLst>
            </a:custGeom>
            <a:grpFill/>
            <a:ln>
              <a:solidFill>
                <a:schemeClr val="tx1"/>
              </a:solidFill>
            </a:ln>
          </p:spPr>
          <p:txBody>
            <a:bodyPr/>
            <a:lstStyle/>
            <a:p>
              <a:endParaRPr lang="en-VN"/>
            </a:p>
          </p:txBody>
        </p:sp>
        <p:sp>
          <p:nvSpPr>
            <p:cNvPr id="5" name="Freeform 5"/>
            <p:cNvSpPr/>
            <p:nvPr/>
          </p:nvSpPr>
          <p:spPr>
            <a:xfrm>
              <a:off x="-3810" y="0"/>
              <a:ext cx="9766385" cy="6396810"/>
            </a:xfrm>
            <a:custGeom>
              <a:avLst/>
              <a:gdLst/>
              <a:ahLst/>
              <a:cxnLst/>
              <a:rect l="l" t="t" r="r" b="b"/>
              <a:pathLst>
                <a:path w="9766385" h="6396810">
                  <a:moveTo>
                    <a:pt x="9732094" y="21590"/>
                  </a:moveTo>
                  <a:cubicBezTo>
                    <a:pt x="9733365" y="34290"/>
                    <a:pt x="9733365" y="44450"/>
                    <a:pt x="9734635" y="54610"/>
                  </a:cubicBezTo>
                  <a:cubicBezTo>
                    <a:pt x="9737175" y="161369"/>
                    <a:pt x="9738444" y="301889"/>
                    <a:pt x="9740985" y="437391"/>
                  </a:cubicBezTo>
                  <a:cubicBezTo>
                    <a:pt x="9740985" y="633117"/>
                    <a:pt x="9753685" y="4492418"/>
                    <a:pt x="9760035" y="4688143"/>
                  </a:cubicBezTo>
                  <a:cubicBezTo>
                    <a:pt x="9766385" y="4984241"/>
                    <a:pt x="9762575" y="5285356"/>
                    <a:pt x="9762575" y="5581454"/>
                  </a:cubicBezTo>
                  <a:cubicBezTo>
                    <a:pt x="9762575" y="5842421"/>
                    <a:pt x="9763844" y="6083313"/>
                    <a:pt x="9765115" y="6335850"/>
                  </a:cubicBezTo>
                  <a:cubicBezTo>
                    <a:pt x="9765115" y="6357441"/>
                    <a:pt x="9765115" y="6371410"/>
                    <a:pt x="9765115" y="6395541"/>
                  </a:cubicBezTo>
                  <a:cubicBezTo>
                    <a:pt x="9742255" y="6395541"/>
                    <a:pt x="9721935" y="6396810"/>
                    <a:pt x="9675499" y="6395541"/>
                  </a:cubicBezTo>
                  <a:cubicBezTo>
                    <a:pt x="9177882" y="6390460"/>
                    <a:pt x="8672610" y="6396810"/>
                    <a:pt x="8174994" y="6391730"/>
                  </a:cubicBezTo>
                  <a:cubicBezTo>
                    <a:pt x="7876424" y="6387921"/>
                    <a:pt x="7585511" y="6390460"/>
                    <a:pt x="7286941" y="6387921"/>
                  </a:cubicBezTo>
                  <a:cubicBezTo>
                    <a:pt x="7149139" y="6386650"/>
                    <a:pt x="7011338" y="6385380"/>
                    <a:pt x="6873536" y="6384110"/>
                  </a:cubicBezTo>
                  <a:cubicBezTo>
                    <a:pt x="6789325" y="6384110"/>
                    <a:pt x="6712768" y="6385380"/>
                    <a:pt x="6628556" y="6385380"/>
                  </a:cubicBezTo>
                  <a:cubicBezTo>
                    <a:pt x="6414198" y="6384110"/>
                    <a:pt x="5824714" y="6385380"/>
                    <a:pt x="5610357" y="6384110"/>
                  </a:cubicBezTo>
                  <a:cubicBezTo>
                    <a:pt x="5457244" y="6382841"/>
                    <a:pt x="2394991" y="6391730"/>
                    <a:pt x="2241878" y="6390460"/>
                  </a:cubicBezTo>
                  <a:cubicBezTo>
                    <a:pt x="2203600" y="6390460"/>
                    <a:pt x="2157666" y="6391730"/>
                    <a:pt x="2119388" y="6391730"/>
                  </a:cubicBezTo>
                  <a:cubicBezTo>
                    <a:pt x="2027520" y="6391730"/>
                    <a:pt x="1943308" y="6393000"/>
                    <a:pt x="1851441" y="6393000"/>
                  </a:cubicBezTo>
                  <a:cubicBezTo>
                    <a:pt x="1621772" y="6393000"/>
                    <a:pt x="1399758" y="6391730"/>
                    <a:pt x="1170089" y="6390460"/>
                  </a:cubicBezTo>
                  <a:cubicBezTo>
                    <a:pt x="1032288" y="6389191"/>
                    <a:pt x="894487" y="6387921"/>
                    <a:pt x="764341" y="6386650"/>
                  </a:cubicBezTo>
                  <a:cubicBezTo>
                    <a:pt x="519360" y="6385380"/>
                    <a:pt x="274380"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989" y="30480"/>
                    <a:pt x="205480" y="29210"/>
                  </a:cubicBezTo>
                  <a:cubicBezTo>
                    <a:pt x="412182" y="25400"/>
                    <a:pt x="618884" y="22860"/>
                    <a:pt x="833241" y="20320"/>
                  </a:cubicBezTo>
                  <a:cubicBezTo>
                    <a:pt x="978698" y="17780"/>
                    <a:pt x="1124155" y="16510"/>
                    <a:pt x="1261957" y="13970"/>
                  </a:cubicBezTo>
                  <a:cubicBezTo>
                    <a:pt x="1399758" y="11430"/>
                    <a:pt x="1545215" y="8890"/>
                    <a:pt x="1683017" y="8890"/>
                  </a:cubicBezTo>
                  <a:cubicBezTo>
                    <a:pt x="1836130" y="7620"/>
                    <a:pt x="1989242" y="10160"/>
                    <a:pt x="2142355" y="8890"/>
                  </a:cubicBezTo>
                  <a:cubicBezTo>
                    <a:pt x="2333746" y="8890"/>
                    <a:pt x="5801748" y="6350"/>
                    <a:pt x="5993139" y="5080"/>
                  </a:cubicBezTo>
                  <a:cubicBezTo>
                    <a:pt x="6176874" y="3810"/>
                    <a:pt x="6360609" y="2540"/>
                    <a:pt x="6552000" y="2540"/>
                  </a:cubicBezTo>
                  <a:cubicBezTo>
                    <a:pt x="6865881" y="1270"/>
                    <a:pt x="7172106" y="0"/>
                    <a:pt x="7485987" y="0"/>
                  </a:cubicBezTo>
                  <a:cubicBezTo>
                    <a:pt x="7616133" y="0"/>
                    <a:pt x="7753934" y="2540"/>
                    <a:pt x="7884079" y="2540"/>
                  </a:cubicBezTo>
                  <a:cubicBezTo>
                    <a:pt x="8243895" y="3810"/>
                    <a:pt x="8611364" y="5080"/>
                    <a:pt x="8971180" y="7620"/>
                  </a:cubicBezTo>
                  <a:cubicBezTo>
                    <a:pt x="9162571" y="8890"/>
                    <a:pt x="9353962" y="12700"/>
                    <a:pt x="9545352" y="16510"/>
                  </a:cubicBezTo>
                  <a:cubicBezTo>
                    <a:pt x="9591286" y="16510"/>
                    <a:pt x="9637220" y="16510"/>
                    <a:pt x="9675499" y="16510"/>
                  </a:cubicBezTo>
                  <a:cubicBezTo>
                    <a:pt x="9713044" y="17780"/>
                    <a:pt x="9721935" y="20320"/>
                    <a:pt x="9732094" y="21590"/>
                  </a:cubicBezTo>
                  <a:close/>
                  <a:moveTo>
                    <a:pt x="9742255" y="6379030"/>
                  </a:moveTo>
                  <a:cubicBezTo>
                    <a:pt x="9743525" y="6362521"/>
                    <a:pt x="9744794" y="6349821"/>
                    <a:pt x="9744794" y="6337121"/>
                  </a:cubicBezTo>
                  <a:cubicBezTo>
                    <a:pt x="9743525" y="6058221"/>
                    <a:pt x="9742255" y="5792235"/>
                    <a:pt x="9742255" y="5506175"/>
                  </a:cubicBezTo>
                  <a:cubicBezTo>
                    <a:pt x="9742255" y="5375691"/>
                    <a:pt x="9744794" y="5245208"/>
                    <a:pt x="9743525" y="5114724"/>
                  </a:cubicBezTo>
                  <a:cubicBezTo>
                    <a:pt x="9743525" y="4994278"/>
                    <a:pt x="9742255" y="4868813"/>
                    <a:pt x="9740985" y="4748367"/>
                  </a:cubicBezTo>
                  <a:cubicBezTo>
                    <a:pt x="9735905" y="4562678"/>
                    <a:pt x="9724475" y="718433"/>
                    <a:pt x="9724475" y="532745"/>
                  </a:cubicBezTo>
                  <a:cubicBezTo>
                    <a:pt x="9721935" y="377168"/>
                    <a:pt x="9719394" y="216573"/>
                    <a:pt x="9716855" y="63500"/>
                  </a:cubicBezTo>
                  <a:cubicBezTo>
                    <a:pt x="9715585" y="44450"/>
                    <a:pt x="9714315" y="43180"/>
                    <a:pt x="9652531" y="41910"/>
                  </a:cubicBezTo>
                  <a:cubicBezTo>
                    <a:pt x="9629564" y="41910"/>
                    <a:pt x="9614254" y="41910"/>
                    <a:pt x="9591286" y="40640"/>
                  </a:cubicBezTo>
                  <a:cubicBezTo>
                    <a:pt x="9399896" y="36830"/>
                    <a:pt x="9200849" y="31750"/>
                    <a:pt x="9009458" y="30480"/>
                  </a:cubicBezTo>
                  <a:cubicBezTo>
                    <a:pt x="8542465" y="26670"/>
                    <a:pt x="8067815" y="25400"/>
                    <a:pt x="7600822" y="22860"/>
                  </a:cubicBezTo>
                  <a:cubicBezTo>
                    <a:pt x="7531921" y="22860"/>
                    <a:pt x="7455365" y="22860"/>
                    <a:pt x="7386464" y="22860"/>
                  </a:cubicBezTo>
                  <a:cubicBezTo>
                    <a:pt x="7271630" y="22860"/>
                    <a:pt x="7156795" y="22860"/>
                    <a:pt x="7049616" y="22860"/>
                  </a:cubicBezTo>
                  <a:cubicBezTo>
                    <a:pt x="6804636" y="22860"/>
                    <a:pt x="6559656" y="22860"/>
                    <a:pt x="6322331" y="24130"/>
                  </a:cubicBezTo>
                  <a:cubicBezTo>
                    <a:pt x="6115628" y="25400"/>
                    <a:pt x="2632315" y="29210"/>
                    <a:pt x="2425613" y="29210"/>
                  </a:cubicBezTo>
                  <a:cubicBezTo>
                    <a:pt x="2088765" y="29210"/>
                    <a:pt x="1751918" y="26670"/>
                    <a:pt x="1415070" y="33020"/>
                  </a:cubicBezTo>
                  <a:cubicBezTo>
                    <a:pt x="1238990" y="36830"/>
                    <a:pt x="1070566" y="36830"/>
                    <a:pt x="902142" y="38100"/>
                  </a:cubicBezTo>
                  <a:cubicBezTo>
                    <a:pt x="611228" y="41910"/>
                    <a:pt x="320314"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8301" y="6361250"/>
                    <a:pt x="205480" y="6362521"/>
                    <a:pt x="305003" y="6362521"/>
                  </a:cubicBezTo>
                  <a:cubicBezTo>
                    <a:pt x="450460" y="6362521"/>
                    <a:pt x="603572" y="6359980"/>
                    <a:pt x="749029" y="6362521"/>
                  </a:cubicBezTo>
                  <a:cubicBezTo>
                    <a:pt x="986354" y="6366330"/>
                    <a:pt x="1223679" y="6368871"/>
                    <a:pt x="1461004" y="6367600"/>
                  </a:cubicBezTo>
                  <a:cubicBezTo>
                    <a:pt x="1614116" y="6366330"/>
                    <a:pt x="1759573" y="6368871"/>
                    <a:pt x="1912686" y="6368871"/>
                  </a:cubicBezTo>
                  <a:cubicBezTo>
                    <a:pt x="2134699" y="6368871"/>
                    <a:pt x="2356713" y="6367600"/>
                    <a:pt x="2578726" y="6368871"/>
                  </a:cubicBezTo>
                  <a:cubicBezTo>
                    <a:pt x="2907918" y="6370141"/>
                    <a:pt x="6521377" y="6359980"/>
                    <a:pt x="6858225" y="6362521"/>
                  </a:cubicBezTo>
                  <a:cubicBezTo>
                    <a:pt x="7003683" y="6363791"/>
                    <a:pt x="7149139" y="6365060"/>
                    <a:pt x="7286941" y="6365060"/>
                  </a:cubicBezTo>
                  <a:cubicBezTo>
                    <a:pt x="7539576" y="6367600"/>
                    <a:pt x="7784557" y="6363791"/>
                    <a:pt x="8037193" y="6367600"/>
                  </a:cubicBezTo>
                  <a:cubicBezTo>
                    <a:pt x="8243895" y="6370141"/>
                    <a:pt x="8450597" y="6370141"/>
                    <a:pt x="8657299" y="6372680"/>
                  </a:cubicBezTo>
                  <a:cubicBezTo>
                    <a:pt x="8963524" y="6376491"/>
                    <a:pt x="9269750" y="6379030"/>
                    <a:pt x="9575975" y="6380300"/>
                  </a:cubicBezTo>
                  <a:cubicBezTo>
                    <a:pt x="9690809" y="6380300"/>
                    <a:pt x="9721935" y="6379030"/>
                    <a:pt x="9742255" y="6379030"/>
                  </a:cubicBezTo>
                  <a:close/>
                </a:path>
              </a:pathLst>
            </a:custGeom>
            <a:grpFill/>
            <a:ln>
              <a:solidFill>
                <a:schemeClr val="tx1"/>
              </a:solidFill>
            </a:ln>
          </p:spPr>
          <p:txBody>
            <a:bodyPr/>
            <a:lstStyle/>
            <a:p>
              <a:endParaRPr lang="en-VN"/>
            </a:p>
          </p:txBody>
        </p:sp>
      </p:grpSp>
      <p:sp>
        <p:nvSpPr>
          <p:cNvPr id="18" name="TextBox 17">
            <a:extLst>
              <a:ext uri="{FF2B5EF4-FFF2-40B4-BE49-F238E27FC236}">
                <a16:creationId xmlns:a16="http://schemas.microsoft.com/office/drawing/2014/main" id="{16A65354-120C-2649-9F95-2C509075E969}"/>
              </a:ext>
            </a:extLst>
          </p:cNvPr>
          <p:cNvSpPr txBox="1"/>
          <p:nvPr/>
        </p:nvSpPr>
        <p:spPr>
          <a:xfrm>
            <a:off x="2387887" y="2152604"/>
            <a:ext cx="14924392" cy="5632311"/>
          </a:xfrm>
          <a:prstGeom prst="rect">
            <a:avLst/>
          </a:prstGeom>
          <a:noFill/>
        </p:spPr>
        <p:txBody>
          <a:bodyPr wrap="square">
            <a:spAutoFit/>
          </a:bodyPr>
          <a:lstStyle/>
          <a:p>
            <a:pPr algn="just"/>
            <a:r>
              <a:rPr lang="vi-VN" sz="3600" b="0" i="0" dirty="0">
                <a:solidFill>
                  <a:srgbClr val="000000"/>
                </a:solidFill>
                <a:effectLst/>
                <a:latin typeface="Cambria" panose="02040503050406030204" pitchFamily="18" charset="0"/>
              </a:rPr>
              <a:t>Cây bàng gắn bó với tuổi thơ trong những năm tháng đến trường. Bàng là loài cây thân gỗ, thân cây mọc thẳng đứng, hiên ngang giữa khoảng sân trường. Thân cây có vỏ màu nâu đậm, khá to, bằng vòng tay của chúng em. Vỏ cây mang vẻ sần sùi như những vết sẹo dài. Chúng em gọi đó là những vết tích mà sự khắc nghiệt của thời tiết ghi dấu ấn vào nó. Bàng khá cao, vươn mình đón lấy ánh nắng của tiết trời mùa hạ. Vào những ngày thu, vỏ bàng khô khốc, lần lượt xa cây trong niềm tiếc nuối. Ngày đông, thân bàng một mình trơ trọi giữa tiết trời giá rét, chống chọi với cái lạnh giá của thời tiết. Khi xuân về, bàng lại tràn sức sống, bàng đung đưa như mỉm cười vẫy gọi đón xuân sang.</a:t>
            </a:r>
          </a:p>
        </p:txBody>
      </p:sp>
      <p:sp>
        <p:nvSpPr>
          <p:cNvPr id="16" name="TextBox 15">
            <a:extLst>
              <a:ext uri="{FF2B5EF4-FFF2-40B4-BE49-F238E27FC236}">
                <a16:creationId xmlns:a16="http://schemas.microsoft.com/office/drawing/2014/main" id="{8802F89B-6A52-7B43-9624-AA95AD377920}"/>
              </a:ext>
            </a:extLst>
          </p:cNvPr>
          <p:cNvSpPr txBox="1"/>
          <p:nvPr/>
        </p:nvSpPr>
        <p:spPr>
          <a:xfrm>
            <a:off x="6545951" y="518993"/>
            <a:ext cx="6426107" cy="584775"/>
          </a:xfrm>
          <a:prstGeom prst="rect">
            <a:avLst/>
          </a:prstGeom>
          <a:noFill/>
        </p:spPr>
        <p:txBody>
          <a:bodyPr wrap="square" rtlCol="0">
            <a:spAutoFit/>
          </a:bodyPr>
          <a:lstStyle/>
          <a:p>
            <a:pPr algn="ctr"/>
            <a:r>
              <a:rPr lang="en-VN" sz="3200" b="1" dirty="0">
                <a:latin typeface="Cambria" panose="02040503050406030204" pitchFamily="18" charset="0"/>
              </a:rPr>
              <a:t>TẢ CÂY BÀNG</a:t>
            </a:r>
          </a:p>
        </p:txBody>
      </p:sp>
      <p:cxnSp>
        <p:nvCxnSpPr>
          <p:cNvPr id="12" name="Straight Connector 11">
            <a:extLst>
              <a:ext uri="{FF2B5EF4-FFF2-40B4-BE49-F238E27FC236}">
                <a16:creationId xmlns:a16="http://schemas.microsoft.com/office/drawing/2014/main" id="{A748DA1E-660D-CB4A-A66F-3426E762BC02}"/>
              </a:ext>
            </a:extLst>
          </p:cNvPr>
          <p:cNvCxnSpPr>
            <a:cxnSpLocks/>
          </p:cNvCxnSpPr>
          <p:nvPr/>
        </p:nvCxnSpPr>
        <p:spPr>
          <a:xfrm>
            <a:off x="6096000" y="3314700"/>
            <a:ext cx="1524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F6E2304-CFAD-AE4E-A8E1-48FC0D5AFF06}"/>
              </a:ext>
            </a:extLst>
          </p:cNvPr>
          <p:cNvCxnSpPr>
            <a:cxnSpLocks/>
          </p:cNvCxnSpPr>
          <p:nvPr/>
        </p:nvCxnSpPr>
        <p:spPr>
          <a:xfrm>
            <a:off x="2387887" y="4457700"/>
            <a:ext cx="1524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F98F344-41FB-C849-B26E-0A2779CCD397}"/>
              </a:ext>
            </a:extLst>
          </p:cNvPr>
          <p:cNvCxnSpPr>
            <a:cxnSpLocks/>
          </p:cNvCxnSpPr>
          <p:nvPr/>
        </p:nvCxnSpPr>
        <p:spPr>
          <a:xfrm>
            <a:off x="7315200" y="4381500"/>
            <a:ext cx="44196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C3C2E82-6809-8446-BBF5-729101824E8C}"/>
              </a:ext>
            </a:extLst>
          </p:cNvPr>
          <p:cNvCxnSpPr>
            <a:cxnSpLocks/>
          </p:cNvCxnSpPr>
          <p:nvPr/>
        </p:nvCxnSpPr>
        <p:spPr>
          <a:xfrm>
            <a:off x="11734800" y="7200900"/>
            <a:ext cx="5334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62283E1-607E-584B-99BB-784C0D7DCA1A}"/>
              </a:ext>
            </a:extLst>
          </p:cNvPr>
          <p:cNvCxnSpPr>
            <a:cxnSpLocks/>
          </p:cNvCxnSpPr>
          <p:nvPr/>
        </p:nvCxnSpPr>
        <p:spPr>
          <a:xfrm>
            <a:off x="2387887" y="7733805"/>
            <a:ext cx="3708113"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E82268-7537-6C4A-9A3B-28F8EF32C88A}"/>
              </a:ext>
            </a:extLst>
          </p:cNvPr>
          <p:cNvCxnSpPr>
            <a:cxnSpLocks/>
          </p:cNvCxnSpPr>
          <p:nvPr/>
        </p:nvCxnSpPr>
        <p:spPr>
          <a:xfrm>
            <a:off x="4648200" y="6591300"/>
            <a:ext cx="124206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485D0BC-A644-1649-A3F5-597464B8D759}"/>
              </a:ext>
            </a:extLst>
          </p:cNvPr>
          <p:cNvCxnSpPr>
            <a:cxnSpLocks/>
          </p:cNvCxnSpPr>
          <p:nvPr/>
        </p:nvCxnSpPr>
        <p:spPr>
          <a:xfrm>
            <a:off x="2387887" y="7116337"/>
            <a:ext cx="6858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70BAFB1-3BB8-984C-AF88-A41A6A6BEE48}"/>
              </a:ext>
            </a:extLst>
          </p:cNvPr>
          <p:cNvCxnSpPr>
            <a:cxnSpLocks/>
          </p:cNvCxnSpPr>
          <p:nvPr/>
        </p:nvCxnSpPr>
        <p:spPr>
          <a:xfrm>
            <a:off x="7620000" y="7200900"/>
            <a:ext cx="25908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Freeform 9">
            <a:extLst>
              <a:ext uri="{FF2B5EF4-FFF2-40B4-BE49-F238E27FC236}">
                <a16:creationId xmlns:a16="http://schemas.microsoft.com/office/drawing/2014/main" id="{2F0591E6-642D-F549-A735-0F49194C0A1C}"/>
              </a:ext>
            </a:extLst>
          </p:cNvPr>
          <p:cNvSpPr/>
          <p:nvPr/>
        </p:nvSpPr>
        <p:spPr>
          <a:xfrm>
            <a:off x="-711429" y="5981711"/>
            <a:ext cx="3374300" cy="4427724"/>
          </a:xfrm>
          <a:custGeom>
            <a:avLst/>
            <a:gdLst/>
            <a:ahLst/>
            <a:cxnLst/>
            <a:rect l="l" t="t" r="r" b="b"/>
            <a:pathLst>
              <a:path w="3714569" h="5038151">
                <a:moveTo>
                  <a:pt x="0" y="0"/>
                </a:moveTo>
                <a:lnTo>
                  <a:pt x="3714569" y="0"/>
                </a:lnTo>
                <a:lnTo>
                  <a:pt x="3714569" y="5038151"/>
                </a:lnTo>
                <a:lnTo>
                  <a:pt x="0" y="50381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N"/>
          </a:p>
        </p:txBody>
      </p:sp>
    </p:spTree>
    <p:extLst>
      <p:ext uri="{BB962C8B-B14F-4D97-AF65-F5344CB8AC3E}">
        <p14:creationId xmlns:p14="http://schemas.microsoft.com/office/powerpoint/2010/main" val="4842764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dissolv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par>
                                <p:cTn id="16" presetID="9"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dissolve">
                                      <p:cBhvr>
                                        <p:cTn id="18" dur="500"/>
                                        <p:tgtEl>
                                          <p:spTgt spid="22"/>
                                        </p:tgtEl>
                                      </p:cBhvr>
                                    </p:animEffect>
                                  </p:childTnLst>
                                </p:cTn>
                              </p:par>
                              <p:par>
                                <p:cTn id="19" presetID="9"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dissolve">
                                      <p:cBhvr>
                                        <p:cTn id="21" dur="500"/>
                                        <p:tgtEl>
                                          <p:spTgt spid="23"/>
                                        </p:tgtEl>
                                      </p:cBhvr>
                                    </p:animEffect>
                                  </p:childTnLst>
                                </p:cTn>
                              </p:par>
                              <p:par>
                                <p:cTn id="22" presetID="9" presetClass="entr" presetSubtype="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dissolve">
                                      <p:cBhvr>
                                        <p:cTn id="24" dur="500"/>
                                        <p:tgtEl>
                                          <p:spTgt spid="25"/>
                                        </p:tgtEl>
                                      </p:cBhvr>
                                    </p:animEffect>
                                  </p:childTnLst>
                                </p:cTn>
                              </p:par>
                              <p:par>
                                <p:cTn id="25" presetID="9"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dissolve">
                                      <p:cBhvr>
                                        <p:cTn id="27" dur="500"/>
                                        <p:tgtEl>
                                          <p:spTgt spid="20"/>
                                        </p:tgtEl>
                                      </p:cBhvr>
                                    </p:animEffect>
                                  </p:childTnLst>
                                </p:cTn>
                              </p:par>
                              <p:par>
                                <p:cTn id="28" presetID="9"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dissolve">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a:solidFill>
            <a:srgbClr val="CFD8BE"/>
          </a:solidFill>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txBody>
            <a:bodyPr/>
            <a:lstStyle/>
            <a:p>
              <a:endParaRPr lang="en-VN"/>
            </a:p>
          </p:txBody>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txBody>
            <a:bodyPr/>
            <a:lstStyle/>
            <a:p>
              <a:endParaRPr lang="en-VN"/>
            </a:p>
          </p:txBody>
        </p:sp>
      </p:grpSp>
      <p:sp>
        <p:nvSpPr>
          <p:cNvPr id="21" name="TextBox 20">
            <a:extLst>
              <a:ext uri="{FF2B5EF4-FFF2-40B4-BE49-F238E27FC236}">
                <a16:creationId xmlns:a16="http://schemas.microsoft.com/office/drawing/2014/main" id="{300C479C-B541-D947-88FB-122CC00E1159}"/>
              </a:ext>
            </a:extLst>
          </p:cNvPr>
          <p:cNvSpPr txBox="1"/>
          <p:nvPr/>
        </p:nvSpPr>
        <p:spPr>
          <a:xfrm>
            <a:off x="1671094" y="1605168"/>
            <a:ext cx="15093176" cy="707886"/>
          </a:xfrm>
          <a:prstGeom prst="rect">
            <a:avLst/>
          </a:prstGeom>
          <a:noFill/>
        </p:spPr>
        <p:txBody>
          <a:bodyPr wrap="square" rtlCol="0">
            <a:spAutoFit/>
          </a:bodyPr>
          <a:lstStyle/>
          <a:p>
            <a:r>
              <a:rPr lang="en-VN" sz="4000" b="1" dirty="0">
                <a:solidFill>
                  <a:srgbClr val="C00000"/>
                </a:solidFill>
                <a:latin typeface="Cambria" panose="02040503050406030204" pitchFamily="18" charset="0"/>
              </a:rPr>
              <a:t>2. Viết một đoạn văn tả một bộ phận của cây mà em đã quan sát</a:t>
            </a:r>
          </a:p>
        </p:txBody>
      </p:sp>
      <p:sp>
        <p:nvSpPr>
          <p:cNvPr id="10" name="Freeform 11">
            <a:extLst>
              <a:ext uri="{FF2B5EF4-FFF2-40B4-BE49-F238E27FC236}">
                <a16:creationId xmlns:a16="http://schemas.microsoft.com/office/drawing/2014/main" id="{126E3EBF-823D-904C-80F1-B2AB6DE00A7E}"/>
              </a:ext>
            </a:extLst>
          </p:cNvPr>
          <p:cNvSpPr/>
          <p:nvPr/>
        </p:nvSpPr>
        <p:spPr>
          <a:xfrm>
            <a:off x="0" y="8420100"/>
            <a:ext cx="3352800" cy="1995656"/>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N"/>
          </a:p>
        </p:txBody>
      </p:sp>
      <p:sp>
        <p:nvSpPr>
          <p:cNvPr id="11" name="Freeform 5">
            <a:extLst>
              <a:ext uri="{FF2B5EF4-FFF2-40B4-BE49-F238E27FC236}">
                <a16:creationId xmlns:a16="http://schemas.microsoft.com/office/drawing/2014/main" id="{50DA1176-84C0-8F43-90CC-8C8B11AC4E6F}"/>
              </a:ext>
            </a:extLst>
          </p:cNvPr>
          <p:cNvSpPr/>
          <p:nvPr/>
        </p:nvSpPr>
        <p:spPr>
          <a:xfrm>
            <a:off x="16341862" y="7475317"/>
            <a:ext cx="1104241" cy="1148566"/>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VN"/>
          </a:p>
        </p:txBody>
      </p:sp>
      <p:sp>
        <p:nvSpPr>
          <p:cNvPr id="12" name="Freeform 6">
            <a:extLst>
              <a:ext uri="{FF2B5EF4-FFF2-40B4-BE49-F238E27FC236}">
                <a16:creationId xmlns:a16="http://schemas.microsoft.com/office/drawing/2014/main" id="{B3E14EB9-2B90-3B40-9540-D6620895DBAB}"/>
              </a:ext>
            </a:extLst>
          </p:cNvPr>
          <p:cNvSpPr/>
          <p:nvPr/>
        </p:nvSpPr>
        <p:spPr>
          <a:xfrm>
            <a:off x="15553169" y="8623883"/>
            <a:ext cx="2496544" cy="1625000"/>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VN"/>
          </a:p>
        </p:txBody>
      </p:sp>
      <p:sp>
        <p:nvSpPr>
          <p:cNvPr id="15" name="TextBox 14">
            <a:extLst>
              <a:ext uri="{FF2B5EF4-FFF2-40B4-BE49-F238E27FC236}">
                <a16:creationId xmlns:a16="http://schemas.microsoft.com/office/drawing/2014/main" id="{E27BBE1B-7A85-374D-8439-7C1C4F5D7899}"/>
              </a:ext>
            </a:extLst>
          </p:cNvPr>
          <p:cNvSpPr txBox="1"/>
          <p:nvPr/>
        </p:nvSpPr>
        <p:spPr>
          <a:xfrm>
            <a:off x="4499381" y="4181423"/>
            <a:ext cx="9284899" cy="1548757"/>
          </a:xfrm>
          <a:prstGeom prst="rect">
            <a:avLst/>
          </a:prstGeom>
          <a:solidFill>
            <a:schemeClr val="bg1"/>
          </a:solidFill>
        </p:spPr>
        <p:txBody>
          <a:bodyPr wrap="square" rtlCol="0">
            <a:spAutoFit/>
          </a:bodyPr>
          <a:lstStyle/>
          <a:p>
            <a:pPr algn="ctr">
              <a:lnSpc>
                <a:spcPct val="150000"/>
              </a:lnSpc>
            </a:pPr>
            <a:r>
              <a:rPr lang="vi-VN" sz="7200" b="1" dirty="0">
                <a:latin typeface="Cambria" panose="02040503050406030204" pitchFamily="18" charset="0"/>
              </a:rPr>
              <a:t>CHIA SẺ TRƯỚC LỚP</a:t>
            </a:r>
          </a:p>
        </p:txBody>
      </p:sp>
      <p:sp>
        <p:nvSpPr>
          <p:cNvPr id="16" name="Freeform 3">
            <a:extLst>
              <a:ext uri="{FF2B5EF4-FFF2-40B4-BE49-F238E27FC236}">
                <a16:creationId xmlns:a16="http://schemas.microsoft.com/office/drawing/2014/main" id="{FAD50BDC-2B8E-A54B-BBB9-489D0CB5E5AA}"/>
              </a:ext>
            </a:extLst>
          </p:cNvPr>
          <p:cNvSpPr/>
          <p:nvPr/>
        </p:nvSpPr>
        <p:spPr>
          <a:xfrm>
            <a:off x="6553200" y="6030882"/>
            <a:ext cx="4800600" cy="4256118"/>
          </a:xfrm>
          <a:custGeom>
            <a:avLst/>
            <a:gdLst/>
            <a:ahLst/>
            <a:cxnLst/>
            <a:rect l="l" t="t" r="r" b="b"/>
            <a:pathLst>
              <a:path w="9220840" h="8229600">
                <a:moveTo>
                  <a:pt x="0" y="0"/>
                </a:moveTo>
                <a:lnTo>
                  <a:pt x="9220840" y="0"/>
                </a:lnTo>
                <a:lnTo>
                  <a:pt x="9220840" y="8229600"/>
                </a:lnTo>
                <a:lnTo>
                  <a:pt x="0" y="8229600"/>
                </a:lnTo>
                <a:lnTo>
                  <a:pt x="0" y="0"/>
                </a:lnTo>
                <a:close/>
              </a:path>
            </a:pathLst>
          </a:custGeom>
          <a:blipFill>
            <a:blip r:embed="rId8"/>
            <a:stretch>
              <a:fillRect/>
            </a:stretch>
          </a:blipFill>
        </p:spPr>
        <p:txBody>
          <a:bodyPr/>
          <a:lstStyle/>
          <a:p>
            <a:endParaRPr lang="en-VN"/>
          </a:p>
        </p:txBody>
      </p:sp>
    </p:spTree>
    <p:extLst>
      <p:ext uri="{BB962C8B-B14F-4D97-AF65-F5344CB8AC3E}">
        <p14:creationId xmlns:p14="http://schemas.microsoft.com/office/powerpoint/2010/main" val="5752681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outVertic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2AE95"/>
        </a:solidFill>
        <a:effectLst/>
      </p:bgPr>
    </p:bg>
    <p:spTree>
      <p:nvGrpSpPr>
        <p:cNvPr id="1" name=""/>
        <p:cNvGrpSpPr/>
        <p:nvPr/>
      </p:nvGrpSpPr>
      <p:grpSpPr>
        <a:xfrm>
          <a:off x="0" y="0"/>
          <a:ext cx="0" cy="0"/>
          <a:chOff x="0" y="0"/>
          <a:chExt cx="0" cy="0"/>
        </a:xfrm>
      </p:grpSpPr>
      <p:sp>
        <p:nvSpPr>
          <p:cNvPr id="2" name="Freeform 2"/>
          <p:cNvSpPr/>
          <p:nvPr/>
        </p:nvSpPr>
        <p:spPr>
          <a:xfrm>
            <a:off x="3680682" y="1527777"/>
            <a:ext cx="10926635" cy="7231446"/>
          </a:xfrm>
          <a:custGeom>
            <a:avLst/>
            <a:gdLst/>
            <a:ahLst/>
            <a:cxnLst/>
            <a:rect l="l" t="t" r="r" b="b"/>
            <a:pathLst>
              <a:path w="10926635" h="7231446">
                <a:moveTo>
                  <a:pt x="0" y="0"/>
                </a:moveTo>
                <a:lnTo>
                  <a:pt x="10926636" y="0"/>
                </a:lnTo>
                <a:lnTo>
                  <a:pt x="10926636" y="7231446"/>
                </a:lnTo>
                <a:lnTo>
                  <a:pt x="0" y="72314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N"/>
          </a:p>
        </p:txBody>
      </p:sp>
      <p:sp>
        <p:nvSpPr>
          <p:cNvPr id="3" name="Freeform 3"/>
          <p:cNvSpPr/>
          <p:nvPr/>
        </p:nvSpPr>
        <p:spPr>
          <a:xfrm>
            <a:off x="15641005" y="1567092"/>
            <a:ext cx="4427879" cy="3486954"/>
          </a:xfrm>
          <a:custGeom>
            <a:avLst/>
            <a:gdLst/>
            <a:ahLst/>
            <a:cxnLst/>
            <a:rect l="l" t="t" r="r" b="b"/>
            <a:pathLst>
              <a:path w="4427879" h="3486954">
                <a:moveTo>
                  <a:pt x="0" y="0"/>
                </a:moveTo>
                <a:lnTo>
                  <a:pt x="4427879" y="0"/>
                </a:lnTo>
                <a:lnTo>
                  <a:pt x="4427879" y="3486954"/>
                </a:lnTo>
                <a:lnTo>
                  <a:pt x="0" y="348695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VN"/>
          </a:p>
        </p:txBody>
      </p:sp>
      <p:sp>
        <p:nvSpPr>
          <p:cNvPr id="4" name="Freeform 4"/>
          <p:cNvSpPr/>
          <p:nvPr/>
        </p:nvSpPr>
        <p:spPr>
          <a:xfrm rot="5400000">
            <a:off x="-2326494" y="2876837"/>
            <a:ext cx="5818085" cy="3850514"/>
          </a:xfrm>
          <a:custGeom>
            <a:avLst/>
            <a:gdLst/>
            <a:ahLst/>
            <a:cxnLst/>
            <a:rect l="l" t="t" r="r" b="b"/>
            <a:pathLst>
              <a:path w="5818085" h="3850514">
                <a:moveTo>
                  <a:pt x="0" y="0"/>
                </a:moveTo>
                <a:lnTo>
                  <a:pt x="5818084" y="0"/>
                </a:lnTo>
                <a:lnTo>
                  <a:pt x="5818084" y="3850514"/>
                </a:lnTo>
                <a:lnTo>
                  <a:pt x="0" y="38505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VN"/>
          </a:p>
        </p:txBody>
      </p:sp>
      <p:sp>
        <p:nvSpPr>
          <p:cNvPr id="5" name="Freeform 5"/>
          <p:cNvSpPr/>
          <p:nvPr/>
        </p:nvSpPr>
        <p:spPr>
          <a:xfrm>
            <a:off x="821492" y="6866261"/>
            <a:ext cx="1249231" cy="2186838"/>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VN"/>
          </a:p>
        </p:txBody>
      </p:sp>
      <p:sp>
        <p:nvSpPr>
          <p:cNvPr id="6" name="Freeform 6"/>
          <p:cNvSpPr/>
          <p:nvPr/>
        </p:nvSpPr>
        <p:spPr>
          <a:xfrm>
            <a:off x="-2461302" y="8918152"/>
            <a:ext cx="5338846" cy="5842786"/>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VN"/>
          </a:p>
        </p:txBody>
      </p:sp>
      <p:sp>
        <p:nvSpPr>
          <p:cNvPr id="7" name="Freeform 7"/>
          <p:cNvSpPr/>
          <p:nvPr/>
        </p:nvSpPr>
        <p:spPr>
          <a:xfrm>
            <a:off x="16350519" y="6610350"/>
            <a:ext cx="2207257" cy="6663417"/>
          </a:xfrm>
          <a:custGeom>
            <a:avLst/>
            <a:gdLst/>
            <a:ahLst/>
            <a:cxnLst/>
            <a:rect l="l" t="t" r="r" b="b"/>
            <a:pathLst>
              <a:path w="2207257" h="6663417">
                <a:moveTo>
                  <a:pt x="0" y="0"/>
                </a:moveTo>
                <a:lnTo>
                  <a:pt x="2207257" y="0"/>
                </a:lnTo>
                <a:lnTo>
                  <a:pt x="2207257" y="6663417"/>
                </a:lnTo>
                <a:lnTo>
                  <a:pt x="0" y="666341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VN"/>
          </a:p>
        </p:txBody>
      </p:sp>
      <p:sp>
        <p:nvSpPr>
          <p:cNvPr id="8" name="Freeform 8"/>
          <p:cNvSpPr/>
          <p:nvPr/>
        </p:nvSpPr>
        <p:spPr>
          <a:xfrm>
            <a:off x="14715543" y="3674797"/>
            <a:ext cx="2543757" cy="3387570"/>
          </a:xfrm>
          <a:custGeom>
            <a:avLst/>
            <a:gdLst/>
            <a:ahLst/>
            <a:cxnLst/>
            <a:rect l="l" t="t" r="r" b="b"/>
            <a:pathLst>
              <a:path w="2543757" h="3387570">
                <a:moveTo>
                  <a:pt x="0" y="0"/>
                </a:moveTo>
                <a:lnTo>
                  <a:pt x="2543757" y="0"/>
                </a:lnTo>
                <a:lnTo>
                  <a:pt x="2543757" y="3387570"/>
                </a:lnTo>
                <a:lnTo>
                  <a:pt x="0" y="338757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VN"/>
          </a:p>
        </p:txBody>
      </p:sp>
      <p:sp>
        <p:nvSpPr>
          <p:cNvPr id="9" name="AutoShape 9"/>
          <p:cNvSpPr/>
          <p:nvPr/>
        </p:nvSpPr>
        <p:spPr>
          <a:xfrm>
            <a:off x="4106915" y="1975843"/>
            <a:ext cx="10074170" cy="6335314"/>
          </a:xfrm>
          <a:prstGeom prst="rect">
            <a:avLst/>
          </a:prstGeom>
          <a:solidFill>
            <a:srgbClr val="50745F"/>
          </a:solidFill>
        </p:spPr>
        <p:txBody>
          <a:bodyPr/>
          <a:lstStyle/>
          <a:p>
            <a:endParaRPr lang="en-VN"/>
          </a:p>
        </p:txBody>
      </p:sp>
      <p:sp>
        <p:nvSpPr>
          <p:cNvPr id="11" name="Freeform 11"/>
          <p:cNvSpPr/>
          <p:nvPr/>
        </p:nvSpPr>
        <p:spPr>
          <a:xfrm>
            <a:off x="-1155032" y="42561"/>
            <a:ext cx="2792969" cy="4129389"/>
          </a:xfrm>
          <a:custGeom>
            <a:avLst/>
            <a:gdLst/>
            <a:ahLst/>
            <a:cxnLst/>
            <a:rect l="l" t="t" r="r" b="b"/>
            <a:pathLst>
              <a:path w="2792969" h="4129389">
                <a:moveTo>
                  <a:pt x="0" y="0"/>
                </a:moveTo>
                <a:lnTo>
                  <a:pt x="2792969" y="0"/>
                </a:lnTo>
                <a:lnTo>
                  <a:pt x="2792969" y="4129389"/>
                </a:lnTo>
                <a:lnTo>
                  <a:pt x="0" y="412938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VN"/>
          </a:p>
        </p:txBody>
      </p:sp>
      <p:sp>
        <p:nvSpPr>
          <p:cNvPr id="12" name="Freeform 12"/>
          <p:cNvSpPr/>
          <p:nvPr/>
        </p:nvSpPr>
        <p:spPr>
          <a:xfrm>
            <a:off x="1832226" y="-868932"/>
            <a:ext cx="2532421" cy="3744171"/>
          </a:xfrm>
          <a:custGeom>
            <a:avLst/>
            <a:gdLst/>
            <a:ahLst/>
            <a:cxnLst/>
            <a:rect l="l" t="t" r="r" b="b"/>
            <a:pathLst>
              <a:path w="2532421" h="3744171">
                <a:moveTo>
                  <a:pt x="0" y="0"/>
                </a:moveTo>
                <a:lnTo>
                  <a:pt x="2532421" y="0"/>
                </a:lnTo>
                <a:lnTo>
                  <a:pt x="2532421" y="3744171"/>
                </a:lnTo>
                <a:lnTo>
                  <a:pt x="0" y="3744171"/>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VN"/>
          </a:p>
        </p:txBody>
      </p:sp>
      <p:pic>
        <p:nvPicPr>
          <p:cNvPr id="13" name="Picture 12">
            <a:extLst>
              <a:ext uri="{FF2B5EF4-FFF2-40B4-BE49-F238E27FC236}">
                <a16:creationId xmlns:a16="http://schemas.microsoft.com/office/drawing/2014/main" id="{FC8248AD-C45F-6B41-8ECB-8A3D5CC3211D}"/>
              </a:ext>
            </a:extLst>
          </p:cNvPr>
          <p:cNvPicPr>
            <a:picLocks noChangeAspect="1"/>
          </p:cNvPicPr>
          <p:nvPr/>
        </p:nvPicPr>
        <p:blipFill>
          <a:blip r:embed="rId20"/>
          <a:stretch>
            <a:fillRect/>
          </a:stretch>
        </p:blipFill>
        <p:spPr>
          <a:xfrm>
            <a:off x="3818614" y="3674797"/>
            <a:ext cx="10693400" cy="36957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7F4E6"/>
        </a:solidFill>
        <a:effectLst/>
      </p:bgPr>
    </p:bg>
    <p:spTree>
      <p:nvGrpSpPr>
        <p:cNvPr id="1" name=""/>
        <p:cNvGrpSpPr/>
        <p:nvPr/>
      </p:nvGrpSpPr>
      <p:grpSpPr>
        <a:xfrm>
          <a:off x="0" y="0"/>
          <a:ext cx="0" cy="0"/>
          <a:chOff x="0" y="0"/>
          <a:chExt cx="0" cy="0"/>
        </a:xfrm>
      </p:grpSpPr>
      <p:sp>
        <p:nvSpPr>
          <p:cNvPr id="4" name="Freeform 4"/>
          <p:cNvSpPr/>
          <p:nvPr/>
        </p:nvSpPr>
        <p:spPr>
          <a:xfrm>
            <a:off x="-3871288" y="-1519202"/>
            <a:ext cx="8845026" cy="11996702"/>
          </a:xfrm>
          <a:custGeom>
            <a:avLst/>
            <a:gdLst/>
            <a:ahLst/>
            <a:cxnLst/>
            <a:rect l="l" t="t" r="r" b="b"/>
            <a:pathLst>
              <a:path w="8845026" h="11996702">
                <a:moveTo>
                  <a:pt x="0" y="0"/>
                </a:moveTo>
                <a:lnTo>
                  <a:pt x="8845026" y="0"/>
                </a:lnTo>
                <a:lnTo>
                  <a:pt x="8845026" y="11996702"/>
                </a:lnTo>
                <a:lnTo>
                  <a:pt x="0" y="119967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N"/>
          </a:p>
        </p:txBody>
      </p:sp>
      <p:sp>
        <p:nvSpPr>
          <p:cNvPr id="5" name="Freeform 5"/>
          <p:cNvSpPr/>
          <p:nvPr/>
        </p:nvSpPr>
        <p:spPr>
          <a:xfrm>
            <a:off x="-1513321" y="7911922"/>
            <a:ext cx="6935998" cy="2673512"/>
          </a:xfrm>
          <a:custGeom>
            <a:avLst/>
            <a:gdLst/>
            <a:ahLst/>
            <a:cxnLst/>
            <a:rect l="l" t="t" r="r" b="b"/>
            <a:pathLst>
              <a:path w="6935998" h="2673512">
                <a:moveTo>
                  <a:pt x="0" y="0"/>
                </a:moveTo>
                <a:lnTo>
                  <a:pt x="6935997" y="0"/>
                </a:lnTo>
                <a:lnTo>
                  <a:pt x="6935997" y="2673511"/>
                </a:lnTo>
                <a:lnTo>
                  <a:pt x="0" y="26735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VN"/>
          </a:p>
        </p:txBody>
      </p:sp>
      <p:sp>
        <p:nvSpPr>
          <p:cNvPr id="6" name="Freeform 6"/>
          <p:cNvSpPr/>
          <p:nvPr/>
        </p:nvSpPr>
        <p:spPr>
          <a:xfrm>
            <a:off x="15248040" y="-1074985"/>
            <a:ext cx="7088593" cy="9614414"/>
          </a:xfrm>
          <a:custGeom>
            <a:avLst/>
            <a:gdLst/>
            <a:ahLst/>
            <a:cxnLst/>
            <a:rect l="l" t="t" r="r" b="b"/>
            <a:pathLst>
              <a:path w="7088593" h="9614414">
                <a:moveTo>
                  <a:pt x="0" y="0"/>
                </a:moveTo>
                <a:lnTo>
                  <a:pt x="7088593" y="0"/>
                </a:lnTo>
                <a:lnTo>
                  <a:pt x="7088593" y="9614413"/>
                </a:lnTo>
                <a:lnTo>
                  <a:pt x="0" y="96144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N"/>
          </a:p>
        </p:txBody>
      </p:sp>
      <p:sp>
        <p:nvSpPr>
          <p:cNvPr id="7" name="Freeform 7"/>
          <p:cNvSpPr/>
          <p:nvPr/>
        </p:nvSpPr>
        <p:spPr>
          <a:xfrm>
            <a:off x="12402748" y="7033948"/>
            <a:ext cx="9213760" cy="3551486"/>
          </a:xfrm>
          <a:custGeom>
            <a:avLst/>
            <a:gdLst/>
            <a:ahLst/>
            <a:cxnLst/>
            <a:rect l="l" t="t" r="r" b="b"/>
            <a:pathLst>
              <a:path w="9213760" h="3551486">
                <a:moveTo>
                  <a:pt x="0" y="0"/>
                </a:moveTo>
                <a:lnTo>
                  <a:pt x="9213760" y="0"/>
                </a:lnTo>
                <a:lnTo>
                  <a:pt x="9213760" y="3551485"/>
                </a:lnTo>
                <a:lnTo>
                  <a:pt x="0" y="35514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VN"/>
          </a:p>
        </p:txBody>
      </p:sp>
      <p:sp>
        <p:nvSpPr>
          <p:cNvPr id="8" name="Freeform 5">
            <a:extLst>
              <a:ext uri="{FF2B5EF4-FFF2-40B4-BE49-F238E27FC236}">
                <a16:creationId xmlns:a16="http://schemas.microsoft.com/office/drawing/2014/main" id="{9754E858-1073-7D47-9D7E-4279E85BB09E}"/>
              </a:ext>
            </a:extLst>
          </p:cNvPr>
          <p:cNvSpPr/>
          <p:nvPr/>
        </p:nvSpPr>
        <p:spPr>
          <a:xfrm>
            <a:off x="1108054" y="3373614"/>
            <a:ext cx="3931449" cy="6972300"/>
          </a:xfrm>
          <a:custGeom>
            <a:avLst/>
            <a:gdLst/>
            <a:ahLst/>
            <a:cxnLst/>
            <a:rect l="l" t="t" r="r" b="b"/>
            <a:pathLst>
              <a:path w="4193667" h="8229600">
                <a:moveTo>
                  <a:pt x="0" y="0"/>
                </a:moveTo>
                <a:lnTo>
                  <a:pt x="4193668" y="0"/>
                </a:lnTo>
                <a:lnTo>
                  <a:pt x="4193668" y="8229600"/>
                </a:lnTo>
                <a:lnTo>
                  <a:pt x="0" y="8229600"/>
                </a:lnTo>
                <a:lnTo>
                  <a:pt x="0" y="0"/>
                </a:lnTo>
                <a:close/>
              </a:path>
            </a:pathLst>
          </a:custGeom>
          <a:blipFill>
            <a:blip r:embed="rId6"/>
            <a:stretch>
              <a:fillRect/>
            </a:stretch>
          </a:blipFill>
        </p:spPr>
        <p:txBody>
          <a:bodyPr/>
          <a:lstStyle/>
          <a:p>
            <a:endParaRPr lang="en-VN"/>
          </a:p>
        </p:txBody>
      </p:sp>
      <p:pic>
        <p:nvPicPr>
          <p:cNvPr id="16" name="Picture 15">
            <a:extLst>
              <a:ext uri="{FF2B5EF4-FFF2-40B4-BE49-F238E27FC236}">
                <a16:creationId xmlns:a16="http://schemas.microsoft.com/office/drawing/2014/main" id="{B47A5030-D170-6949-B621-662A6EFCD7D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8040" y="663291"/>
            <a:ext cx="2090905" cy="2090905"/>
          </a:xfrm>
          <a:prstGeom prst="rect">
            <a:avLst/>
          </a:prstGeom>
        </p:spPr>
      </p:pic>
      <p:sp>
        <p:nvSpPr>
          <p:cNvPr id="18" name="Freeform 13">
            <a:extLst>
              <a:ext uri="{FF2B5EF4-FFF2-40B4-BE49-F238E27FC236}">
                <a16:creationId xmlns:a16="http://schemas.microsoft.com/office/drawing/2014/main" id="{C0FBC1A6-9797-EE4A-B065-7E734024E74D}"/>
              </a:ext>
            </a:extLst>
          </p:cNvPr>
          <p:cNvSpPr/>
          <p:nvPr/>
        </p:nvSpPr>
        <p:spPr>
          <a:xfrm>
            <a:off x="3859289" y="-255688"/>
            <a:ext cx="2408862" cy="3629302"/>
          </a:xfrm>
          <a:custGeom>
            <a:avLst/>
            <a:gdLst/>
            <a:ahLst/>
            <a:cxnLst/>
            <a:rect l="l" t="t" r="r" b="b"/>
            <a:pathLst>
              <a:path w="1845252" h="2728195">
                <a:moveTo>
                  <a:pt x="0" y="0"/>
                </a:moveTo>
                <a:lnTo>
                  <a:pt x="1845252" y="0"/>
                </a:lnTo>
                <a:lnTo>
                  <a:pt x="1845252" y="2728195"/>
                </a:lnTo>
                <a:lnTo>
                  <a:pt x="0" y="272819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VN"/>
          </a:p>
        </p:txBody>
      </p:sp>
      <p:sp>
        <p:nvSpPr>
          <p:cNvPr id="19" name="Freeform 11">
            <a:extLst>
              <a:ext uri="{FF2B5EF4-FFF2-40B4-BE49-F238E27FC236}">
                <a16:creationId xmlns:a16="http://schemas.microsoft.com/office/drawing/2014/main" id="{29AB4BAF-E7AE-1242-B0F4-E4D89614F89C}"/>
              </a:ext>
            </a:extLst>
          </p:cNvPr>
          <p:cNvSpPr/>
          <p:nvPr/>
        </p:nvSpPr>
        <p:spPr>
          <a:xfrm>
            <a:off x="4439479" y="8030349"/>
            <a:ext cx="4295810" cy="2671213"/>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VN"/>
          </a:p>
        </p:txBody>
      </p:sp>
      <p:pic>
        <p:nvPicPr>
          <p:cNvPr id="9" name="Picture 8">
            <a:extLst>
              <a:ext uri="{FF2B5EF4-FFF2-40B4-BE49-F238E27FC236}">
                <a16:creationId xmlns:a16="http://schemas.microsoft.com/office/drawing/2014/main" id="{3F5A4BC8-D87E-F142-A73E-AAC815DF0870}"/>
              </a:ext>
            </a:extLst>
          </p:cNvPr>
          <p:cNvPicPr>
            <a:picLocks noChangeAspect="1"/>
          </p:cNvPicPr>
          <p:nvPr/>
        </p:nvPicPr>
        <p:blipFill>
          <a:blip r:embed="rId12"/>
          <a:stretch>
            <a:fillRect/>
          </a:stretch>
        </p:blipFill>
        <p:spPr>
          <a:xfrm>
            <a:off x="2867021" y="4106394"/>
            <a:ext cx="15677236" cy="3173148"/>
          </a:xfrm>
          <a:prstGeom prst="rect">
            <a:avLst/>
          </a:prstGeom>
        </p:spPr>
      </p:pic>
    </p:spTree>
    <p:extLst>
      <p:ext uri="{BB962C8B-B14F-4D97-AF65-F5344CB8AC3E}">
        <p14:creationId xmlns:p14="http://schemas.microsoft.com/office/powerpoint/2010/main" val="11297372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sp>
        <p:nvSpPr>
          <p:cNvPr id="12" name="Freeform 4">
            <a:extLst>
              <a:ext uri="{FF2B5EF4-FFF2-40B4-BE49-F238E27FC236}">
                <a16:creationId xmlns:a16="http://schemas.microsoft.com/office/drawing/2014/main" id="{9A42D746-1BBA-BA42-87E6-5CB3FEC61065}"/>
              </a:ext>
            </a:extLst>
          </p:cNvPr>
          <p:cNvSpPr/>
          <p:nvPr/>
        </p:nvSpPr>
        <p:spPr>
          <a:xfrm>
            <a:off x="762000" y="3581400"/>
            <a:ext cx="3948082" cy="6705600"/>
          </a:xfrm>
          <a:custGeom>
            <a:avLst/>
            <a:gdLst/>
            <a:ahLst/>
            <a:cxnLst/>
            <a:rect l="l" t="t" r="r" b="b"/>
            <a:pathLst>
              <a:path w="2549462" h="4114800">
                <a:moveTo>
                  <a:pt x="0" y="0"/>
                </a:moveTo>
                <a:lnTo>
                  <a:pt x="2549462" y="0"/>
                </a:lnTo>
                <a:lnTo>
                  <a:pt x="254946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N"/>
          </a:p>
        </p:txBody>
      </p:sp>
      <p:sp>
        <p:nvSpPr>
          <p:cNvPr id="19" name="Freeform 8">
            <a:extLst>
              <a:ext uri="{FF2B5EF4-FFF2-40B4-BE49-F238E27FC236}">
                <a16:creationId xmlns:a16="http://schemas.microsoft.com/office/drawing/2014/main" id="{13297794-8869-CA44-8D9F-FBE4EB6290FD}"/>
              </a:ext>
            </a:extLst>
          </p:cNvPr>
          <p:cNvSpPr/>
          <p:nvPr/>
        </p:nvSpPr>
        <p:spPr>
          <a:xfrm>
            <a:off x="2692566" y="-86734"/>
            <a:ext cx="2543757" cy="3387570"/>
          </a:xfrm>
          <a:custGeom>
            <a:avLst/>
            <a:gdLst/>
            <a:ahLst/>
            <a:cxnLst/>
            <a:rect l="l" t="t" r="r" b="b"/>
            <a:pathLst>
              <a:path w="2543757" h="3387570">
                <a:moveTo>
                  <a:pt x="0" y="0"/>
                </a:moveTo>
                <a:lnTo>
                  <a:pt x="2543757" y="0"/>
                </a:lnTo>
                <a:lnTo>
                  <a:pt x="2543757" y="3387570"/>
                </a:lnTo>
                <a:lnTo>
                  <a:pt x="0" y="33875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VN"/>
          </a:p>
        </p:txBody>
      </p:sp>
      <p:sp>
        <p:nvSpPr>
          <p:cNvPr id="23" name="Freeform 12">
            <a:extLst>
              <a:ext uri="{FF2B5EF4-FFF2-40B4-BE49-F238E27FC236}">
                <a16:creationId xmlns:a16="http://schemas.microsoft.com/office/drawing/2014/main" id="{B21C71F3-FF1F-DF4B-8215-09C5576570A3}"/>
              </a:ext>
            </a:extLst>
          </p:cNvPr>
          <p:cNvSpPr/>
          <p:nvPr/>
        </p:nvSpPr>
        <p:spPr>
          <a:xfrm>
            <a:off x="472691" y="-723900"/>
            <a:ext cx="2532421" cy="3744171"/>
          </a:xfrm>
          <a:custGeom>
            <a:avLst/>
            <a:gdLst/>
            <a:ahLst/>
            <a:cxnLst/>
            <a:rect l="l" t="t" r="r" b="b"/>
            <a:pathLst>
              <a:path w="2532421" h="3744171">
                <a:moveTo>
                  <a:pt x="0" y="0"/>
                </a:moveTo>
                <a:lnTo>
                  <a:pt x="2532421" y="0"/>
                </a:lnTo>
                <a:lnTo>
                  <a:pt x="2532421" y="3744171"/>
                </a:lnTo>
                <a:lnTo>
                  <a:pt x="0" y="37441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VN"/>
          </a:p>
        </p:txBody>
      </p:sp>
      <p:sp>
        <p:nvSpPr>
          <p:cNvPr id="24" name="Freeform 7">
            <a:extLst>
              <a:ext uri="{FF2B5EF4-FFF2-40B4-BE49-F238E27FC236}">
                <a16:creationId xmlns:a16="http://schemas.microsoft.com/office/drawing/2014/main" id="{3E0F1BCC-6ED4-084A-8745-244D78CAA7D9}"/>
              </a:ext>
            </a:extLst>
          </p:cNvPr>
          <p:cNvSpPr/>
          <p:nvPr/>
        </p:nvSpPr>
        <p:spPr>
          <a:xfrm>
            <a:off x="12690711" y="7710373"/>
            <a:ext cx="5612529" cy="2622347"/>
          </a:xfrm>
          <a:custGeom>
            <a:avLst/>
            <a:gdLst/>
            <a:ahLst/>
            <a:cxnLst/>
            <a:rect l="l" t="t" r="r" b="b"/>
            <a:pathLst>
              <a:path w="9213760" h="3551486">
                <a:moveTo>
                  <a:pt x="0" y="0"/>
                </a:moveTo>
                <a:lnTo>
                  <a:pt x="9213760" y="0"/>
                </a:lnTo>
                <a:lnTo>
                  <a:pt x="9213760" y="3551485"/>
                </a:lnTo>
                <a:lnTo>
                  <a:pt x="0" y="355148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VN"/>
          </a:p>
        </p:txBody>
      </p:sp>
      <p:grpSp>
        <p:nvGrpSpPr>
          <p:cNvPr id="7" name="Group 6">
            <a:extLst>
              <a:ext uri="{FF2B5EF4-FFF2-40B4-BE49-F238E27FC236}">
                <a16:creationId xmlns:a16="http://schemas.microsoft.com/office/drawing/2014/main" id="{30D7CBD7-7F9D-B340-A365-DC51A9274EC7}"/>
              </a:ext>
            </a:extLst>
          </p:cNvPr>
          <p:cNvGrpSpPr/>
          <p:nvPr/>
        </p:nvGrpSpPr>
        <p:grpSpPr>
          <a:xfrm>
            <a:off x="4811643" y="2095500"/>
            <a:ext cx="11243870" cy="6477189"/>
            <a:chOff x="4811643" y="2095500"/>
            <a:chExt cx="11243870" cy="6477189"/>
          </a:xfrm>
        </p:grpSpPr>
        <p:grpSp>
          <p:nvGrpSpPr>
            <p:cNvPr id="2" name="Group 1">
              <a:extLst>
                <a:ext uri="{FF2B5EF4-FFF2-40B4-BE49-F238E27FC236}">
                  <a16:creationId xmlns:a16="http://schemas.microsoft.com/office/drawing/2014/main" id="{F4C57693-69F4-5845-AD01-BC7BBBFA1E92}"/>
                </a:ext>
              </a:extLst>
            </p:cNvPr>
            <p:cNvGrpSpPr/>
            <p:nvPr/>
          </p:nvGrpSpPr>
          <p:grpSpPr>
            <a:xfrm>
              <a:off x="4811643" y="2095500"/>
              <a:ext cx="11243870" cy="6477189"/>
              <a:chOff x="5521966" y="2323913"/>
              <a:chExt cx="11243870" cy="6477189"/>
            </a:xfrm>
          </p:grpSpPr>
          <p:sp>
            <p:nvSpPr>
              <p:cNvPr id="14" name="Freeform 4">
                <a:extLst>
                  <a:ext uri="{FF2B5EF4-FFF2-40B4-BE49-F238E27FC236}">
                    <a16:creationId xmlns:a16="http://schemas.microsoft.com/office/drawing/2014/main" id="{CD02EB37-DA09-534A-A2C8-17DC37727E16}"/>
                  </a:ext>
                </a:extLst>
              </p:cNvPr>
              <p:cNvSpPr/>
              <p:nvPr/>
            </p:nvSpPr>
            <p:spPr>
              <a:xfrm rot="5400000">
                <a:off x="7905306" y="-59427"/>
                <a:ext cx="6477189" cy="11243870"/>
              </a:xfrm>
              <a:custGeom>
                <a:avLst/>
                <a:gdLst/>
                <a:ahLst/>
                <a:cxnLst/>
                <a:rect l="l" t="t" r="r" b="b"/>
                <a:pathLst>
                  <a:path w="5818085" h="3850514">
                    <a:moveTo>
                      <a:pt x="0" y="0"/>
                    </a:moveTo>
                    <a:lnTo>
                      <a:pt x="5818084" y="0"/>
                    </a:lnTo>
                    <a:lnTo>
                      <a:pt x="5818084" y="3850514"/>
                    </a:lnTo>
                    <a:lnTo>
                      <a:pt x="0" y="385051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VN"/>
              </a:p>
            </p:txBody>
          </p:sp>
          <p:grpSp>
            <p:nvGrpSpPr>
              <p:cNvPr id="9" name="Group 8">
                <a:extLst>
                  <a:ext uri="{FF2B5EF4-FFF2-40B4-BE49-F238E27FC236}">
                    <a16:creationId xmlns:a16="http://schemas.microsoft.com/office/drawing/2014/main" id="{3AB2763B-7B83-BF4C-A5E0-BA0A56408EA7}"/>
                  </a:ext>
                </a:extLst>
              </p:cNvPr>
              <p:cNvGrpSpPr/>
              <p:nvPr/>
            </p:nvGrpSpPr>
            <p:grpSpPr>
              <a:xfrm>
                <a:off x="6050915" y="2516264"/>
                <a:ext cx="10185970" cy="6162915"/>
                <a:chOff x="2005999" y="3639958"/>
                <a:chExt cx="13312553" cy="3968644"/>
              </a:xfrm>
            </p:grpSpPr>
            <p:sp>
              <p:nvSpPr>
                <p:cNvPr id="4" name="Freeform 4"/>
                <p:cNvSpPr/>
                <p:nvPr/>
              </p:nvSpPr>
              <p:spPr>
                <a:xfrm>
                  <a:off x="2005999" y="3639958"/>
                  <a:ext cx="13312553" cy="3968644"/>
                </a:xfrm>
                <a:custGeom>
                  <a:avLst/>
                  <a:gdLst/>
                  <a:ahLst/>
                  <a:cxnLst/>
                  <a:rect l="l" t="t" r="r" b="b"/>
                  <a:pathLst>
                    <a:path w="9737174" h="6370140">
                      <a:moveTo>
                        <a:pt x="9737174" y="6370140"/>
                      </a:moveTo>
                      <a:lnTo>
                        <a:pt x="0" y="6362520"/>
                      </a:lnTo>
                      <a:lnTo>
                        <a:pt x="0" y="2222558"/>
                      </a:lnTo>
                      <a:lnTo>
                        <a:pt x="17780" y="19050"/>
                      </a:lnTo>
                      <a:lnTo>
                        <a:pt x="4853790" y="0"/>
                      </a:lnTo>
                      <a:lnTo>
                        <a:pt x="9718124" y="5080"/>
                      </a:lnTo>
                      <a:close/>
                    </a:path>
                  </a:pathLst>
                </a:custGeom>
                <a:solidFill>
                  <a:srgbClr val="CFD8BE"/>
                </a:solidFill>
                <a:ln>
                  <a:solidFill>
                    <a:schemeClr val="tx2"/>
                  </a:solidFill>
                </a:ln>
              </p:spPr>
              <p:txBody>
                <a:bodyPr/>
                <a:lstStyle/>
                <a:p>
                  <a:endParaRPr lang="en-VN"/>
                </a:p>
              </p:txBody>
            </p:sp>
            <p:sp>
              <p:nvSpPr>
                <p:cNvPr id="18" name="TextBox 17">
                  <a:extLst>
                    <a:ext uri="{FF2B5EF4-FFF2-40B4-BE49-F238E27FC236}">
                      <a16:creationId xmlns:a16="http://schemas.microsoft.com/office/drawing/2014/main" id="{16A65354-120C-2649-9F95-2C509075E969}"/>
                    </a:ext>
                  </a:extLst>
                </p:cNvPr>
                <p:cNvSpPr txBox="1"/>
                <p:nvPr/>
              </p:nvSpPr>
              <p:spPr>
                <a:xfrm>
                  <a:off x="2594295" y="4883692"/>
                  <a:ext cx="12135961" cy="2368258"/>
                </a:xfrm>
                <a:prstGeom prst="rect">
                  <a:avLst/>
                </a:prstGeom>
                <a:noFill/>
              </p:spPr>
              <p:txBody>
                <a:bodyPr wrap="square">
                  <a:spAutoFit/>
                </a:bodyPr>
                <a:lstStyle/>
                <a:p>
                  <a:pPr algn="ctr">
                    <a:lnSpc>
                      <a:spcPct val="150000"/>
                    </a:lnSpc>
                  </a:pPr>
                  <a:r>
                    <a:rPr lang="vi-VN" sz="5400" b="1" i="1" dirty="0">
                      <a:solidFill>
                        <a:srgbClr val="000000"/>
                      </a:solidFill>
                      <a:effectLst/>
                      <a:latin typeface="Cambria" panose="02040503050406030204" pitchFamily="18" charset="0"/>
                    </a:rPr>
                    <a:t>Hãy cho biết cấu trúc của một bài văn miêu tả cây cối gồm có mấy phần?</a:t>
                  </a:r>
                  <a:endParaRPr lang="en-VN" sz="5400" b="1" i="1" dirty="0">
                    <a:latin typeface="Cambria" panose="02040503050406030204" pitchFamily="18" charset="0"/>
                  </a:endParaRPr>
                </a:p>
              </p:txBody>
            </p:sp>
          </p:grpSp>
        </p:grpSp>
        <p:sp>
          <p:nvSpPr>
            <p:cNvPr id="6" name="TextBox 5">
              <a:extLst>
                <a:ext uri="{FF2B5EF4-FFF2-40B4-BE49-F238E27FC236}">
                  <a16:creationId xmlns:a16="http://schemas.microsoft.com/office/drawing/2014/main" id="{EF00E217-4DA8-DA42-AA9F-03AF1E93D326}"/>
                </a:ext>
              </a:extLst>
            </p:cNvPr>
            <p:cNvSpPr txBox="1"/>
            <p:nvPr/>
          </p:nvSpPr>
          <p:spPr>
            <a:xfrm>
              <a:off x="7166019" y="2826568"/>
              <a:ext cx="6535116" cy="1200329"/>
            </a:xfrm>
            <a:prstGeom prst="rect">
              <a:avLst/>
            </a:prstGeom>
            <a:noFill/>
          </p:spPr>
          <p:txBody>
            <a:bodyPr wrap="square" rtlCol="0">
              <a:spAutoFit/>
            </a:bodyPr>
            <a:lstStyle/>
            <a:p>
              <a:r>
                <a:rPr lang="en-VN" sz="7200" b="1" u="sng" dirty="0">
                  <a:solidFill>
                    <a:srgbClr val="C00000"/>
                  </a:solidFill>
                  <a:latin typeface="Cambria" panose="02040503050406030204" pitchFamily="18" charset="0"/>
                </a:rPr>
                <a:t>ÔN LẠI BÀI CŨ</a:t>
              </a:r>
              <a:r>
                <a:rPr lang="en-VN" sz="7200" b="1" dirty="0">
                  <a:solidFill>
                    <a:srgbClr val="C00000"/>
                  </a:solidFill>
                  <a:latin typeface="Cambria" panose="02040503050406030204" pitchFamily="18" charset="0"/>
                </a:rPr>
                <a:t>:</a:t>
              </a:r>
            </a:p>
          </p:txBody>
        </p:sp>
      </p:grpSp>
    </p:spTree>
    <p:extLst>
      <p:ext uri="{BB962C8B-B14F-4D97-AF65-F5344CB8AC3E}">
        <p14:creationId xmlns:p14="http://schemas.microsoft.com/office/powerpoint/2010/main" val="22459509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4C57693-69F4-5845-AD01-BC7BBBFA1E92}"/>
              </a:ext>
            </a:extLst>
          </p:cNvPr>
          <p:cNvGrpSpPr/>
          <p:nvPr/>
        </p:nvGrpSpPr>
        <p:grpSpPr>
          <a:xfrm>
            <a:off x="4811643" y="2095500"/>
            <a:ext cx="11243870" cy="6477189"/>
            <a:chOff x="5521966" y="2323913"/>
            <a:chExt cx="11243870" cy="6477189"/>
          </a:xfrm>
        </p:grpSpPr>
        <p:sp>
          <p:nvSpPr>
            <p:cNvPr id="14" name="Freeform 4">
              <a:extLst>
                <a:ext uri="{FF2B5EF4-FFF2-40B4-BE49-F238E27FC236}">
                  <a16:creationId xmlns:a16="http://schemas.microsoft.com/office/drawing/2014/main" id="{CD02EB37-DA09-534A-A2C8-17DC37727E16}"/>
                </a:ext>
              </a:extLst>
            </p:cNvPr>
            <p:cNvSpPr/>
            <p:nvPr/>
          </p:nvSpPr>
          <p:spPr>
            <a:xfrm rot="5400000">
              <a:off x="7905306" y="-59427"/>
              <a:ext cx="6477189" cy="11243870"/>
            </a:xfrm>
            <a:custGeom>
              <a:avLst/>
              <a:gdLst/>
              <a:ahLst/>
              <a:cxnLst/>
              <a:rect l="l" t="t" r="r" b="b"/>
              <a:pathLst>
                <a:path w="5818085" h="3850514">
                  <a:moveTo>
                    <a:pt x="0" y="0"/>
                  </a:moveTo>
                  <a:lnTo>
                    <a:pt x="5818084" y="0"/>
                  </a:lnTo>
                  <a:lnTo>
                    <a:pt x="5818084" y="3850514"/>
                  </a:lnTo>
                  <a:lnTo>
                    <a:pt x="0" y="38505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N"/>
            </a:p>
          </p:txBody>
        </p:sp>
        <p:grpSp>
          <p:nvGrpSpPr>
            <p:cNvPr id="9" name="Group 8">
              <a:extLst>
                <a:ext uri="{FF2B5EF4-FFF2-40B4-BE49-F238E27FC236}">
                  <a16:creationId xmlns:a16="http://schemas.microsoft.com/office/drawing/2014/main" id="{3AB2763B-7B83-BF4C-A5E0-BA0A56408EA7}"/>
                </a:ext>
              </a:extLst>
            </p:cNvPr>
            <p:cNvGrpSpPr/>
            <p:nvPr/>
          </p:nvGrpSpPr>
          <p:grpSpPr>
            <a:xfrm>
              <a:off x="6050915" y="2516264"/>
              <a:ext cx="10185970" cy="6162916"/>
              <a:chOff x="2005999" y="3639958"/>
              <a:chExt cx="13312553" cy="3968644"/>
            </a:xfrm>
          </p:grpSpPr>
          <p:sp>
            <p:nvSpPr>
              <p:cNvPr id="4" name="Freeform 4"/>
              <p:cNvSpPr/>
              <p:nvPr/>
            </p:nvSpPr>
            <p:spPr>
              <a:xfrm>
                <a:off x="2005999" y="3639958"/>
                <a:ext cx="13312553" cy="3968644"/>
              </a:xfrm>
              <a:custGeom>
                <a:avLst/>
                <a:gdLst/>
                <a:ahLst/>
                <a:cxnLst/>
                <a:rect l="l" t="t" r="r" b="b"/>
                <a:pathLst>
                  <a:path w="9737174" h="6370140">
                    <a:moveTo>
                      <a:pt x="9737174" y="6370140"/>
                    </a:moveTo>
                    <a:lnTo>
                      <a:pt x="0" y="6362520"/>
                    </a:lnTo>
                    <a:lnTo>
                      <a:pt x="0" y="2222558"/>
                    </a:lnTo>
                    <a:lnTo>
                      <a:pt x="17780" y="19050"/>
                    </a:lnTo>
                    <a:lnTo>
                      <a:pt x="4853790" y="0"/>
                    </a:lnTo>
                    <a:lnTo>
                      <a:pt x="9718124" y="5080"/>
                    </a:lnTo>
                    <a:close/>
                  </a:path>
                </a:pathLst>
              </a:custGeom>
              <a:solidFill>
                <a:srgbClr val="CFD8BE"/>
              </a:solidFill>
              <a:ln>
                <a:solidFill>
                  <a:schemeClr val="tx2"/>
                </a:solidFill>
              </a:ln>
            </p:spPr>
            <p:txBody>
              <a:bodyPr/>
              <a:lstStyle/>
              <a:p>
                <a:endParaRPr lang="en-VN"/>
              </a:p>
            </p:txBody>
          </p:sp>
          <p:sp>
            <p:nvSpPr>
              <p:cNvPr id="18" name="TextBox 17">
                <a:extLst>
                  <a:ext uri="{FF2B5EF4-FFF2-40B4-BE49-F238E27FC236}">
                    <a16:creationId xmlns:a16="http://schemas.microsoft.com/office/drawing/2014/main" id="{16A65354-120C-2649-9F95-2C509075E969}"/>
                  </a:ext>
                </a:extLst>
              </p:cNvPr>
              <p:cNvSpPr txBox="1"/>
              <p:nvPr/>
            </p:nvSpPr>
            <p:spPr>
              <a:xfrm>
                <a:off x="2491901" y="3698937"/>
                <a:ext cx="12135961" cy="3805333"/>
              </a:xfrm>
              <a:prstGeom prst="rect">
                <a:avLst/>
              </a:prstGeom>
              <a:noFill/>
            </p:spPr>
            <p:txBody>
              <a:bodyPr wrap="square">
                <a:spAutoFit/>
              </a:bodyPr>
              <a:lstStyle/>
              <a:p>
                <a:pPr algn="just">
                  <a:lnSpc>
                    <a:spcPct val="150000"/>
                  </a:lnSpc>
                </a:pPr>
                <a:r>
                  <a:rPr lang="vi-VN" sz="3600" b="0" i="0" dirty="0">
                    <a:solidFill>
                      <a:srgbClr val="000000"/>
                    </a:solidFill>
                    <a:effectLst/>
                    <a:latin typeface="Cambria" panose="02040503050406030204" pitchFamily="18" charset="0"/>
                  </a:rPr>
                  <a:t>Bài văn miêu tả cây cối thường có </a:t>
                </a:r>
                <a:r>
                  <a:rPr lang="vi-VN" sz="3600" b="1" i="0" dirty="0">
                    <a:solidFill>
                      <a:srgbClr val="C00000"/>
                    </a:solidFill>
                    <a:effectLst/>
                    <a:latin typeface="Cambria" panose="02040503050406030204" pitchFamily="18" charset="0"/>
                  </a:rPr>
                  <a:t>3 phần</a:t>
                </a:r>
                <a:r>
                  <a:rPr lang="vi-VN" sz="3600" b="0" i="0" dirty="0">
                    <a:solidFill>
                      <a:srgbClr val="000000"/>
                    </a:solidFill>
                    <a:effectLst/>
                    <a:latin typeface="Cambria" panose="02040503050406030204" pitchFamily="18" charset="0"/>
                  </a:rPr>
                  <a:t>:</a:t>
                </a:r>
              </a:p>
              <a:p>
                <a:pPr algn="just">
                  <a:lnSpc>
                    <a:spcPct val="150000"/>
                  </a:lnSpc>
                </a:pPr>
                <a:r>
                  <a:rPr lang="vi-VN" sz="3600" b="1" i="0" dirty="0">
                    <a:solidFill>
                      <a:srgbClr val="C00000"/>
                    </a:solidFill>
                    <a:effectLst/>
                    <a:latin typeface="Cambria" panose="02040503050406030204" pitchFamily="18" charset="0"/>
                  </a:rPr>
                  <a:t>+ Mở bài</a:t>
                </a:r>
                <a:r>
                  <a:rPr lang="vi-VN" sz="3600" b="0" i="0" dirty="0">
                    <a:solidFill>
                      <a:srgbClr val="C00000"/>
                    </a:solidFill>
                    <a:effectLst/>
                    <a:latin typeface="Cambria" panose="02040503050406030204" pitchFamily="18" charset="0"/>
                  </a:rPr>
                  <a:t>: </a:t>
                </a:r>
                <a:r>
                  <a:rPr lang="vi-VN" sz="3600" b="1" i="0" dirty="0">
                    <a:solidFill>
                      <a:srgbClr val="000000"/>
                    </a:solidFill>
                    <a:effectLst/>
                    <a:latin typeface="Cambria" panose="02040503050406030204" pitchFamily="18" charset="0"/>
                  </a:rPr>
                  <a:t>Giới thiệu bao quát </a:t>
                </a:r>
                <a:r>
                  <a:rPr lang="vi-VN" sz="3600" b="0" i="0" dirty="0">
                    <a:solidFill>
                      <a:srgbClr val="000000"/>
                    </a:solidFill>
                    <a:effectLst/>
                    <a:latin typeface="Cambria" panose="02040503050406030204" pitchFamily="18" charset="0"/>
                  </a:rPr>
                  <a:t>về cây (tên cây, nơi cây mọc,...).</a:t>
                </a:r>
              </a:p>
              <a:p>
                <a:pPr algn="just">
                  <a:lnSpc>
                    <a:spcPct val="150000"/>
                  </a:lnSpc>
                </a:pPr>
                <a:r>
                  <a:rPr lang="vi-VN" sz="3600" b="1" i="0" dirty="0">
                    <a:solidFill>
                      <a:srgbClr val="C00000"/>
                    </a:solidFill>
                    <a:effectLst/>
                    <a:latin typeface="Cambria" panose="02040503050406030204" pitchFamily="18" charset="0"/>
                  </a:rPr>
                  <a:t>+ Thân bài</a:t>
                </a:r>
                <a:r>
                  <a:rPr lang="vi-VN" sz="3600" b="0" i="0" dirty="0">
                    <a:solidFill>
                      <a:srgbClr val="C00000"/>
                    </a:solidFill>
                    <a:effectLst/>
                    <a:latin typeface="Cambria" panose="02040503050406030204" pitchFamily="18" charset="0"/>
                  </a:rPr>
                  <a:t>: </a:t>
                </a:r>
                <a:r>
                  <a:rPr lang="vi-VN" sz="3600" b="1" i="0" dirty="0">
                    <a:solidFill>
                      <a:srgbClr val="000000"/>
                    </a:solidFill>
                    <a:effectLst/>
                    <a:latin typeface="Cambria" panose="02040503050406030204" pitchFamily="18" charset="0"/>
                  </a:rPr>
                  <a:t>Tả lần lượt từng bộ phận </a:t>
                </a:r>
                <a:r>
                  <a:rPr lang="vi-VN" sz="3600" b="0" i="0" dirty="0">
                    <a:solidFill>
                      <a:srgbClr val="000000"/>
                    </a:solidFill>
                    <a:effectLst/>
                    <a:latin typeface="Cambria" panose="02040503050406030204" pitchFamily="18" charset="0"/>
                  </a:rPr>
                  <a:t>của cây.</a:t>
                </a:r>
              </a:p>
              <a:p>
                <a:pPr algn="just">
                  <a:lnSpc>
                    <a:spcPct val="150000"/>
                  </a:lnSpc>
                </a:pPr>
                <a:r>
                  <a:rPr lang="vi-VN" sz="3600" b="1" i="0" dirty="0">
                    <a:solidFill>
                      <a:srgbClr val="C00000"/>
                    </a:solidFill>
                    <a:effectLst/>
                    <a:latin typeface="Cambria" panose="02040503050406030204" pitchFamily="18" charset="0"/>
                  </a:rPr>
                  <a:t>+ Kết bài</a:t>
                </a:r>
                <a:r>
                  <a:rPr lang="vi-VN" sz="3600" b="0" i="0" dirty="0">
                    <a:solidFill>
                      <a:srgbClr val="C00000"/>
                    </a:solidFill>
                    <a:effectLst/>
                    <a:latin typeface="Cambria" panose="02040503050406030204" pitchFamily="18" charset="0"/>
                  </a:rPr>
                  <a:t>: </a:t>
                </a:r>
                <a:r>
                  <a:rPr lang="vi-VN" sz="3600" b="1" i="0" dirty="0">
                    <a:solidFill>
                      <a:srgbClr val="000000"/>
                    </a:solidFill>
                    <a:effectLst/>
                    <a:latin typeface="Cambria" panose="02040503050406030204" pitchFamily="18" charset="0"/>
                  </a:rPr>
                  <a:t>Nêu ấn tượng đặc biệt </a:t>
                </a:r>
                <a:r>
                  <a:rPr lang="vi-VN" sz="3600" b="0" i="0" dirty="0">
                    <a:solidFill>
                      <a:srgbClr val="000000"/>
                    </a:solidFill>
                    <a:effectLst/>
                    <a:latin typeface="Cambria" panose="02040503050406030204" pitchFamily="18" charset="0"/>
                  </a:rPr>
                  <a:t>hoặc </a:t>
                </a:r>
                <a:r>
                  <a:rPr lang="vi-VN" sz="3600" b="1" i="0" dirty="0">
                    <a:solidFill>
                      <a:srgbClr val="000000"/>
                    </a:solidFill>
                    <a:effectLst/>
                    <a:latin typeface="Cambria" panose="02040503050406030204" pitchFamily="18" charset="0"/>
                  </a:rPr>
                  <a:t>tình cảm </a:t>
                </a:r>
                <a:r>
                  <a:rPr lang="vi-VN" sz="3600" b="0" i="0" dirty="0">
                    <a:solidFill>
                      <a:srgbClr val="000000"/>
                    </a:solidFill>
                    <a:effectLst/>
                    <a:latin typeface="Cambria" panose="02040503050406030204" pitchFamily="18" charset="0"/>
                  </a:rPr>
                  <a:t>của người tả với cây.</a:t>
                </a:r>
              </a:p>
            </p:txBody>
          </p:sp>
        </p:grpSp>
      </p:grpSp>
      <p:sp>
        <p:nvSpPr>
          <p:cNvPr id="12" name="Freeform 4">
            <a:extLst>
              <a:ext uri="{FF2B5EF4-FFF2-40B4-BE49-F238E27FC236}">
                <a16:creationId xmlns:a16="http://schemas.microsoft.com/office/drawing/2014/main" id="{9A42D746-1BBA-BA42-87E6-5CB3FEC61065}"/>
              </a:ext>
            </a:extLst>
          </p:cNvPr>
          <p:cNvSpPr/>
          <p:nvPr/>
        </p:nvSpPr>
        <p:spPr>
          <a:xfrm>
            <a:off x="762000" y="3581400"/>
            <a:ext cx="3948082" cy="6705600"/>
          </a:xfrm>
          <a:custGeom>
            <a:avLst/>
            <a:gdLst/>
            <a:ahLst/>
            <a:cxnLst/>
            <a:rect l="l" t="t" r="r" b="b"/>
            <a:pathLst>
              <a:path w="2549462" h="4114800">
                <a:moveTo>
                  <a:pt x="0" y="0"/>
                </a:moveTo>
                <a:lnTo>
                  <a:pt x="2549462" y="0"/>
                </a:lnTo>
                <a:lnTo>
                  <a:pt x="254946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VN"/>
          </a:p>
        </p:txBody>
      </p:sp>
      <p:sp>
        <p:nvSpPr>
          <p:cNvPr id="19" name="Freeform 8">
            <a:extLst>
              <a:ext uri="{FF2B5EF4-FFF2-40B4-BE49-F238E27FC236}">
                <a16:creationId xmlns:a16="http://schemas.microsoft.com/office/drawing/2014/main" id="{13297794-8869-CA44-8D9F-FBE4EB6290FD}"/>
              </a:ext>
            </a:extLst>
          </p:cNvPr>
          <p:cNvSpPr/>
          <p:nvPr/>
        </p:nvSpPr>
        <p:spPr>
          <a:xfrm>
            <a:off x="2692566" y="-86734"/>
            <a:ext cx="2543757" cy="3387570"/>
          </a:xfrm>
          <a:custGeom>
            <a:avLst/>
            <a:gdLst/>
            <a:ahLst/>
            <a:cxnLst/>
            <a:rect l="l" t="t" r="r" b="b"/>
            <a:pathLst>
              <a:path w="2543757" h="3387570">
                <a:moveTo>
                  <a:pt x="0" y="0"/>
                </a:moveTo>
                <a:lnTo>
                  <a:pt x="2543757" y="0"/>
                </a:lnTo>
                <a:lnTo>
                  <a:pt x="2543757" y="3387570"/>
                </a:lnTo>
                <a:lnTo>
                  <a:pt x="0" y="33875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VN"/>
          </a:p>
        </p:txBody>
      </p:sp>
      <p:sp>
        <p:nvSpPr>
          <p:cNvPr id="23" name="Freeform 12">
            <a:extLst>
              <a:ext uri="{FF2B5EF4-FFF2-40B4-BE49-F238E27FC236}">
                <a16:creationId xmlns:a16="http://schemas.microsoft.com/office/drawing/2014/main" id="{B21C71F3-FF1F-DF4B-8215-09C5576570A3}"/>
              </a:ext>
            </a:extLst>
          </p:cNvPr>
          <p:cNvSpPr/>
          <p:nvPr/>
        </p:nvSpPr>
        <p:spPr>
          <a:xfrm>
            <a:off x="472691" y="-723900"/>
            <a:ext cx="2532421" cy="3744171"/>
          </a:xfrm>
          <a:custGeom>
            <a:avLst/>
            <a:gdLst/>
            <a:ahLst/>
            <a:cxnLst/>
            <a:rect l="l" t="t" r="r" b="b"/>
            <a:pathLst>
              <a:path w="2532421" h="3744171">
                <a:moveTo>
                  <a:pt x="0" y="0"/>
                </a:moveTo>
                <a:lnTo>
                  <a:pt x="2532421" y="0"/>
                </a:lnTo>
                <a:lnTo>
                  <a:pt x="2532421" y="3744171"/>
                </a:lnTo>
                <a:lnTo>
                  <a:pt x="0" y="374417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VN"/>
          </a:p>
        </p:txBody>
      </p:sp>
      <p:sp>
        <p:nvSpPr>
          <p:cNvPr id="24" name="Freeform 7">
            <a:extLst>
              <a:ext uri="{FF2B5EF4-FFF2-40B4-BE49-F238E27FC236}">
                <a16:creationId xmlns:a16="http://schemas.microsoft.com/office/drawing/2014/main" id="{3E0F1BCC-6ED4-084A-8745-244D78CAA7D9}"/>
              </a:ext>
            </a:extLst>
          </p:cNvPr>
          <p:cNvSpPr/>
          <p:nvPr/>
        </p:nvSpPr>
        <p:spPr>
          <a:xfrm>
            <a:off x="12690711" y="7710373"/>
            <a:ext cx="5612529" cy="2622347"/>
          </a:xfrm>
          <a:custGeom>
            <a:avLst/>
            <a:gdLst/>
            <a:ahLst/>
            <a:cxnLst/>
            <a:rect l="l" t="t" r="r" b="b"/>
            <a:pathLst>
              <a:path w="9213760" h="3551486">
                <a:moveTo>
                  <a:pt x="0" y="0"/>
                </a:moveTo>
                <a:lnTo>
                  <a:pt x="9213760" y="0"/>
                </a:lnTo>
                <a:lnTo>
                  <a:pt x="9213760" y="3551485"/>
                </a:lnTo>
                <a:lnTo>
                  <a:pt x="0" y="35514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VN"/>
          </a:p>
        </p:txBody>
      </p:sp>
    </p:spTree>
    <p:extLst>
      <p:ext uri="{BB962C8B-B14F-4D97-AF65-F5344CB8AC3E}">
        <p14:creationId xmlns:p14="http://schemas.microsoft.com/office/powerpoint/2010/main" val="33175794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2AE95"/>
        </a:solidFill>
        <a:effectLst/>
      </p:bgPr>
    </p:bg>
    <p:spTree>
      <p:nvGrpSpPr>
        <p:cNvPr id="1" name=""/>
        <p:cNvGrpSpPr/>
        <p:nvPr/>
      </p:nvGrpSpPr>
      <p:grpSpPr>
        <a:xfrm>
          <a:off x="0" y="0"/>
          <a:ext cx="0" cy="0"/>
          <a:chOff x="0" y="0"/>
          <a:chExt cx="0" cy="0"/>
        </a:xfrm>
      </p:grpSpPr>
      <p:sp>
        <p:nvSpPr>
          <p:cNvPr id="2" name="Freeform 2"/>
          <p:cNvSpPr/>
          <p:nvPr/>
        </p:nvSpPr>
        <p:spPr>
          <a:xfrm>
            <a:off x="3680682" y="1527777"/>
            <a:ext cx="10926635" cy="7231446"/>
          </a:xfrm>
          <a:custGeom>
            <a:avLst/>
            <a:gdLst/>
            <a:ahLst/>
            <a:cxnLst/>
            <a:rect l="l" t="t" r="r" b="b"/>
            <a:pathLst>
              <a:path w="10926635" h="7231446">
                <a:moveTo>
                  <a:pt x="0" y="0"/>
                </a:moveTo>
                <a:lnTo>
                  <a:pt x="10926636" y="0"/>
                </a:lnTo>
                <a:lnTo>
                  <a:pt x="10926636" y="7231446"/>
                </a:lnTo>
                <a:lnTo>
                  <a:pt x="0" y="72314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N"/>
          </a:p>
        </p:txBody>
      </p:sp>
      <p:sp>
        <p:nvSpPr>
          <p:cNvPr id="3" name="Freeform 3"/>
          <p:cNvSpPr/>
          <p:nvPr/>
        </p:nvSpPr>
        <p:spPr>
          <a:xfrm>
            <a:off x="15641005" y="1567092"/>
            <a:ext cx="4427879" cy="3486954"/>
          </a:xfrm>
          <a:custGeom>
            <a:avLst/>
            <a:gdLst/>
            <a:ahLst/>
            <a:cxnLst/>
            <a:rect l="l" t="t" r="r" b="b"/>
            <a:pathLst>
              <a:path w="4427879" h="3486954">
                <a:moveTo>
                  <a:pt x="0" y="0"/>
                </a:moveTo>
                <a:lnTo>
                  <a:pt x="4427879" y="0"/>
                </a:lnTo>
                <a:lnTo>
                  <a:pt x="4427879" y="3486954"/>
                </a:lnTo>
                <a:lnTo>
                  <a:pt x="0" y="348695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VN"/>
          </a:p>
        </p:txBody>
      </p:sp>
      <p:sp>
        <p:nvSpPr>
          <p:cNvPr id="4" name="Freeform 4"/>
          <p:cNvSpPr/>
          <p:nvPr/>
        </p:nvSpPr>
        <p:spPr>
          <a:xfrm rot="5400000">
            <a:off x="-2326494" y="2876837"/>
            <a:ext cx="5818085" cy="3850514"/>
          </a:xfrm>
          <a:custGeom>
            <a:avLst/>
            <a:gdLst/>
            <a:ahLst/>
            <a:cxnLst/>
            <a:rect l="l" t="t" r="r" b="b"/>
            <a:pathLst>
              <a:path w="5818085" h="3850514">
                <a:moveTo>
                  <a:pt x="0" y="0"/>
                </a:moveTo>
                <a:lnTo>
                  <a:pt x="5818084" y="0"/>
                </a:lnTo>
                <a:lnTo>
                  <a:pt x="5818084" y="3850514"/>
                </a:lnTo>
                <a:lnTo>
                  <a:pt x="0" y="38505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VN"/>
          </a:p>
        </p:txBody>
      </p:sp>
      <p:sp>
        <p:nvSpPr>
          <p:cNvPr id="5" name="Freeform 5"/>
          <p:cNvSpPr/>
          <p:nvPr/>
        </p:nvSpPr>
        <p:spPr>
          <a:xfrm>
            <a:off x="821492" y="6866261"/>
            <a:ext cx="1249231" cy="2186838"/>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VN"/>
          </a:p>
        </p:txBody>
      </p:sp>
      <p:sp>
        <p:nvSpPr>
          <p:cNvPr id="6" name="Freeform 6"/>
          <p:cNvSpPr/>
          <p:nvPr/>
        </p:nvSpPr>
        <p:spPr>
          <a:xfrm>
            <a:off x="-2461302" y="8918152"/>
            <a:ext cx="5338846" cy="5842786"/>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VN"/>
          </a:p>
        </p:txBody>
      </p:sp>
      <p:sp>
        <p:nvSpPr>
          <p:cNvPr id="7" name="Freeform 7"/>
          <p:cNvSpPr/>
          <p:nvPr/>
        </p:nvSpPr>
        <p:spPr>
          <a:xfrm>
            <a:off x="16350519" y="6610350"/>
            <a:ext cx="2207257" cy="6663417"/>
          </a:xfrm>
          <a:custGeom>
            <a:avLst/>
            <a:gdLst/>
            <a:ahLst/>
            <a:cxnLst/>
            <a:rect l="l" t="t" r="r" b="b"/>
            <a:pathLst>
              <a:path w="2207257" h="6663417">
                <a:moveTo>
                  <a:pt x="0" y="0"/>
                </a:moveTo>
                <a:lnTo>
                  <a:pt x="2207257" y="0"/>
                </a:lnTo>
                <a:lnTo>
                  <a:pt x="2207257" y="6663417"/>
                </a:lnTo>
                <a:lnTo>
                  <a:pt x="0" y="666341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VN"/>
          </a:p>
        </p:txBody>
      </p:sp>
      <p:sp>
        <p:nvSpPr>
          <p:cNvPr id="8" name="Freeform 8"/>
          <p:cNvSpPr/>
          <p:nvPr/>
        </p:nvSpPr>
        <p:spPr>
          <a:xfrm>
            <a:off x="14715543" y="3674797"/>
            <a:ext cx="2543757" cy="3387570"/>
          </a:xfrm>
          <a:custGeom>
            <a:avLst/>
            <a:gdLst/>
            <a:ahLst/>
            <a:cxnLst/>
            <a:rect l="l" t="t" r="r" b="b"/>
            <a:pathLst>
              <a:path w="2543757" h="3387570">
                <a:moveTo>
                  <a:pt x="0" y="0"/>
                </a:moveTo>
                <a:lnTo>
                  <a:pt x="2543757" y="0"/>
                </a:lnTo>
                <a:lnTo>
                  <a:pt x="2543757" y="3387570"/>
                </a:lnTo>
                <a:lnTo>
                  <a:pt x="0" y="338757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VN"/>
          </a:p>
        </p:txBody>
      </p:sp>
      <p:sp>
        <p:nvSpPr>
          <p:cNvPr id="9" name="AutoShape 9"/>
          <p:cNvSpPr/>
          <p:nvPr/>
        </p:nvSpPr>
        <p:spPr>
          <a:xfrm>
            <a:off x="4106915" y="1975843"/>
            <a:ext cx="10074170" cy="6335314"/>
          </a:xfrm>
          <a:prstGeom prst="rect">
            <a:avLst/>
          </a:prstGeom>
          <a:solidFill>
            <a:srgbClr val="50745F"/>
          </a:solidFill>
        </p:spPr>
        <p:txBody>
          <a:bodyPr/>
          <a:lstStyle/>
          <a:p>
            <a:endParaRPr lang="en-VN"/>
          </a:p>
        </p:txBody>
      </p:sp>
      <p:sp>
        <p:nvSpPr>
          <p:cNvPr id="11" name="Freeform 11"/>
          <p:cNvSpPr/>
          <p:nvPr/>
        </p:nvSpPr>
        <p:spPr>
          <a:xfrm>
            <a:off x="-1155032" y="42561"/>
            <a:ext cx="2792969" cy="4129389"/>
          </a:xfrm>
          <a:custGeom>
            <a:avLst/>
            <a:gdLst/>
            <a:ahLst/>
            <a:cxnLst/>
            <a:rect l="l" t="t" r="r" b="b"/>
            <a:pathLst>
              <a:path w="2792969" h="4129389">
                <a:moveTo>
                  <a:pt x="0" y="0"/>
                </a:moveTo>
                <a:lnTo>
                  <a:pt x="2792969" y="0"/>
                </a:lnTo>
                <a:lnTo>
                  <a:pt x="2792969" y="4129389"/>
                </a:lnTo>
                <a:lnTo>
                  <a:pt x="0" y="412938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VN"/>
          </a:p>
        </p:txBody>
      </p:sp>
      <p:sp>
        <p:nvSpPr>
          <p:cNvPr id="12" name="Freeform 12"/>
          <p:cNvSpPr/>
          <p:nvPr/>
        </p:nvSpPr>
        <p:spPr>
          <a:xfrm>
            <a:off x="1832226" y="-868932"/>
            <a:ext cx="2532421" cy="3744171"/>
          </a:xfrm>
          <a:custGeom>
            <a:avLst/>
            <a:gdLst/>
            <a:ahLst/>
            <a:cxnLst/>
            <a:rect l="l" t="t" r="r" b="b"/>
            <a:pathLst>
              <a:path w="2532421" h="3744171">
                <a:moveTo>
                  <a:pt x="0" y="0"/>
                </a:moveTo>
                <a:lnTo>
                  <a:pt x="2532421" y="0"/>
                </a:lnTo>
                <a:lnTo>
                  <a:pt x="2532421" y="3744171"/>
                </a:lnTo>
                <a:lnTo>
                  <a:pt x="0" y="3744171"/>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VN"/>
          </a:p>
        </p:txBody>
      </p:sp>
      <p:pic>
        <p:nvPicPr>
          <p:cNvPr id="13" name="Picture 12">
            <a:extLst>
              <a:ext uri="{FF2B5EF4-FFF2-40B4-BE49-F238E27FC236}">
                <a16:creationId xmlns:a16="http://schemas.microsoft.com/office/drawing/2014/main" id="{E0B28B93-5DCF-AA4E-A6DE-2A134A0B6611}"/>
              </a:ext>
            </a:extLst>
          </p:cNvPr>
          <p:cNvPicPr>
            <a:picLocks noChangeAspect="1"/>
          </p:cNvPicPr>
          <p:nvPr/>
        </p:nvPicPr>
        <p:blipFill>
          <a:blip r:embed="rId20"/>
          <a:stretch>
            <a:fillRect/>
          </a:stretch>
        </p:blipFill>
        <p:spPr>
          <a:xfrm>
            <a:off x="3784599" y="3757837"/>
            <a:ext cx="10718800" cy="3695700"/>
          </a:xfrm>
          <a:prstGeom prst="rect">
            <a:avLst/>
          </a:prstGeom>
        </p:spPr>
      </p:pic>
    </p:spTree>
    <p:extLst>
      <p:ext uri="{BB962C8B-B14F-4D97-AF65-F5344CB8AC3E}">
        <p14:creationId xmlns:p14="http://schemas.microsoft.com/office/powerpoint/2010/main" val="32200143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a:solidFill>
            <a:srgbClr val="CFD8BE"/>
          </a:solidFill>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txBody>
            <a:bodyPr/>
            <a:lstStyle/>
            <a:p>
              <a:endParaRPr lang="en-VN"/>
            </a:p>
          </p:txBody>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txBody>
            <a:bodyPr/>
            <a:lstStyle/>
            <a:p>
              <a:endParaRPr lang="en-VN"/>
            </a:p>
          </p:txBody>
        </p:sp>
      </p:grpSp>
      <p:sp>
        <p:nvSpPr>
          <p:cNvPr id="21" name="TextBox 20">
            <a:extLst>
              <a:ext uri="{FF2B5EF4-FFF2-40B4-BE49-F238E27FC236}">
                <a16:creationId xmlns:a16="http://schemas.microsoft.com/office/drawing/2014/main" id="{300C479C-B541-D947-88FB-122CC00E1159}"/>
              </a:ext>
            </a:extLst>
          </p:cNvPr>
          <p:cNvSpPr txBox="1"/>
          <p:nvPr/>
        </p:nvSpPr>
        <p:spPr>
          <a:xfrm>
            <a:off x="1624274" y="1479790"/>
            <a:ext cx="15245576" cy="923330"/>
          </a:xfrm>
          <a:prstGeom prst="rect">
            <a:avLst/>
          </a:prstGeom>
          <a:noFill/>
        </p:spPr>
        <p:txBody>
          <a:bodyPr wrap="square" rtlCol="0">
            <a:spAutoFit/>
          </a:bodyPr>
          <a:lstStyle/>
          <a:p>
            <a:r>
              <a:rPr lang="en-VN" sz="5400" b="1" dirty="0">
                <a:solidFill>
                  <a:srgbClr val="C00000"/>
                </a:solidFill>
                <a:latin typeface="Cambria" panose="02040503050406030204" pitchFamily="18" charset="0"/>
              </a:rPr>
              <a:t>1. Đọc các đoạn văn dưới đây và trả lời câu hỏi</a:t>
            </a:r>
          </a:p>
        </p:txBody>
      </p:sp>
      <p:sp>
        <p:nvSpPr>
          <p:cNvPr id="2" name="TextBox 1">
            <a:extLst>
              <a:ext uri="{FF2B5EF4-FFF2-40B4-BE49-F238E27FC236}">
                <a16:creationId xmlns:a16="http://schemas.microsoft.com/office/drawing/2014/main" id="{E27BBE1B-7A85-374D-8439-7C1C4F5D7899}"/>
              </a:ext>
            </a:extLst>
          </p:cNvPr>
          <p:cNvSpPr txBox="1"/>
          <p:nvPr/>
        </p:nvSpPr>
        <p:spPr>
          <a:xfrm>
            <a:off x="1243049" y="2592705"/>
            <a:ext cx="16094618" cy="3785652"/>
          </a:xfrm>
          <a:prstGeom prst="rect">
            <a:avLst/>
          </a:prstGeom>
          <a:solidFill>
            <a:schemeClr val="bg1"/>
          </a:solidFill>
        </p:spPr>
        <p:txBody>
          <a:bodyPr wrap="square" rtlCol="0">
            <a:spAutoFit/>
          </a:bodyPr>
          <a:lstStyle/>
          <a:p>
            <a:r>
              <a:rPr lang="vi-VN" sz="4800" dirty="0">
                <a:latin typeface="Cambria" panose="02040503050406030204" pitchFamily="18" charset="0"/>
              </a:rPr>
              <a:t>Nhiệm vụ cần làm:</a:t>
            </a:r>
          </a:p>
          <a:p>
            <a:pPr marL="571500" indent="-571500">
              <a:buFont typeface="Arial" panose="020B0604020202020204" pitchFamily="34" charset="0"/>
              <a:buChar char="•"/>
            </a:pPr>
            <a:r>
              <a:rPr lang="vi-VN" sz="4800" dirty="0">
                <a:latin typeface="Cambria" panose="02040503050406030204" pitchFamily="18" charset="0"/>
              </a:rPr>
              <a:t>Hoạt động theo tổ, cùng thảo luận, đọc đoạn văn và trả lời câu hỏi</a:t>
            </a:r>
          </a:p>
          <a:p>
            <a:pPr marL="571500" indent="-571500">
              <a:buFont typeface="Arial" panose="020B0604020202020204" pitchFamily="34" charset="0"/>
              <a:buChar char="•"/>
            </a:pPr>
            <a:r>
              <a:rPr lang="vi-VN" sz="4800" dirty="0">
                <a:latin typeface="Cambria" panose="02040503050406030204" pitchFamily="18" charset="0"/>
              </a:rPr>
              <a:t>Sau đó, từng nhóm sẽ lên trình bày về những gì đã thảo luận</a:t>
            </a:r>
          </a:p>
        </p:txBody>
      </p:sp>
      <p:sp>
        <p:nvSpPr>
          <p:cNvPr id="10" name="Freeform 11">
            <a:extLst>
              <a:ext uri="{FF2B5EF4-FFF2-40B4-BE49-F238E27FC236}">
                <a16:creationId xmlns:a16="http://schemas.microsoft.com/office/drawing/2014/main" id="{126E3EBF-823D-904C-80F1-B2AB6DE00A7E}"/>
              </a:ext>
            </a:extLst>
          </p:cNvPr>
          <p:cNvSpPr/>
          <p:nvPr/>
        </p:nvSpPr>
        <p:spPr>
          <a:xfrm>
            <a:off x="0" y="8420100"/>
            <a:ext cx="3352800" cy="1995656"/>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N"/>
          </a:p>
        </p:txBody>
      </p:sp>
      <p:sp>
        <p:nvSpPr>
          <p:cNvPr id="11" name="Freeform 5">
            <a:extLst>
              <a:ext uri="{FF2B5EF4-FFF2-40B4-BE49-F238E27FC236}">
                <a16:creationId xmlns:a16="http://schemas.microsoft.com/office/drawing/2014/main" id="{50DA1176-84C0-8F43-90CC-8C8B11AC4E6F}"/>
              </a:ext>
            </a:extLst>
          </p:cNvPr>
          <p:cNvSpPr/>
          <p:nvPr/>
        </p:nvSpPr>
        <p:spPr>
          <a:xfrm>
            <a:off x="16341862" y="7475317"/>
            <a:ext cx="1104241" cy="1148566"/>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VN"/>
          </a:p>
        </p:txBody>
      </p:sp>
      <p:sp>
        <p:nvSpPr>
          <p:cNvPr id="12" name="Freeform 6">
            <a:extLst>
              <a:ext uri="{FF2B5EF4-FFF2-40B4-BE49-F238E27FC236}">
                <a16:creationId xmlns:a16="http://schemas.microsoft.com/office/drawing/2014/main" id="{B3E14EB9-2B90-3B40-9540-D6620895DBAB}"/>
              </a:ext>
            </a:extLst>
          </p:cNvPr>
          <p:cNvSpPr/>
          <p:nvPr/>
        </p:nvSpPr>
        <p:spPr>
          <a:xfrm>
            <a:off x="15553169" y="8623883"/>
            <a:ext cx="2496544" cy="1625000"/>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VN"/>
          </a:p>
        </p:txBody>
      </p:sp>
      <p:sp>
        <p:nvSpPr>
          <p:cNvPr id="13" name="Freeform 3">
            <a:extLst>
              <a:ext uri="{FF2B5EF4-FFF2-40B4-BE49-F238E27FC236}">
                <a16:creationId xmlns:a16="http://schemas.microsoft.com/office/drawing/2014/main" id="{FAD50BDC-2B8E-A54B-BBB9-489D0CB5E5AA}"/>
              </a:ext>
            </a:extLst>
          </p:cNvPr>
          <p:cNvSpPr/>
          <p:nvPr/>
        </p:nvSpPr>
        <p:spPr>
          <a:xfrm>
            <a:off x="6890058" y="6030882"/>
            <a:ext cx="4800600" cy="4256118"/>
          </a:xfrm>
          <a:custGeom>
            <a:avLst/>
            <a:gdLst/>
            <a:ahLst/>
            <a:cxnLst/>
            <a:rect l="l" t="t" r="r" b="b"/>
            <a:pathLst>
              <a:path w="9220840" h="8229600">
                <a:moveTo>
                  <a:pt x="0" y="0"/>
                </a:moveTo>
                <a:lnTo>
                  <a:pt x="9220840" y="0"/>
                </a:lnTo>
                <a:lnTo>
                  <a:pt x="9220840" y="8229600"/>
                </a:lnTo>
                <a:lnTo>
                  <a:pt x="0" y="8229600"/>
                </a:lnTo>
                <a:lnTo>
                  <a:pt x="0" y="0"/>
                </a:lnTo>
                <a:close/>
              </a:path>
            </a:pathLst>
          </a:custGeom>
          <a:blipFill>
            <a:blip r:embed="rId8"/>
            <a:stretch>
              <a:fillRect/>
            </a:stretch>
          </a:blipFill>
        </p:spPr>
        <p:txBody>
          <a:bodyPr/>
          <a:lstStyle/>
          <a:p>
            <a:endParaRPr lang="en-VN"/>
          </a:p>
        </p:txBody>
      </p:sp>
    </p:spTree>
    <p:extLst>
      <p:ext uri="{BB962C8B-B14F-4D97-AF65-F5344CB8AC3E}">
        <p14:creationId xmlns:p14="http://schemas.microsoft.com/office/powerpoint/2010/main" val="23674446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a:solidFill>
            <a:srgbClr val="CFD8BE"/>
          </a:solidFill>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txBody>
            <a:bodyPr/>
            <a:lstStyle/>
            <a:p>
              <a:endParaRPr lang="en-VN"/>
            </a:p>
          </p:txBody>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txBody>
            <a:bodyPr/>
            <a:lstStyle/>
            <a:p>
              <a:endParaRPr lang="en-VN"/>
            </a:p>
          </p:txBody>
        </p:sp>
      </p:grpSp>
      <p:sp>
        <p:nvSpPr>
          <p:cNvPr id="21" name="TextBox 20">
            <a:extLst>
              <a:ext uri="{FF2B5EF4-FFF2-40B4-BE49-F238E27FC236}">
                <a16:creationId xmlns:a16="http://schemas.microsoft.com/office/drawing/2014/main" id="{300C479C-B541-D947-88FB-122CC00E1159}"/>
              </a:ext>
            </a:extLst>
          </p:cNvPr>
          <p:cNvSpPr txBox="1"/>
          <p:nvPr/>
        </p:nvSpPr>
        <p:spPr>
          <a:xfrm>
            <a:off x="1447800" y="961038"/>
            <a:ext cx="14530245" cy="830997"/>
          </a:xfrm>
          <a:prstGeom prst="rect">
            <a:avLst/>
          </a:prstGeom>
          <a:noFill/>
        </p:spPr>
        <p:txBody>
          <a:bodyPr wrap="square" rtlCol="0">
            <a:spAutoFit/>
          </a:bodyPr>
          <a:lstStyle/>
          <a:p>
            <a:r>
              <a:rPr lang="en-VN" sz="4800" b="1" dirty="0">
                <a:solidFill>
                  <a:srgbClr val="C00000"/>
                </a:solidFill>
                <a:latin typeface="Cambria" panose="02040503050406030204" pitchFamily="18" charset="0"/>
              </a:rPr>
              <a:t>1. Đọc các đoạn văn dưới đây và trả lời câu hỏi</a:t>
            </a:r>
          </a:p>
        </p:txBody>
      </p:sp>
      <p:sp>
        <p:nvSpPr>
          <p:cNvPr id="6" name="TextBox 5">
            <a:extLst>
              <a:ext uri="{FF2B5EF4-FFF2-40B4-BE49-F238E27FC236}">
                <a16:creationId xmlns:a16="http://schemas.microsoft.com/office/drawing/2014/main" id="{F041AE2B-9B18-1343-9AE1-1264EE6B3194}"/>
              </a:ext>
            </a:extLst>
          </p:cNvPr>
          <p:cNvSpPr txBox="1"/>
          <p:nvPr/>
        </p:nvSpPr>
        <p:spPr>
          <a:xfrm>
            <a:off x="1187144" y="1820734"/>
            <a:ext cx="16034056" cy="5016758"/>
          </a:xfrm>
          <a:prstGeom prst="rect">
            <a:avLst/>
          </a:prstGeom>
          <a:noFill/>
        </p:spPr>
        <p:txBody>
          <a:bodyPr wrap="square" rtlCol="0">
            <a:spAutoFit/>
          </a:bodyPr>
          <a:lstStyle/>
          <a:p>
            <a:pPr algn="just"/>
            <a:r>
              <a:rPr lang="vi-VN" sz="4000" b="1" i="0" dirty="0">
                <a:solidFill>
                  <a:srgbClr val="000000"/>
                </a:solidFill>
                <a:effectLst/>
                <a:latin typeface="Cambria" panose="02040503050406030204" pitchFamily="18" charset="0"/>
              </a:rPr>
              <a:t>a. Tả lá</a:t>
            </a:r>
            <a:endParaRPr lang="vi-VN" sz="4000" b="0" i="0" dirty="0">
              <a:solidFill>
                <a:srgbClr val="000000"/>
              </a:solidFill>
              <a:effectLst/>
              <a:latin typeface="Cambria" panose="02040503050406030204" pitchFamily="18" charset="0"/>
            </a:endParaRPr>
          </a:p>
          <a:p>
            <a:pPr algn="just"/>
            <a:r>
              <a:rPr lang="en-US" sz="4000" dirty="0">
                <a:solidFill>
                  <a:srgbClr val="000000"/>
                </a:solidFill>
                <a:latin typeface="Cambria" panose="02040503050406030204" pitchFamily="18" charset="0"/>
              </a:rPr>
              <a:t>      </a:t>
            </a:r>
            <a:r>
              <a:rPr lang="vi-VN" sz="4000" dirty="0">
                <a:solidFill>
                  <a:srgbClr val="000000"/>
                </a:solidFill>
                <a:latin typeface="Cambria" panose="02040503050406030204" pitchFamily="18" charset="0"/>
              </a:rPr>
              <a:t>Có những cây mùa nào cũng đẹp, như cây bàng. Mùa xuân, lá bàng mới nảy trông như những ngọn lửa xanh. Sang hè, lá lên thật dày, ánh sáng xuyên qua chỉ còn là màu ngọc bích. Khi lá bàng ngả sang màu lục, ấy là mùa thu. Sang đến những ngày cuối đông, mùa của lá rụng, nó lại có vẻ đẹp riêng. Những lá bàng mùa đông đỏ như đồng ấy, có thể nhìn cả ngày không chán.</a:t>
            </a:r>
          </a:p>
          <a:p>
            <a:pPr algn="r"/>
            <a:r>
              <a:rPr lang="vi-VN" sz="4000" dirty="0">
                <a:solidFill>
                  <a:srgbClr val="000000"/>
                </a:solidFill>
                <a:latin typeface="Cambria" panose="02040503050406030204" pitchFamily="18" charset="0"/>
              </a:rPr>
              <a:t>(Đoàn Giỏi)</a:t>
            </a:r>
          </a:p>
        </p:txBody>
      </p:sp>
      <p:sp>
        <p:nvSpPr>
          <p:cNvPr id="2" name="TextBox 1">
            <a:extLst>
              <a:ext uri="{FF2B5EF4-FFF2-40B4-BE49-F238E27FC236}">
                <a16:creationId xmlns:a16="http://schemas.microsoft.com/office/drawing/2014/main" id="{E27BBE1B-7A85-374D-8439-7C1C4F5D7899}"/>
              </a:ext>
            </a:extLst>
          </p:cNvPr>
          <p:cNvSpPr txBox="1"/>
          <p:nvPr/>
        </p:nvSpPr>
        <p:spPr>
          <a:xfrm>
            <a:off x="6398706" y="7196991"/>
            <a:ext cx="8907031" cy="2308324"/>
          </a:xfrm>
          <a:prstGeom prst="rect">
            <a:avLst/>
          </a:prstGeom>
          <a:solidFill>
            <a:schemeClr val="bg1"/>
          </a:solidFill>
        </p:spPr>
        <p:txBody>
          <a:bodyPr wrap="square" rtlCol="0">
            <a:spAutoFit/>
          </a:bodyPr>
          <a:lstStyle/>
          <a:p>
            <a:pPr marL="457200" indent="-457200">
              <a:buFont typeface="Arial" panose="020B0604020202020204" pitchFamily="34" charset="0"/>
              <a:buChar char="•"/>
            </a:pPr>
            <a:r>
              <a:rPr lang="vi-VN" sz="3600" dirty="0">
                <a:solidFill>
                  <a:srgbClr val="AB3E31"/>
                </a:solidFill>
                <a:latin typeface="Cambria" panose="02040503050406030204" pitchFamily="18" charset="0"/>
              </a:rPr>
              <a:t>Câu mở đầu đoạn cho biết điều gì?</a:t>
            </a:r>
          </a:p>
          <a:p>
            <a:pPr marL="457200" indent="-457200">
              <a:buFont typeface="Arial" panose="020B0604020202020204" pitchFamily="34" charset="0"/>
              <a:buChar char="•"/>
            </a:pPr>
            <a:r>
              <a:rPr lang="vi-VN" sz="3600" dirty="0">
                <a:solidFill>
                  <a:srgbClr val="AB3E31"/>
                </a:solidFill>
                <a:latin typeface="Cambria" panose="02040503050406030204" pitchFamily="18" charset="0"/>
              </a:rPr>
              <a:t>Lá bàng được tả theo trình tự nào?</a:t>
            </a:r>
          </a:p>
          <a:p>
            <a:pPr marL="457200" indent="-457200">
              <a:buFont typeface="Arial" panose="020B0604020202020204" pitchFamily="34" charset="0"/>
              <a:buChar char="•"/>
            </a:pPr>
            <a:r>
              <a:rPr lang="vi-VN" sz="3600" dirty="0">
                <a:solidFill>
                  <a:srgbClr val="AB3E31"/>
                </a:solidFill>
                <a:latin typeface="Cambria" panose="02040503050406030204" pitchFamily="18" charset="0"/>
              </a:rPr>
              <a:t>Theo em, tác giả yêu thích màu lá cây bàng vào mùa nào nhất?</a:t>
            </a:r>
          </a:p>
        </p:txBody>
      </p:sp>
      <p:sp>
        <p:nvSpPr>
          <p:cNvPr id="10" name="Freeform 11">
            <a:extLst>
              <a:ext uri="{FF2B5EF4-FFF2-40B4-BE49-F238E27FC236}">
                <a16:creationId xmlns:a16="http://schemas.microsoft.com/office/drawing/2014/main" id="{126E3EBF-823D-904C-80F1-B2AB6DE00A7E}"/>
              </a:ext>
            </a:extLst>
          </p:cNvPr>
          <p:cNvSpPr/>
          <p:nvPr/>
        </p:nvSpPr>
        <p:spPr>
          <a:xfrm>
            <a:off x="0" y="8420100"/>
            <a:ext cx="3352800" cy="1995656"/>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N"/>
          </a:p>
        </p:txBody>
      </p:sp>
      <p:sp>
        <p:nvSpPr>
          <p:cNvPr id="11" name="Freeform 5">
            <a:extLst>
              <a:ext uri="{FF2B5EF4-FFF2-40B4-BE49-F238E27FC236}">
                <a16:creationId xmlns:a16="http://schemas.microsoft.com/office/drawing/2014/main" id="{50DA1176-84C0-8F43-90CC-8C8B11AC4E6F}"/>
              </a:ext>
            </a:extLst>
          </p:cNvPr>
          <p:cNvSpPr/>
          <p:nvPr/>
        </p:nvSpPr>
        <p:spPr>
          <a:xfrm>
            <a:off x="16341862" y="7475317"/>
            <a:ext cx="1104241" cy="1148566"/>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VN"/>
          </a:p>
        </p:txBody>
      </p:sp>
      <p:sp>
        <p:nvSpPr>
          <p:cNvPr id="12" name="Freeform 6">
            <a:extLst>
              <a:ext uri="{FF2B5EF4-FFF2-40B4-BE49-F238E27FC236}">
                <a16:creationId xmlns:a16="http://schemas.microsoft.com/office/drawing/2014/main" id="{B3E14EB9-2B90-3B40-9540-D6620895DBAB}"/>
              </a:ext>
            </a:extLst>
          </p:cNvPr>
          <p:cNvSpPr/>
          <p:nvPr/>
        </p:nvSpPr>
        <p:spPr>
          <a:xfrm>
            <a:off x="15553169" y="8623883"/>
            <a:ext cx="2496544" cy="1625000"/>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VN"/>
          </a:p>
        </p:txBody>
      </p:sp>
      <p:pic>
        <p:nvPicPr>
          <p:cNvPr id="7" name="Picture 6">
            <a:extLst>
              <a:ext uri="{FF2B5EF4-FFF2-40B4-BE49-F238E27FC236}">
                <a16:creationId xmlns:a16="http://schemas.microsoft.com/office/drawing/2014/main" id="{C9E00B82-2B8E-4545-9578-B87DBBFF8B5D}"/>
              </a:ext>
            </a:extLst>
          </p:cNvPr>
          <p:cNvPicPr>
            <a:picLocks noChangeAspect="1"/>
          </p:cNvPicPr>
          <p:nvPr/>
        </p:nvPicPr>
        <p:blipFill>
          <a:blip r:embed="rId8"/>
          <a:stretch>
            <a:fillRect/>
          </a:stretch>
        </p:blipFill>
        <p:spPr>
          <a:xfrm>
            <a:off x="2446318" y="6401329"/>
            <a:ext cx="3704956" cy="3550583"/>
          </a:xfrm>
          <a:prstGeom prst="rect">
            <a:avLst/>
          </a:prstGeom>
        </p:spPr>
      </p:pic>
    </p:spTree>
    <p:extLst>
      <p:ext uri="{BB962C8B-B14F-4D97-AF65-F5344CB8AC3E}">
        <p14:creationId xmlns:p14="http://schemas.microsoft.com/office/powerpoint/2010/main" val="24375142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a:solidFill>
            <a:srgbClr val="CFD8BE"/>
          </a:solidFill>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txBody>
            <a:bodyPr/>
            <a:lstStyle/>
            <a:p>
              <a:endParaRPr lang="en-VN"/>
            </a:p>
          </p:txBody>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txBody>
            <a:bodyPr/>
            <a:lstStyle/>
            <a:p>
              <a:endParaRPr lang="en-VN"/>
            </a:p>
          </p:txBody>
        </p:sp>
      </p:grpSp>
      <p:sp>
        <p:nvSpPr>
          <p:cNvPr id="21" name="TextBox 20">
            <a:extLst>
              <a:ext uri="{FF2B5EF4-FFF2-40B4-BE49-F238E27FC236}">
                <a16:creationId xmlns:a16="http://schemas.microsoft.com/office/drawing/2014/main" id="{300C479C-B541-D947-88FB-122CC00E1159}"/>
              </a:ext>
            </a:extLst>
          </p:cNvPr>
          <p:cNvSpPr txBox="1"/>
          <p:nvPr/>
        </p:nvSpPr>
        <p:spPr>
          <a:xfrm>
            <a:off x="1447800" y="1241472"/>
            <a:ext cx="14530245" cy="830997"/>
          </a:xfrm>
          <a:prstGeom prst="rect">
            <a:avLst/>
          </a:prstGeom>
          <a:noFill/>
        </p:spPr>
        <p:txBody>
          <a:bodyPr wrap="square" rtlCol="0">
            <a:spAutoFit/>
          </a:bodyPr>
          <a:lstStyle/>
          <a:p>
            <a:r>
              <a:rPr lang="en-VN" sz="4800" b="1" dirty="0">
                <a:solidFill>
                  <a:srgbClr val="C00000"/>
                </a:solidFill>
                <a:latin typeface="Cambria" panose="02040503050406030204" pitchFamily="18" charset="0"/>
              </a:rPr>
              <a:t>1. Đọc các đoạn văn dưới đây và trả lời câu hỏi</a:t>
            </a:r>
          </a:p>
        </p:txBody>
      </p:sp>
      <p:sp>
        <p:nvSpPr>
          <p:cNvPr id="6" name="TextBox 5">
            <a:extLst>
              <a:ext uri="{FF2B5EF4-FFF2-40B4-BE49-F238E27FC236}">
                <a16:creationId xmlns:a16="http://schemas.microsoft.com/office/drawing/2014/main" id="{F041AE2B-9B18-1343-9AE1-1264EE6B3194}"/>
              </a:ext>
            </a:extLst>
          </p:cNvPr>
          <p:cNvSpPr txBox="1"/>
          <p:nvPr/>
        </p:nvSpPr>
        <p:spPr>
          <a:xfrm>
            <a:off x="1252584" y="2232832"/>
            <a:ext cx="15778493" cy="3785652"/>
          </a:xfrm>
          <a:prstGeom prst="rect">
            <a:avLst/>
          </a:prstGeom>
          <a:noFill/>
        </p:spPr>
        <p:txBody>
          <a:bodyPr wrap="square" rtlCol="0">
            <a:spAutoFit/>
          </a:bodyPr>
          <a:lstStyle/>
          <a:p>
            <a:pPr algn="just"/>
            <a:r>
              <a:rPr lang="vi-VN" sz="4000" b="1" dirty="0">
                <a:solidFill>
                  <a:srgbClr val="000000"/>
                </a:solidFill>
                <a:latin typeface="Cambria" panose="02040503050406030204" pitchFamily="18" charset="0"/>
              </a:rPr>
              <a:t>b</a:t>
            </a:r>
            <a:r>
              <a:rPr lang="vi-VN" sz="4000" b="1" i="0" dirty="0">
                <a:solidFill>
                  <a:srgbClr val="000000"/>
                </a:solidFill>
                <a:effectLst/>
                <a:latin typeface="Cambria" panose="02040503050406030204" pitchFamily="18" charset="0"/>
              </a:rPr>
              <a:t>. Tả </a:t>
            </a:r>
            <a:r>
              <a:rPr lang="vi-VN" sz="4000" b="1" dirty="0">
                <a:solidFill>
                  <a:srgbClr val="000000"/>
                </a:solidFill>
                <a:latin typeface="Cambria" panose="02040503050406030204" pitchFamily="18" charset="0"/>
              </a:rPr>
              <a:t>hoa</a:t>
            </a:r>
            <a:endParaRPr lang="vi-VN" sz="4000" dirty="0">
              <a:solidFill>
                <a:srgbClr val="000000"/>
              </a:solidFill>
              <a:latin typeface="Cambria" panose="02040503050406030204" pitchFamily="18" charset="0"/>
            </a:endParaRPr>
          </a:p>
          <a:p>
            <a:pPr algn="just"/>
            <a:r>
              <a:rPr lang="en-US" sz="4000" dirty="0">
                <a:solidFill>
                  <a:srgbClr val="000000"/>
                </a:solidFill>
                <a:latin typeface="Cambria" panose="02040503050406030204" pitchFamily="18" charset="0"/>
              </a:rPr>
              <a:t>      </a:t>
            </a:r>
            <a:r>
              <a:rPr lang="vi-VN" sz="4000" dirty="0">
                <a:solidFill>
                  <a:srgbClr val="000000"/>
                </a:solidFill>
                <a:latin typeface="Cambria" panose="02040503050406030204" pitchFamily="18" charset="0"/>
              </a:rPr>
              <a:t>Hoa sầu riêng trổ vào cuối năm. Gió đưa hương thơm ngát như hương cau, hương bưởi toả khắp khu vườn. Hoa đậu từng chùm, màu trắng ngà. Cánh hoa nhỏ như vảy cá, hao hao giống cánh sen con, lác đác vài nhuỵ li ti giữa những cánh hoa.</a:t>
            </a:r>
          </a:p>
          <a:p>
            <a:pPr algn="r"/>
            <a:r>
              <a:rPr lang="vi-VN" sz="4000" dirty="0">
                <a:solidFill>
                  <a:srgbClr val="000000"/>
                </a:solidFill>
                <a:latin typeface="Cambria" panose="02040503050406030204" pitchFamily="18" charset="0"/>
              </a:rPr>
              <a:t>(Mai Văn Tạo)</a:t>
            </a:r>
          </a:p>
        </p:txBody>
      </p:sp>
      <p:sp>
        <p:nvSpPr>
          <p:cNvPr id="2" name="TextBox 1">
            <a:extLst>
              <a:ext uri="{FF2B5EF4-FFF2-40B4-BE49-F238E27FC236}">
                <a16:creationId xmlns:a16="http://schemas.microsoft.com/office/drawing/2014/main" id="{E27BBE1B-7A85-374D-8439-7C1C4F5D7899}"/>
              </a:ext>
            </a:extLst>
          </p:cNvPr>
          <p:cNvSpPr txBox="1"/>
          <p:nvPr/>
        </p:nvSpPr>
        <p:spPr>
          <a:xfrm>
            <a:off x="8044369" y="6191314"/>
            <a:ext cx="7716320" cy="2308324"/>
          </a:xfrm>
          <a:prstGeom prst="rect">
            <a:avLst/>
          </a:prstGeom>
          <a:solidFill>
            <a:schemeClr val="bg1"/>
          </a:solidFill>
        </p:spPr>
        <p:txBody>
          <a:bodyPr wrap="square" rtlCol="0">
            <a:spAutoFit/>
          </a:bodyPr>
          <a:lstStyle/>
          <a:p>
            <a:pPr marL="457200" indent="-457200">
              <a:buFont typeface="Arial" panose="020B0604020202020204" pitchFamily="34" charset="0"/>
              <a:buChar char="•"/>
            </a:pPr>
            <a:r>
              <a:rPr lang="vi-VN" sz="3600" dirty="0">
                <a:solidFill>
                  <a:srgbClr val="AB3E31"/>
                </a:solidFill>
                <a:latin typeface="Cambria" panose="02040503050406030204" pitchFamily="18" charset="0"/>
              </a:rPr>
              <a:t>Đoạn văn tả những đặc điểm nào của hoa sầu riêng?</a:t>
            </a:r>
          </a:p>
          <a:p>
            <a:pPr marL="457200" indent="-457200">
              <a:buFont typeface="Arial" panose="020B0604020202020204" pitchFamily="34" charset="0"/>
              <a:buChar char="•"/>
            </a:pPr>
            <a:r>
              <a:rPr lang="vi-VN" sz="3600" dirty="0">
                <a:solidFill>
                  <a:srgbClr val="AB3E31"/>
                </a:solidFill>
                <a:latin typeface="Cambria" panose="02040503050406030204" pitchFamily="18" charset="0"/>
              </a:rPr>
              <a:t>Biện pháp so sánh giúp làm nổi bật đặc điểm nào của hoa?</a:t>
            </a:r>
          </a:p>
        </p:txBody>
      </p:sp>
      <p:sp>
        <p:nvSpPr>
          <p:cNvPr id="10" name="Freeform 11">
            <a:extLst>
              <a:ext uri="{FF2B5EF4-FFF2-40B4-BE49-F238E27FC236}">
                <a16:creationId xmlns:a16="http://schemas.microsoft.com/office/drawing/2014/main" id="{126E3EBF-823D-904C-80F1-B2AB6DE00A7E}"/>
              </a:ext>
            </a:extLst>
          </p:cNvPr>
          <p:cNvSpPr/>
          <p:nvPr/>
        </p:nvSpPr>
        <p:spPr>
          <a:xfrm>
            <a:off x="0" y="8420100"/>
            <a:ext cx="3352800" cy="1995656"/>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N"/>
          </a:p>
        </p:txBody>
      </p:sp>
      <p:sp>
        <p:nvSpPr>
          <p:cNvPr id="11" name="Freeform 5">
            <a:extLst>
              <a:ext uri="{FF2B5EF4-FFF2-40B4-BE49-F238E27FC236}">
                <a16:creationId xmlns:a16="http://schemas.microsoft.com/office/drawing/2014/main" id="{50DA1176-84C0-8F43-90CC-8C8B11AC4E6F}"/>
              </a:ext>
            </a:extLst>
          </p:cNvPr>
          <p:cNvSpPr/>
          <p:nvPr/>
        </p:nvSpPr>
        <p:spPr>
          <a:xfrm>
            <a:off x="16341862" y="7475317"/>
            <a:ext cx="1104241" cy="1148566"/>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VN"/>
          </a:p>
        </p:txBody>
      </p:sp>
      <p:sp>
        <p:nvSpPr>
          <p:cNvPr id="12" name="Freeform 6">
            <a:extLst>
              <a:ext uri="{FF2B5EF4-FFF2-40B4-BE49-F238E27FC236}">
                <a16:creationId xmlns:a16="http://schemas.microsoft.com/office/drawing/2014/main" id="{B3E14EB9-2B90-3B40-9540-D6620895DBAB}"/>
              </a:ext>
            </a:extLst>
          </p:cNvPr>
          <p:cNvSpPr/>
          <p:nvPr/>
        </p:nvSpPr>
        <p:spPr>
          <a:xfrm>
            <a:off x="15553169" y="8623883"/>
            <a:ext cx="2496544" cy="1625000"/>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VN"/>
          </a:p>
        </p:txBody>
      </p:sp>
      <p:pic>
        <p:nvPicPr>
          <p:cNvPr id="7" name="Picture 6">
            <a:extLst>
              <a:ext uri="{FF2B5EF4-FFF2-40B4-BE49-F238E27FC236}">
                <a16:creationId xmlns:a16="http://schemas.microsoft.com/office/drawing/2014/main" id="{BDFB9AD7-3AC3-E74E-956E-D7C0FD7ACBE8}"/>
              </a:ext>
            </a:extLst>
          </p:cNvPr>
          <p:cNvPicPr>
            <a:picLocks noChangeAspect="1"/>
          </p:cNvPicPr>
          <p:nvPr/>
        </p:nvPicPr>
        <p:blipFill>
          <a:blip r:embed="rId8"/>
          <a:stretch>
            <a:fillRect/>
          </a:stretch>
        </p:blipFill>
        <p:spPr>
          <a:xfrm>
            <a:off x="2501047" y="5455941"/>
            <a:ext cx="5283200" cy="3975100"/>
          </a:xfrm>
          <a:prstGeom prst="rect">
            <a:avLst/>
          </a:prstGeom>
        </p:spPr>
      </p:pic>
    </p:spTree>
    <p:extLst>
      <p:ext uri="{BB962C8B-B14F-4D97-AF65-F5344CB8AC3E}">
        <p14:creationId xmlns:p14="http://schemas.microsoft.com/office/powerpoint/2010/main" val="153961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a:solidFill>
            <a:srgbClr val="CFD8BE"/>
          </a:solidFill>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txBody>
            <a:bodyPr/>
            <a:lstStyle/>
            <a:p>
              <a:endParaRPr lang="en-VN"/>
            </a:p>
          </p:txBody>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txBody>
            <a:bodyPr/>
            <a:lstStyle/>
            <a:p>
              <a:endParaRPr lang="en-VN"/>
            </a:p>
          </p:txBody>
        </p:sp>
      </p:grpSp>
      <p:sp>
        <p:nvSpPr>
          <p:cNvPr id="21" name="TextBox 20">
            <a:extLst>
              <a:ext uri="{FF2B5EF4-FFF2-40B4-BE49-F238E27FC236}">
                <a16:creationId xmlns:a16="http://schemas.microsoft.com/office/drawing/2014/main" id="{300C479C-B541-D947-88FB-122CC00E1159}"/>
              </a:ext>
            </a:extLst>
          </p:cNvPr>
          <p:cNvSpPr txBox="1"/>
          <p:nvPr/>
        </p:nvSpPr>
        <p:spPr>
          <a:xfrm>
            <a:off x="1447800" y="1241472"/>
            <a:ext cx="14530245" cy="830997"/>
          </a:xfrm>
          <a:prstGeom prst="rect">
            <a:avLst/>
          </a:prstGeom>
          <a:noFill/>
        </p:spPr>
        <p:txBody>
          <a:bodyPr wrap="square" rtlCol="0">
            <a:spAutoFit/>
          </a:bodyPr>
          <a:lstStyle/>
          <a:p>
            <a:r>
              <a:rPr lang="en-VN" sz="4800" b="1" dirty="0">
                <a:solidFill>
                  <a:srgbClr val="C00000"/>
                </a:solidFill>
                <a:latin typeface="Cambria" panose="02040503050406030204" pitchFamily="18" charset="0"/>
              </a:rPr>
              <a:t>1. Đọc các đoạn văn dưới đây và trả lời câu hỏi</a:t>
            </a:r>
          </a:p>
        </p:txBody>
      </p:sp>
      <p:sp>
        <p:nvSpPr>
          <p:cNvPr id="6" name="TextBox 5">
            <a:extLst>
              <a:ext uri="{FF2B5EF4-FFF2-40B4-BE49-F238E27FC236}">
                <a16:creationId xmlns:a16="http://schemas.microsoft.com/office/drawing/2014/main" id="{F041AE2B-9B18-1343-9AE1-1264EE6B3194}"/>
              </a:ext>
            </a:extLst>
          </p:cNvPr>
          <p:cNvSpPr txBox="1"/>
          <p:nvPr/>
        </p:nvSpPr>
        <p:spPr>
          <a:xfrm>
            <a:off x="1219201" y="2289890"/>
            <a:ext cx="11097094" cy="6247864"/>
          </a:xfrm>
          <a:prstGeom prst="rect">
            <a:avLst/>
          </a:prstGeom>
          <a:noFill/>
        </p:spPr>
        <p:txBody>
          <a:bodyPr wrap="square" rtlCol="0">
            <a:spAutoFit/>
          </a:bodyPr>
          <a:lstStyle/>
          <a:p>
            <a:pPr algn="just"/>
            <a:r>
              <a:rPr lang="vi-VN" sz="4000" b="1" dirty="0">
                <a:solidFill>
                  <a:srgbClr val="000000"/>
                </a:solidFill>
                <a:latin typeface="Cambria" panose="02040503050406030204" pitchFamily="18" charset="0"/>
              </a:rPr>
              <a:t>c</a:t>
            </a:r>
            <a:r>
              <a:rPr lang="vi-VN" sz="4000" b="1" i="0" dirty="0">
                <a:solidFill>
                  <a:srgbClr val="000000"/>
                </a:solidFill>
                <a:effectLst/>
                <a:latin typeface="Cambria" panose="02040503050406030204" pitchFamily="18" charset="0"/>
              </a:rPr>
              <a:t>. Tả </a:t>
            </a:r>
            <a:r>
              <a:rPr lang="vi-VN" sz="4000" b="1" dirty="0">
                <a:solidFill>
                  <a:srgbClr val="000000"/>
                </a:solidFill>
                <a:latin typeface="Cambria" panose="02040503050406030204" pitchFamily="18" charset="0"/>
              </a:rPr>
              <a:t>quả</a:t>
            </a:r>
            <a:endParaRPr lang="vi-VN" sz="4000" dirty="0">
              <a:solidFill>
                <a:srgbClr val="000000"/>
              </a:solidFill>
              <a:latin typeface="Cambria" panose="02040503050406030204" pitchFamily="18" charset="0"/>
            </a:endParaRPr>
          </a:p>
          <a:p>
            <a:pPr algn="just"/>
            <a:r>
              <a:rPr lang="en-US" sz="4000" dirty="0">
                <a:solidFill>
                  <a:srgbClr val="000000"/>
                </a:solidFill>
                <a:latin typeface="Cambria" panose="02040503050406030204" pitchFamily="18" charset="0"/>
              </a:rPr>
              <a:t>    </a:t>
            </a:r>
            <a:r>
              <a:rPr lang="vi-VN" sz="4000" dirty="0">
                <a:solidFill>
                  <a:srgbClr val="000000"/>
                </a:solidFill>
                <a:latin typeface="Cambria" panose="02040503050406030204" pitchFamily="18" charset="0"/>
              </a:rPr>
              <a:t>Mùa hè đã đến. Thoắt cái, những chùm nhãn mới đậu đã nhú đều như hạt gạo, hàng nghìn hàng nghìn quả. Như một bà mẹ thương con, cây nhãn dồn tất cả sữa ngọt sữa ngon của mình lên các chùm quả. Thế là quả lớn như thổi: bằng hạt ngô, rồi bằng hòn bi, tròn, đều và chắc. Những quả nhãn no đầy sữa mẹ, ngày lại ngày dầm mưa hè, phơi nắng hè đã chín ngọt lự.</a:t>
            </a:r>
          </a:p>
          <a:p>
            <a:pPr algn="r"/>
            <a:r>
              <a:rPr lang="vi-VN" sz="4000" dirty="0">
                <a:solidFill>
                  <a:srgbClr val="000000"/>
                </a:solidFill>
                <a:latin typeface="Cambria" panose="02040503050406030204" pitchFamily="18" charset="0"/>
              </a:rPr>
              <a:t>(Theo Vũ Tú Nam)</a:t>
            </a:r>
          </a:p>
        </p:txBody>
      </p:sp>
      <p:sp>
        <p:nvSpPr>
          <p:cNvPr id="10" name="Freeform 11">
            <a:extLst>
              <a:ext uri="{FF2B5EF4-FFF2-40B4-BE49-F238E27FC236}">
                <a16:creationId xmlns:a16="http://schemas.microsoft.com/office/drawing/2014/main" id="{126E3EBF-823D-904C-80F1-B2AB6DE00A7E}"/>
              </a:ext>
            </a:extLst>
          </p:cNvPr>
          <p:cNvSpPr/>
          <p:nvPr/>
        </p:nvSpPr>
        <p:spPr>
          <a:xfrm>
            <a:off x="0" y="8420100"/>
            <a:ext cx="3352800" cy="1995656"/>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N"/>
          </a:p>
        </p:txBody>
      </p:sp>
      <p:sp>
        <p:nvSpPr>
          <p:cNvPr id="11" name="Freeform 5">
            <a:extLst>
              <a:ext uri="{FF2B5EF4-FFF2-40B4-BE49-F238E27FC236}">
                <a16:creationId xmlns:a16="http://schemas.microsoft.com/office/drawing/2014/main" id="{50DA1176-84C0-8F43-90CC-8C8B11AC4E6F}"/>
              </a:ext>
            </a:extLst>
          </p:cNvPr>
          <p:cNvSpPr/>
          <p:nvPr/>
        </p:nvSpPr>
        <p:spPr>
          <a:xfrm>
            <a:off x="16341862" y="7475317"/>
            <a:ext cx="1104241" cy="1148566"/>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VN"/>
          </a:p>
        </p:txBody>
      </p:sp>
      <p:sp>
        <p:nvSpPr>
          <p:cNvPr id="12" name="Freeform 6">
            <a:extLst>
              <a:ext uri="{FF2B5EF4-FFF2-40B4-BE49-F238E27FC236}">
                <a16:creationId xmlns:a16="http://schemas.microsoft.com/office/drawing/2014/main" id="{B3E14EB9-2B90-3B40-9540-D6620895DBAB}"/>
              </a:ext>
            </a:extLst>
          </p:cNvPr>
          <p:cNvSpPr/>
          <p:nvPr/>
        </p:nvSpPr>
        <p:spPr>
          <a:xfrm>
            <a:off x="15553169" y="8623883"/>
            <a:ext cx="2496544" cy="1625000"/>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VN"/>
          </a:p>
        </p:txBody>
      </p:sp>
      <p:pic>
        <p:nvPicPr>
          <p:cNvPr id="7" name="Picture 6">
            <a:extLst>
              <a:ext uri="{FF2B5EF4-FFF2-40B4-BE49-F238E27FC236}">
                <a16:creationId xmlns:a16="http://schemas.microsoft.com/office/drawing/2014/main" id="{A6730AE0-4B4F-2347-98E3-7CADB4507815}"/>
              </a:ext>
            </a:extLst>
          </p:cNvPr>
          <p:cNvPicPr>
            <a:picLocks noChangeAspect="1"/>
          </p:cNvPicPr>
          <p:nvPr/>
        </p:nvPicPr>
        <p:blipFill>
          <a:blip r:embed="rId8"/>
          <a:stretch>
            <a:fillRect/>
          </a:stretch>
        </p:blipFill>
        <p:spPr>
          <a:xfrm>
            <a:off x="12590212" y="2667837"/>
            <a:ext cx="4001800" cy="3450441"/>
          </a:xfrm>
          <a:prstGeom prst="rect">
            <a:avLst/>
          </a:prstGeom>
        </p:spPr>
      </p:pic>
      <p:sp>
        <p:nvSpPr>
          <p:cNvPr id="2" name="TextBox 1">
            <a:extLst>
              <a:ext uri="{FF2B5EF4-FFF2-40B4-BE49-F238E27FC236}">
                <a16:creationId xmlns:a16="http://schemas.microsoft.com/office/drawing/2014/main" id="{E27BBE1B-7A85-374D-8439-7C1C4F5D7899}"/>
              </a:ext>
            </a:extLst>
          </p:cNvPr>
          <p:cNvSpPr txBox="1"/>
          <p:nvPr/>
        </p:nvSpPr>
        <p:spPr>
          <a:xfrm>
            <a:off x="1282989" y="8590227"/>
            <a:ext cx="13875834" cy="1200329"/>
          </a:xfrm>
          <a:prstGeom prst="rect">
            <a:avLst/>
          </a:prstGeom>
          <a:solidFill>
            <a:schemeClr val="bg1"/>
          </a:solidFill>
        </p:spPr>
        <p:txBody>
          <a:bodyPr wrap="square" rtlCol="0">
            <a:spAutoFit/>
          </a:bodyPr>
          <a:lstStyle/>
          <a:p>
            <a:pPr marL="457200" indent="-457200">
              <a:buFont typeface="Arial" panose="020B0604020202020204" pitchFamily="34" charset="0"/>
              <a:buChar char="•"/>
            </a:pPr>
            <a:r>
              <a:rPr lang="vi-VN" sz="3600" dirty="0">
                <a:solidFill>
                  <a:srgbClr val="AB3E31"/>
                </a:solidFill>
                <a:latin typeface="Cambria" panose="02040503050406030204" pitchFamily="18" charset="0"/>
              </a:rPr>
              <a:t>Tìm câu văn sử dụng biện pháp so sánh, nhân hoá để tả quả nhãn. </a:t>
            </a:r>
          </a:p>
          <a:p>
            <a:pPr marL="457200" indent="-457200">
              <a:buFont typeface="Arial" panose="020B0604020202020204" pitchFamily="34" charset="0"/>
              <a:buChar char="•"/>
            </a:pPr>
            <a:r>
              <a:rPr lang="vi-VN" sz="3600" dirty="0">
                <a:solidFill>
                  <a:srgbClr val="AB3E31"/>
                </a:solidFill>
                <a:latin typeface="Cambria" panose="02040503050406030204" pitchFamily="18" charset="0"/>
              </a:rPr>
              <a:t>Nêu tác dụng của những biện pháp đó.</a:t>
            </a:r>
          </a:p>
        </p:txBody>
      </p:sp>
    </p:spTree>
    <p:extLst>
      <p:ext uri="{BB962C8B-B14F-4D97-AF65-F5344CB8AC3E}">
        <p14:creationId xmlns:p14="http://schemas.microsoft.com/office/powerpoint/2010/main" val="31294076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1538</Words>
  <Application>Microsoft Macintosh PowerPoint</Application>
  <PresentationFormat>Custom</PresentationFormat>
  <Paragraphs>70</Paragraphs>
  <Slides>20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Calibri</vt:lpstr>
      <vt:lpstr>Cambria</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Rừng Xanh lá và Trắng Tiếng Anh Bài học Bản thuyết trình Giáo dục</dc:title>
  <cp:lastModifiedBy>Microsoft Office User</cp:lastModifiedBy>
  <cp:revision>11</cp:revision>
  <dcterms:created xsi:type="dcterms:W3CDTF">2006-08-16T00:00:00Z</dcterms:created>
  <dcterms:modified xsi:type="dcterms:W3CDTF">2024-03-25T14:59:46Z</dcterms:modified>
  <dc:identifier>DAF_rezAbmg</dc:identifier>
</cp:coreProperties>
</file>