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307" r:id="rId4"/>
    <p:sldId id="344" r:id="rId5"/>
    <p:sldId id="345" r:id="rId6"/>
    <p:sldId id="343" r:id="rId7"/>
    <p:sldId id="346" r:id="rId8"/>
    <p:sldId id="347" r:id="rId9"/>
    <p:sldId id="348" r:id="rId10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EE8"/>
    <a:srgbClr val="FCFAF8"/>
    <a:srgbClr val="D89E68"/>
    <a:srgbClr val="BED88C"/>
    <a:srgbClr val="88A8D8"/>
    <a:srgbClr val="B9CDE5"/>
    <a:srgbClr val="96A3C2"/>
    <a:srgbClr val="82CDD8"/>
    <a:srgbClr val="AE9ACD"/>
    <a:srgbClr val="DEA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298711" y="2501919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73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TẬP ĐO LƯỜNG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1441123" cy="523220"/>
            <a:chOff x="4975091" y="695644"/>
            <a:chExt cx="144112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sp>
        <p:nvSpPr>
          <p:cNvPr id="300" name="TextBox 299">
            <a:extLst>
              <a:ext uri="{FF2B5EF4-FFF2-40B4-BE49-F238E27FC236}">
                <a16:creationId xmlns:a16="http://schemas.microsoft.com/office/drawing/2014/main" id="{9F3445E9-7973-49F8-A510-5522C3036CDC}"/>
              </a:ext>
            </a:extLst>
          </p:cNvPr>
          <p:cNvSpPr txBox="1"/>
          <p:nvPr/>
        </p:nvSpPr>
        <p:spPr>
          <a:xfrm>
            <a:off x="838640" y="122346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a)</a:t>
            </a:r>
          </a:p>
        </p:txBody>
      </p: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2193A86B-ADDA-472C-B112-2A11C3C444A1}"/>
              </a:ext>
            </a:extLst>
          </p:cNvPr>
          <p:cNvGrpSpPr/>
          <p:nvPr/>
        </p:nvGrpSpPr>
        <p:grpSpPr>
          <a:xfrm>
            <a:off x="1084116" y="1694281"/>
            <a:ext cx="2782277" cy="1247488"/>
            <a:chOff x="254685" y="2084792"/>
            <a:chExt cx="2782277" cy="1247488"/>
          </a:xfrm>
        </p:grpSpPr>
        <p:pic>
          <p:nvPicPr>
            <p:cNvPr id="30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1856DD3-972E-44AA-A09A-3C915ED90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7D8408FD-7616-4A51-B2DB-01058CA38346}"/>
                </a:ext>
              </a:extLst>
            </p:cNvPr>
            <p:cNvSpPr txBox="1"/>
            <p:nvPr/>
          </p:nvSpPr>
          <p:spPr>
            <a:xfrm>
              <a:off x="571070" y="2482255"/>
              <a:ext cx="2243683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35kg + 28kg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84A0B0F2-954E-439C-A7FA-CD06A988CFB4}"/>
              </a:ext>
            </a:extLst>
          </p:cNvPr>
          <p:cNvGrpSpPr/>
          <p:nvPr/>
        </p:nvGrpSpPr>
        <p:grpSpPr>
          <a:xfrm>
            <a:off x="5371820" y="540969"/>
            <a:ext cx="2782277" cy="1247488"/>
            <a:chOff x="254685" y="2084792"/>
            <a:chExt cx="2782277" cy="1247488"/>
          </a:xfrm>
        </p:grpSpPr>
        <p:pic>
          <p:nvPicPr>
            <p:cNvPr id="3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4A109B16-219F-4AB6-AF42-BE4A258D6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71FCEDE2-D782-45A2-89A3-7DB1A2817A40}"/>
                </a:ext>
              </a:extLst>
            </p:cNvPr>
            <p:cNvSpPr txBox="1"/>
            <p:nvPr/>
          </p:nvSpPr>
          <p:spPr>
            <a:xfrm>
              <a:off x="632963" y="2436381"/>
              <a:ext cx="2243683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72kg – 15kg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03E99E58-5655-4A7E-AFFC-F17A1E836CCE}"/>
              </a:ext>
            </a:extLst>
          </p:cNvPr>
          <p:cNvGrpSpPr/>
          <p:nvPr/>
        </p:nvGrpSpPr>
        <p:grpSpPr>
          <a:xfrm>
            <a:off x="8076252" y="2710118"/>
            <a:ext cx="2782277" cy="1247488"/>
            <a:chOff x="254685" y="2084792"/>
            <a:chExt cx="2782277" cy="1247488"/>
          </a:xfrm>
        </p:grpSpPr>
        <p:pic>
          <p:nvPicPr>
            <p:cNvPr id="32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FAA9A02-AC84-4C4D-A250-3DF28AC77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B77C7A09-41BA-4777-AB10-AB8D30C87CC2}"/>
                </a:ext>
              </a:extLst>
            </p:cNvPr>
            <p:cNvSpPr txBox="1"/>
            <p:nvPr/>
          </p:nvSpPr>
          <p:spPr>
            <a:xfrm>
              <a:off x="898456" y="2399349"/>
              <a:ext cx="1494733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15kg : 5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26B9FA48-2D5C-4906-B6C2-9FC65CFC6E64}"/>
              </a:ext>
            </a:extLst>
          </p:cNvPr>
          <p:cNvGrpSpPr/>
          <p:nvPr/>
        </p:nvGrpSpPr>
        <p:grpSpPr>
          <a:xfrm>
            <a:off x="3829387" y="3957606"/>
            <a:ext cx="2782277" cy="1247488"/>
            <a:chOff x="254685" y="2084792"/>
            <a:chExt cx="2782277" cy="1247488"/>
          </a:xfrm>
        </p:grpSpPr>
        <p:pic>
          <p:nvPicPr>
            <p:cNvPr id="3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3FFF538C-123E-4D25-8309-9E8890864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CB10C125-93B1-4675-8113-1106971DDCA9}"/>
                </a:ext>
              </a:extLst>
            </p:cNvPr>
            <p:cNvSpPr txBox="1"/>
            <p:nvPr/>
          </p:nvSpPr>
          <p:spPr>
            <a:xfrm>
              <a:off x="943876" y="2399349"/>
              <a:ext cx="1661791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2kg x 10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066" name="Group 1065">
            <a:extLst>
              <a:ext uri="{FF2B5EF4-FFF2-40B4-BE49-F238E27FC236}">
                <a16:creationId xmlns:a16="http://schemas.microsoft.com/office/drawing/2014/main" id="{77DEBFE7-8557-4C4E-B02F-12F3F21CEE24}"/>
              </a:ext>
            </a:extLst>
          </p:cNvPr>
          <p:cNvGrpSpPr/>
          <p:nvPr/>
        </p:nvGrpSpPr>
        <p:grpSpPr>
          <a:xfrm>
            <a:off x="859231" y="2745566"/>
            <a:ext cx="3232046" cy="1031955"/>
            <a:chOff x="859231" y="2745566"/>
            <a:chExt cx="3232046" cy="1031955"/>
          </a:xfrm>
        </p:grpSpPr>
        <p:grpSp>
          <p:nvGrpSpPr>
            <p:cNvPr id="1065" name="Group 1064">
              <a:extLst>
                <a:ext uri="{FF2B5EF4-FFF2-40B4-BE49-F238E27FC236}">
                  <a16:creationId xmlns:a16="http://schemas.microsoft.com/office/drawing/2014/main" id="{CE32DAC5-61EA-4DF7-B3C4-6821471CE76F}"/>
                </a:ext>
              </a:extLst>
            </p:cNvPr>
            <p:cNvGrpSpPr/>
            <p:nvPr/>
          </p:nvGrpSpPr>
          <p:grpSpPr>
            <a:xfrm>
              <a:off x="859231" y="2745566"/>
              <a:ext cx="3232046" cy="1031955"/>
              <a:chOff x="906319" y="3202850"/>
              <a:chExt cx="3232046" cy="1031955"/>
            </a:xfrm>
            <a:solidFill>
              <a:srgbClr val="D88886"/>
            </a:solidFill>
          </p:grpSpPr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id="{5302411F-62AE-4FF8-A7B4-AF1EACCC897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ABAD9968-E790-4E1E-994F-4051071F2559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Rectangle: Rounded Corners 341">
                <a:extLst>
                  <a:ext uri="{FF2B5EF4-FFF2-40B4-BE49-F238E27FC236}">
                    <a16:creationId xmlns:a16="http://schemas.microsoft.com/office/drawing/2014/main" id="{35AE4B65-CF3E-4CF5-BB8B-01E197B59D2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38128A81-402C-4278-9D0D-4F4CAB652487}"/>
                </a:ext>
              </a:extLst>
            </p:cNvPr>
            <p:cNvSpPr txBox="1"/>
            <p:nvPr/>
          </p:nvSpPr>
          <p:spPr>
            <a:xfrm>
              <a:off x="1030788" y="3227882"/>
              <a:ext cx="2877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35kg + 28kg = 63kg</a:t>
              </a:r>
            </a:p>
          </p:txBody>
        </p:sp>
      </p:grpSp>
      <p:grpSp>
        <p:nvGrpSpPr>
          <p:cNvPr id="1067" name="Group 1066">
            <a:extLst>
              <a:ext uri="{FF2B5EF4-FFF2-40B4-BE49-F238E27FC236}">
                <a16:creationId xmlns:a16="http://schemas.microsoft.com/office/drawing/2014/main" id="{08FEB12C-482A-46A8-B22F-2CB688AC42B5}"/>
              </a:ext>
            </a:extLst>
          </p:cNvPr>
          <p:cNvGrpSpPr/>
          <p:nvPr/>
        </p:nvGrpSpPr>
        <p:grpSpPr>
          <a:xfrm>
            <a:off x="5093563" y="1575766"/>
            <a:ext cx="3232046" cy="1031955"/>
            <a:chOff x="5093563" y="1575766"/>
            <a:chExt cx="3232046" cy="1031955"/>
          </a:xfrm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7C49291C-52FD-4D4A-8E32-D5366D3ED0C0}"/>
                </a:ext>
              </a:extLst>
            </p:cNvPr>
            <p:cNvGrpSpPr/>
            <p:nvPr/>
          </p:nvGrpSpPr>
          <p:grpSpPr>
            <a:xfrm>
              <a:off x="5093563" y="1575766"/>
              <a:ext cx="3232046" cy="1031955"/>
              <a:chOff x="906319" y="3202850"/>
              <a:chExt cx="3232046" cy="1031955"/>
            </a:xfrm>
            <a:solidFill>
              <a:srgbClr val="DEA36B"/>
            </a:solidFill>
          </p:grpSpPr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7E4515A8-594A-41D0-9EA4-04B66C0C479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B897977C-FF72-442E-AA07-4CE1B12BA4BB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8" name="Rectangle: Rounded Corners 347">
                <a:extLst>
                  <a:ext uri="{FF2B5EF4-FFF2-40B4-BE49-F238E27FC236}">
                    <a16:creationId xmlns:a16="http://schemas.microsoft.com/office/drawing/2014/main" id="{AE0FFD22-2C4C-4204-ADA3-D6D8ABC0BA4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6F48EF5E-4AE6-4E20-9D32-2B1AB43E9429}"/>
                </a:ext>
              </a:extLst>
            </p:cNvPr>
            <p:cNvSpPr txBox="1"/>
            <p:nvPr/>
          </p:nvSpPr>
          <p:spPr>
            <a:xfrm>
              <a:off x="5276565" y="2033988"/>
              <a:ext cx="2877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72kg – 15kg = 57kg</a:t>
              </a:r>
            </a:p>
          </p:txBody>
        </p:sp>
      </p:grpSp>
      <p:grpSp>
        <p:nvGrpSpPr>
          <p:cNvPr id="1068" name="Group 1067">
            <a:extLst>
              <a:ext uri="{FF2B5EF4-FFF2-40B4-BE49-F238E27FC236}">
                <a16:creationId xmlns:a16="http://schemas.microsoft.com/office/drawing/2014/main" id="{D5C35647-1BF9-451A-BFC9-97975AA1B73D}"/>
              </a:ext>
            </a:extLst>
          </p:cNvPr>
          <p:cNvGrpSpPr/>
          <p:nvPr/>
        </p:nvGrpSpPr>
        <p:grpSpPr>
          <a:xfrm>
            <a:off x="3604502" y="5032974"/>
            <a:ext cx="3232046" cy="1031955"/>
            <a:chOff x="4134075" y="5218482"/>
            <a:chExt cx="3232046" cy="1031955"/>
          </a:xfrm>
        </p:grpSpPr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73751D6C-BA39-49DD-BF7D-CD62C21508E6}"/>
                </a:ext>
              </a:extLst>
            </p:cNvPr>
            <p:cNvGrpSpPr/>
            <p:nvPr/>
          </p:nvGrpSpPr>
          <p:grpSpPr>
            <a:xfrm>
              <a:off x="4134075" y="5218482"/>
              <a:ext cx="3232046" cy="1031955"/>
              <a:chOff x="906319" y="3202850"/>
              <a:chExt cx="3232046" cy="1031955"/>
            </a:xfrm>
            <a:solidFill>
              <a:srgbClr val="AE9ACD"/>
            </a:solidFill>
          </p:grpSpPr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256DCF8A-78FA-4E29-9B86-E262B461BD9A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AE9A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AEED0A34-814B-4CD2-9F4A-092029F4B40C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AE9A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Rectangle: Rounded Corners 351">
                <a:extLst>
                  <a:ext uri="{FF2B5EF4-FFF2-40B4-BE49-F238E27FC236}">
                    <a16:creationId xmlns:a16="http://schemas.microsoft.com/office/drawing/2014/main" id="{8FAF699B-2FAB-4A6B-BAAA-2FC372C0D898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AE9ACD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84889331-50C6-44B9-A277-8D79ADF905A3}"/>
                </a:ext>
              </a:extLst>
            </p:cNvPr>
            <p:cNvSpPr txBox="1"/>
            <p:nvPr/>
          </p:nvSpPr>
          <p:spPr>
            <a:xfrm>
              <a:off x="4651648" y="5705584"/>
              <a:ext cx="24547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2kg x 10 = 20kg</a:t>
              </a:r>
            </a:p>
          </p:txBody>
        </p:sp>
      </p:grpSp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2A4CFD7F-AA99-4C79-AB23-063959FD89D0}"/>
              </a:ext>
            </a:extLst>
          </p:cNvPr>
          <p:cNvGrpSpPr/>
          <p:nvPr/>
        </p:nvGrpSpPr>
        <p:grpSpPr>
          <a:xfrm>
            <a:off x="7916766" y="3792022"/>
            <a:ext cx="3232046" cy="1031955"/>
            <a:chOff x="7916766" y="3792022"/>
            <a:chExt cx="3232046" cy="1031955"/>
          </a:xfrm>
        </p:grpSpPr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3F910647-B527-4F4A-9689-30EC79343682}"/>
                </a:ext>
              </a:extLst>
            </p:cNvPr>
            <p:cNvGrpSpPr/>
            <p:nvPr/>
          </p:nvGrpSpPr>
          <p:grpSpPr>
            <a:xfrm>
              <a:off x="7916766" y="3792022"/>
              <a:ext cx="3232046" cy="1031955"/>
              <a:chOff x="906319" y="3202850"/>
              <a:chExt cx="3232046" cy="1031955"/>
            </a:xfrm>
            <a:solidFill>
              <a:srgbClr val="82CDD8"/>
            </a:solidFill>
          </p:grpSpPr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E1755D3A-3914-4AED-9FB3-E43CFBBA0ADB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2C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83C56B17-81FF-4F9E-AF16-FD07A472FBF0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2C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6" name="Rectangle: Rounded Corners 355">
                <a:extLst>
                  <a:ext uri="{FF2B5EF4-FFF2-40B4-BE49-F238E27FC236}">
                    <a16:creationId xmlns:a16="http://schemas.microsoft.com/office/drawing/2014/main" id="{C5B17EFD-8BE7-48B9-9B23-3C0384F3BB5C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82CDD8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92915868-BD0D-479C-84DF-3FC0AC99DA53}"/>
                </a:ext>
              </a:extLst>
            </p:cNvPr>
            <p:cNvSpPr txBox="1"/>
            <p:nvPr/>
          </p:nvSpPr>
          <p:spPr>
            <a:xfrm>
              <a:off x="8502805" y="4274362"/>
              <a:ext cx="2120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15kg : 5 = 3kg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1441123" cy="523220"/>
            <a:chOff x="4975091" y="695644"/>
            <a:chExt cx="144112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sp>
        <p:nvSpPr>
          <p:cNvPr id="300" name="TextBox 299">
            <a:extLst>
              <a:ext uri="{FF2B5EF4-FFF2-40B4-BE49-F238E27FC236}">
                <a16:creationId xmlns:a16="http://schemas.microsoft.com/office/drawing/2014/main" id="{9F3445E9-7973-49F8-A510-5522C3036CDC}"/>
              </a:ext>
            </a:extLst>
          </p:cNvPr>
          <p:cNvSpPr txBox="1"/>
          <p:nvPr/>
        </p:nvSpPr>
        <p:spPr>
          <a:xfrm>
            <a:off x="838640" y="122346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b)</a:t>
            </a:r>
          </a:p>
        </p:txBody>
      </p: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2193A86B-ADDA-472C-B112-2A11C3C444A1}"/>
              </a:ext>
            </a:extLst>
          </p:cNvPr>
          <p:cNvGrpSpPr/>
          <p:nvPr/>
        </p:nvGrpSpPr>
        <p:grpSpPr>
          <a:xfrm>
            <a:off x="3051255" y="819631"/>
            <a:ext cx="2782277" cy="1247488"/>
            <a:chOff x="254685" y="2084792"/>
            <a:chExt cx="2782277" cy="1247488"/>
          </a:xfrm>
        </p:grpSpPr>
        <p:pic>
          <p:nvPicPr>
            <p:cNvPr id="30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1856DD3-972E-44AA-A09A-3C915ED90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7D8408FD-7616-4A51-B2DB-01058CA38346}"/>
                </a:ext>
              </a:extLst>
            </p:cNvPr>
            <p:cNvSpPr txBox="1"/>
            <p:nvPr/>
          </p:nvSpPr>
          <p:spPr>
            <a:xfrm>
              <a:off x="571070" y="2482255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76 </a:t>
              </a:r>
              <a:r>
                <a:rPr lang="en-US" sz="2400" b="1" i="1" dirty="0">
                  <a:latin typeface="Book Antiqua" panose="02040602050305030304" pitchFamily="18" charset="0"/>
                </a:rPr>
                <a:t>l 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+ 15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84A0B0F2-954E-439C-A7FA-CD06A988CFB4}"/>
              </a:ext>
            </a:extLst>
          </p:cNvPr>
          <p:cNvGrpSpPr/>
          <p:nvPr/>
        </p:nvGrpSpPr>
        <p:grpSpPr>
          <a:xfrm>
            <a:off x="8027864" y="1147277"/>
            <a:ext cx="2797278" cy="1247488"/>
            <a:chOff x="254685" y="2084792"/>
            <a:chExt cx="2797278" cy="1247488"/>
          </a:xfrm>
        </p:grpSpPr>
        <p:pic>
          <p:nvPicPr>
            <p:cNvPr id="3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4A109B16-219F-4AB6-AF42-BE4A258D6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71FCEDE2-D782-45A2-89A3-7DB1A2817A40}"/>
                </a:ext>
              </a:extLst>
            </p:cNvPr>
            <p:cNvSpPr txBox="1"/>
            <p:nvPr/>
          </p:nvSpPr>
          <p:spPr>
            <a:xfrm>
              <a:off x="808280" y="2454024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85 </a:t>
              </a:r>
              <a:r>
                <a:rPr lang="en-US" sz="2400" b="1" i="1" dirty="0">
                  <a:latin typeface="Book Antiqua" panose="02040602050305030304" pitchFamily="18" charset="0"/>
                </a:rPr>
                <a:t>l </a:t>
              </a:r>
              <a:r>
                <a:rPr lang="en-US" sz="2400" dirty="0"/>
                <a:t>– 27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03E99E58-5655-4A7E-AFFC-F17A1E836CCE}"/>
              </a:ext>
            </a:extLst>
          </p:cNvPr>
          <p:cNvGrpSpPr/>
          <p:nvPr/>
        </p:nvGrpSpPr>
        <p:grpSpPr>
          <a:xfrm>
            <a:off x="5933034" y="4112841"/>
            <a:ext cx="2782277" cy="1247488"/>
            <a:chOff x="254685" y="2084792"/>
            <a:chExt cx="2782277" cy="1247488"/>
          </a:xfrm>
        </p:grpSpPr>
        <p:pic>
          <p:nvPicPr>
            <p:cNvPr id="32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FAA9A02-AC84-4C4D-A250-3DF28AC77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B77C7A09-41BA-4777-AB10-AB8D30C87CC2}"/>
                </a:ext>
              </a:extLst>
            </p:cNvPr>
            <p:cNvSpPr txBox="1"/>
            <p:nvPr/>
          </p:nvSpPr>
          <p:spPr>
            <a:xfrm>
              <a:off x="898456" y="2399349"/>
              <a:ext cx="149473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30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: 5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26B9FA48-2D5C-4906-B6C2-9FC65CFC6E64}"/>
              </a:ext>
            </a:extLst>
          </p:cNvPr>
          <p:cNvGrpSpPr/>
          <p:nvPr/>
        </p:nvGrpSpPr>
        <p:grpSpPr>
          <a:xfrm>
            <a:off x="1299383" y="3480121"/>
            <a:ext cx="2782277" cy="1247488"/>
            <a:chOff x="254685" y="2084792"/>
            <a:chExt cx="2782277" cy="1247488"/>
          </a:xfrm>
        </p:grpSpPr>
        <p:pic>
          <p:nvPicPr>
            <p:cNvPr id="3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3FFF538C-123E-4D25-8309-9E8890864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CB10C125-93B1-4675-8113-1106971DDCA9}"/>
                </a:ext>
              </a:extLst>
            </p:cNvPr>
            <p:cNvSpPr txBox="1"/>
            <p:nvPr/>
          </p:nvSpPr>
          <p:spPr>
            <a:xfrm>
              <a:off x="966222" y="2426068"/>
              <a:ext cx="1661791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x 8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066" name="Group 1065">
            <a:extLst>
              <a:ext uri="{FF2B5EF4-FFF2-40B4-BE49-F238E27FC236}">
                <a16:creationId xmlns:a16="http://schemas.microsoft.com/office/drawing/2014/main" id="{77DEBFE7-8557-4C4E-B02F-12F3F21CEE24}"/>
              </a:ext>
            </a:extLst>
          </p:cNvPr>
          <p:cNvGrpSpPr/>
          <p:nvPr/>
        </p:nvGrpSpPr>
        <p:grpSpPr>
          <a:xfrm>
            <a:off x="2826370" y="1870916"/>
            <a:ext cx="3232046" cy="1031955"/>
            <a:chOff x="859231" y="2745566"/>
            <a:chExt cx="3232046" cy="1031955"/>
          </a:xfrm>
          <a:solidFill>
            <a:srgbClr val="D89E68"/>
          </a:solidFill>
        </p:grpSpPr>
        <p:grpSp>
          <p:nvGrpSpPr>
            <p:cNvPr id="1065" name="Group 1064">
              <a:extLst>
                <a:ext uri="{FF2B5EF4-FFF2-40B4-BE49-F238E27FC236}">
                  <a16:creationId xmlns:a16="http://schemas.microsoft.com/office/drawing/2014/main" id="{CE32DAC5-61EA-4DF7-B3C4-6821471CE76F}"/>
                </a:ext>
              </a:extLst>
            </p:cNvPr>
            <p:cNvGrpSpPr/>
            <p:nvPr/>
          </p:nvGrpSpPr>
          <p:grpSpPr>
            <a:xfrm>
              <a:off x="859231" y="27455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id="{5302411F-62AE-4FF8-A7B4-AF1EACCC897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ABAD9968-E790-4E1E-994F-4051071F2559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Rectangle: Rounded Corners 341">
                <a:extLst>
                  <a:ext uri="{FF2B5EF4-FFF2-40B4-BE49-F238E27FC236}">
                    <a16:creationId xmlns:a16="http://schemas.microsoft.com/office/drawing/2014/main" id="{35AE4B65-CF3E-4CF5-BB8B-01E197B59D2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38128A81-402C-4278-9D0D-4F4CAB652487}"/>
                </a:ext>
              </a:extLst>
            </p:cNvPr>
            <p:cNvSpPr txBox="1"/>
            <p:nvPr/>
          </p:nvSpPr>
          <p:spPr>
            <a:xfrm>
              <a:off x="1070601" y="3197624"/>
              <a:ext cx="29034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76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+ 15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</a:t>
              </a:r>
              <a:r>
                <a:rPr lang="en-US" sz="2800" dirty="0">
                  <a:solidFill>
                    <a:srgbClr val="FF0000"/>
                  </a:solidFill>
                </a:rPr>
                <a:t>= 91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67" name="Group 1066">
            <a:extLst>
              <a:ext uri="{FF2B5EF4-FFF2-40B4-BE49-F238E27FC236}">
                <a16:creationId xmlns:a16="http://schemas.microsoft.com/office/drawing/2014/main" id="{08FEB12C-482A-46A8-B22F-2CB688AC42B5}"/>
              </a:ext>
            </a:extLst>
          </p:cNvPr>
          <p:cNvGrpSpPr/>
          <p:nvPr/>
        </p:nvGrpSpPr>
        <p:grpSpPr>
          <a:xfrm>
            <a:off x="7749607" y="2182074"/>
            <a:ext cx="3232046" cy="1031955"/>
            <a:chOff x="5093563" y="1575766"/>
            <a:chExt cx="3232046" cy="1031955"/>
          </a:xfrm>
          <a:solidFill>
            <a:srgbClr val="96A3C2"/>
          </a:solidFill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7C49291C-52FD-4D4A-8E32-D5366D3ED0C0}"/>
                </a:ext>
              </a:extLst>
            </p:cNvPr>
            <p:cNvGrpSpPr/>
            <p:nvPr/>
          </p:nvGrpSpPr>
          <p:grpSpPr>
            <a:xfrm>
              <a:off x="5093563" y="15757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7E4515A8-594A-41D0-9EA4-04B66C0C479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96A3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B897977C-FF72-442E-AA07-4CE1B12BA4BB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96A3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8" name="Rectangle: Rounded Corners 347">
                <a:extLst>
                  <a:ext uri="{FF2B5EF4-FFF2-40B4-BE49-F238E27FC236}">
                    <a16:creationId xmlns:a16="http://schemas.microsoft.com/office/drawing/2014/main" id="{AE0FFD22-2C4C-4204-ADA3-D6D8ABC0BA4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96A3C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6F48EF5E-4AE6-4E20-9D32-2B1AB43E9429}"/>
                </a:ext>
              </a:extLst>
            </p:cNvPr>
            <p:cNvSpPr txBox="1"/>
            <p:nvPr/>
          </p:nvSpPr>
          <p:spPr>
            <a:xfrm>
              <a:off x="5359592" y="2033571"/>
              <a:ext cx="2877532" cy="523220"/>
            </a:xfrm>
            <a:prstGeom prst="rect">
              <a:avLst/>
            </a:prstGeom>
            <a:grpFill/>
            <a:ln>
              <a:solidFill>
                <a:srgbClr val="96A3C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85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– 27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= 58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68" name="Group 1067">
            <a:extLst>
              <a:ext uri="{FF2B5EF4-FFF2-40B4-BE49-F238E27FC236}">
                <a16:creationId xmlns:a16="http://schemas.microsoft.com/office/drawing/2014/main" id="{D5C35647-1BF9-451A-BFC9-97975AA1B73D}"/>
              </a:ext>
            </a:extLst>
          </p:cNvPr>
          <p:cNvGrpSpPr/>
          <p:nvPr/>
        </p:nvGrpSpPr>
        <p:grpSpPr>
          <a:xfrm>
            <a:off x="1074498" y="4555489"/>
            <a:ext cx="3232046" cy="1031955"/>
            <a:chOff x="4134075" y="5218482"/>
            <a:chExt cx="3232046" cy="1031955"/>
          </a:xfrm>
          <a:solidFill>
            <a:srgbClr val="BED88C"/>
          </a:solidFill>
        </p:grpSpPr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73751D6C-BA39-49DD-BF7D-CD62C21508E6}"/>
                </a:ext>
              </a:extLst>
            </p:cNvPr>
            <p:cNvGrpSpPr/>
            <p:nvPr/>
          </p:nvGrpSpPr>
          <p:grpSpPr>
            <a:xfrm>
              <a:off x="4134075" y="521848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256DCF8A-78FA-4E29-9B86-E262B461BD9A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AEED0A34-814B-4CD2-9F4A-092029F4B40C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Rectangle: Rounded Corners 351">
                <a:extLst>
                  <a:ext uri="{FF2B5EF4-FFF2-40B4-BE49-F238E27FC236}">
                    <a16:creationId xmlns:a16="http://schemas.microsoft.com/office/drawing/2014/main" id="{8FAF699B-2FAB-4A6B-BAAA-2FC372C0D898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BED88C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84889331-50C6-44B9-A277-8D79ADF905A3}"/>
                </a:ext>
              </a:extLst>
            </p:cNvPr>
            <p:cNvSpPr txBox="1"/>
            <p:nvPr/>
          </p:nvSpPr>
          <p:spPr>
            <a:xfrm>
              <a:off x="4658549" y="5674130"/>
              <a:ext cx="2454795" cy="523220"/>
            </a:xfrm>
            <a:prstGeom prst="rect">
              <a:avLst/>
            </a:prstGeom>
            <a:grpFill/>
            <a:ln>
              <a:solidFill>
                <a:srgbClr val="BED88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</a:t>
              </a:r>
              <a:r>
                <a:rPr lang="en-US" sz="2800" dirty="0">
                  <a:solidFill>
                    <a:srgbClr val="FF0000"/>
                  </a:solidFill>
                </a:rPr>
                <a:t>x 8 = 16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2A4CFD7F-AA99-4C79-AB23-063959FD89D0}"/>
              </a:ext>
            </a:extLst>
          </p:cNvPr>
          <p:cNvGrpSpPr/>
          <p:nvPr/>
        </p:nvGrpSpPr>
        <p:grpSpPr>
          <a:xfrm>
            <a:off x="5773548" y="5194745"/>
            <a:ext cx="3232046" cy="1031955"/>
            <a:chOff x="7916766" y="3792022"/>
            <a:chExt cx="3232046" cy="1031955"/>
          </a:xfrm>
          <a:solidFill>
            <a:srgbClr val="88A8D8"/>
          </a:solidFill>
        </p:grpSpPr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3F910647-B527-4F4A-9689-30EC79343682}"/>
                </a:ext>
              </a:extLst>
            </p:cNvPr>
            <p:cNvGrpSpPr/>
            <p:nvPr/>
          </p:nvGrpSpPr>
          <p:grpSpPr>
            <a:xfrm>
              <a:off x="7916766" y="379202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E1755D3A-3914-4AED-9FB3-E43CFBBA0ADB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83C56B17-81FF-4F9E-AF16-FD07A472FBF0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6" name="Rectangle: Rounded Corners 355">
                <a:extLst>
                  <a:ext uri="{FF2B5EF4-FFF2-40B4-BE49-F238E27FC236}">
                    <a16:creationId xmlns:a16="http://schemas.microsoft.com/office/drawing/2014/main" id="{C5B17EFD-8BE7-48B9-9B23-3C0384F3BB5C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88A8D8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92915868-BD0D-479C-84DF-3FC0AC99DA53}"/>
                </a:ext>
              </a:extLst>
            </p:cNvPr>
            <p:cNvSpPr txBox="1"/>
            <p:nvPr/>
          </p:nvSpPr>
          <p:spPr>
            <a:xfrm>
              <a:off x="8472422" y="4228980"/>
              <a:ext cx="2120733" cy="523220"/>
            </a:xfrm>
            <a:prstGeom prst="rect">
              <a:avLst/>
            </a:prstGeom>
            <a:grpFill/>
            <a:ln>
              <a:solidFill>
                <a:srgbClr val="88A8D8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30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: 5 = 6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9768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2A4CFD7F-AA99-4C79-AB23-063959FD89D0}"/>
              </a:ext>
            </a:extLst>
          </p:cNvPr>
          <p:cNvGrpSpPr/>
          <p:nvPr/>
        </p:nvGrpSpPr>
        <p:grpSpPr>
          <a:xfrm>
            <a:off x="3694520" y="5276424"/>
            <a:ext cx="3232046" cy="1031955"/>
            <a:chOff x="7916766" y="3792022"/>
            <a:chExt cx="3232046" cy="1031955"/>
          </a:xfrm>
          <a:solidFill>
            <a:schemeClr val="accent5">
              <a:lumMod val="40000"/>
              <a:lumOff val="60000"/>
            </a:schemeClr>
          </a:solidFill>
        </p:grpSpPr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3F910647-B527-4F4A-9689-30EC79343682}"/>
                </a:ext>
              </a:extLst>
            </p:cNvPr>
            <p:cNvGrpSpPr/>
            <p:nvPr/>
          </p:nvGrpSpPr>
          <p:grpSpPr>
            <a:xfrm>
              <a:off x="7916766" y="379202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E1755D3A-3914-4AED-9FB3-E43CFBBA0ADB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7DE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83C56B17-81FF-4F9E-AF16-FD07A472FBF0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7DE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6" name="Rectangle: Rounded Corners 355">
                <a:extLst>
                  <a:ext uri="{FF2B5EF4-FFF2-40B4-BE49-F238E27FC236}">
                    <a16:creationId xmlns:a16="http://schemas.microsoft.com/office/drawing/2014/main" id="{C5B17EFD-8BE7-48B9-9B23-3C0384F3BB5C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92915868-BD0D-479C-84DF-3FC0AC99DA53}"/>
                </a:ext>
              </a:extLst>
            </p:cNvPr>
            <p:cNvSpPr txBox="1"/>
            <p:nvPr/>
          </p:nvSpPr>
          <p:spPr>
            <a:xfrm>
              <a:off x="8076252" y="4211454"/>
              <a:ext cx="2934395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20 dm : 5 = 4 dm</a:t>
              </a:r>
            </a:p>
          </p:txBody>
        </p:sp>
      </p:grpSp>
      <p:grpSp>
        <p:nvGrpSpPr>
          <p:cNvPr id="1068" name="Group 1067">
            <a:extLst>
              <a:ext uri="{FF2B5EF4-FFF2-40B4-BE49-F238E27FC236}">
                <a16:creationId xmlns:a16="http://schemas.microsoft.com/office/drawing/2014/main" id="{D5C35647-1BF9-451A-BFC9-97975AA1B73D}"/>
              </a:ext>
            </a:extLst>
          </p:cNvPr>
          <p:cNvGrpSpPr/>
          <p:nvPr/>
        </p:nvGrpSpPr>
        <p:grpSpPr>
          <a:xfrm>
            <a:off x="8021860" y="4022400"/>
            <a:ext cx="3232046" cy="1031955"/>
            <a:chOff x="4134075" y="5218482"/>
            <a:chExt cx="3232046" cy="1031955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73751D6C-BA39-49DD-BF7D-CD62C21508E6}"/>
                </a:ext>
              </a:extLst>
            </p:cNvPr>
            <p:cNvGrpSpPr/>
            <p:nvPr/>
          </p:nvGrpSpPr>
          <p:grpSpPr>
            <a:xfrm>
              <a:off x="4134075" y="521848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256DCF8A-78FA-4E29-9B86-E262B461BD9A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9E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AEED0A34-814B-4CD2-9F4A-092029F4B40C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9E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Rectangle: Rounded Corners 351">
                <a:extLst>
                  <a:ext uri="{FF2B5EF4-FFF2-40B4-BE49-F238E27FC236}">
                    <a16:creationId xmlns:a16="http://schemas.microsoft.com/office/drawing/2014/main" id="{8FAF699B-2FAB-4A6B-BAAA-2FC372C0D898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84889331-50C6-44B9-A277-8D79ADF905A3}"/>
                </a:ext>
              </a:extLst>
            </p:cNvPr>
            <p:cNvSpPr txBox="1"/>
            <p:nvPr/>
          </p:nvSpPr>
          <p:spPr>
            <a:xfrm>
              <a:off x="4408379" y="5624095"/>
              <a:ext cx="2782276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5cm x 4 = 20cm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1441123" cy="523220"/>
            <a:chOff x="4975091" y="695644"/>
            <a:chExt cx="144112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sp>
        <p:nvSpPr>
          <p:cNvPr id="300" name="TextBox 299">
            <a:extLst>
              <a:ext uri="{FF2B5EF4-FFF2-40B4-BE49-F238E27FC236}">
                <a16:creationId xmlns:a16="http://schemas.microsoft.com/office/drawing/2014/main" id="{9F3445E9-7973-49F8-A510-5522C3036CDC}"/>
              </a:ext>
            </a:extLst>
          </p:cNvPr>
          <p:cNvSpPr txBox="1"/>
          <p:nvPr/>
        </p:nvSpPr>
        <p:spPr>
          <a:xfrm>
            <a:off x="838640" y="122346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c)</a:t>
            </a:r>
          </a:p>
        </p:txBody>
      </p: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2193A86B-ADDA-472C-B112-2A11C3C444A1}"/>
              </a:ext>
            </a:extLst>
          </p:cNvPr>
          <p:cNvGrpSpPr/>
          <p:nvPr/>
        </p:nvGrpSpPr>
        <p:grpSpPr>
          <a:xfrm>
            <a:off x="938094" y="1810616"/>
            <a:ext cx="2782277" cy="1247488"/>
            <a:chOff x="254685" y="2084792"/>
            <a:chExt cx="2782277" cy="1247488"/>
          </a:xfrm>
        </p:grpSpPr>
        <p:pic>
          <p:nvPicPr>
            <p:cNvPr id="30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1856DD3-972E-44AA-A09A-3C915ED90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7D8408FD-7616-4A51-B2DB-01058CA38346}"/>
                </a:ext>
              </a:extLst>
            </p:cNvPr>
            <p:cNvSpPr txBox="1"/>
            <p:nvPr/>
          </p:nvSpPr>
          <p:spPr>
            <a:xfrm>
              <a:off x="571070" y="2482255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 km + 3 km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84A0B0F2-954E-439C-A7FA-CD06A988CFB4}"/>
              </a:ext>
            </a:extLst>
          </p:cNvPr>
          <p:cNvGrpSpPr/>
          <p:nvPr/>
        </p:nvGrpSpPr>
        <p:grpSpPr>
          <a:xfrm>
            <a:off x="5523402" y="407518"/>
            <a:ext cx="2797278" cy="1247488"/>
            <a:chOff x="254685" y="2084792"/>
            <a:chExt cx="2797278" cy="1247488"/>
          </a:xfrm>
        </p:grpSpPr>
        <p:pic>
          <p:nvPicPr>
            <p:cNvPr id="3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4A109B16-219F-4AB6-AF42-BE4A258D6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71FCEDE2-D782-45A2-89A3-7DB1A2817A40}"/>
                </a:ext>
              </a:extLst>
            </p:cNvPr>
            <p:cNvSpPr txBox="1"/>
            <p:nvPr/>
          </p:nvSpPr>
          <p:spPr>
            <a:xfrm>
              <a:off x="808280" y="2454024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35 m – 8 m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03E99E58-5655-4A7E-AFFC-F17A1E836CCE}"/>
              </a:ext>
            </a:extLst>
          </p:cNvPr>
          <p:cNvGrpSpPr/>
          <p:nvPr/>
        </p:nvGrpSpPr>
        <p:grpSpPr>
          <a:xfrm>
            <a:off x="3854006" y="4194520"/>
            <a:ext cx="2782277" cy="1247488"/>
            <a:chOff x="254685" y="2084792"/>
            <a:chExt cx="2782277" cy="1247488"/>
          </a:xfrm>
        </p:grpSpPr>
        <p:pic>
          <p:nvPicPr>
            <p:cNvPr id="32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FAA9A02-AC84-4C4D-A250-3DF28AC77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B77C7A09-41BA-4777-AB10-AB8D30C87CC2}"/>
                </a:ext>
              </a:extLst>
            </p:cNvPr>
            <p:cNvSpPr txBox="1"/>
            <p:nvPr/>
          </p:nvSpPr>
          <p:spPr>
            <a:xfrm>
              <a:off x="781706" y="2441849"/>
              <a:ext cx="1873131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20 dm : 5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26B9FA48-2D5C-4906-B6C2-9FC65CFC6E64}"/>
              </a:ext>
            </a:extLst>
          </p:cNvPr>
          <p:cNvGrpSpPr/>
          <p:nvPr/>
        </p:nvGrpSpPr>
        <p:grpSpPr>
          <a:xfrm>
            <a:off x="8246745" y="2947032"/>
            <a:ext cx="2782277" cy="1247488"/>
            <a:chOff x="254685" y="2084792"/>
            <a:chExt cx="2782277" cy="1247488"/>
          </a:xfrm>
        </p:grpSpPr>
        <p:pic>
          <p:nvPicPr>
            <p:cNvPr id="3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3FFF538C-123E-4D25-8309-9E8890864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CB10C125-93B1-4675-8113-1106971DDCA9}"/>
                </a:ext>
              </a:extLst>
            </p:cNvPr>
            <p:cNvSpPr txBox="1"/>
            <p:nvPr/>
          </p:nvSpPr>
          <p:spPr>
            <a:xfrm>
              <a:off x="966222" y="2426068"/>
              <a:ext cx="1661791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 cm x 4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066" name="Group 1065">
            <a:extLst>
              <a:ext uri="{FF2B5EF4-FFF2-40B4-BE49-F238E27FC236}">
                <a16:creationId xmlns:a16="http://schemas.microsoft.com/office/drawing/2014/main" id="{77DEBFE7-8557-4C4E-B02F-12F3F21CEE24}"/>
              </a:ext>
            </a:extLst>
          </p:cNvPr>
          <p:cNvGrpSpPr/>
          <p:nvPr/>
        </p:nvGrpSpPr>
        <p:grpSpPr>
          <a:xfrm>
            <a:off x="713209" y="2861901"/>
            <a:ext cx="3232046" cy="1031955"/>
            <a:chOff x="859231" y="2745566"/>
            <a:chExt cx="3232046" cy="1031955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1065" name="Group 1064">
              <a:extLst>
                <a:ext uri="{FF2B5EF4-FFF2-40B4-BE49-F238E27FC236}">
                  <a16:creationId xmlns:a16="http://schemas.microsoft.com/office/drawing/2014/main" id="{CE32DAC5-61EA-4DF7-B3C4-6821471CE76F}"/>
                </a:ext>
              </a:extLst>
            </p:cNvPr>
            <p:cNvGrpSpPr/>
            <p:nvPr/>
          </p:nvGrpSpPr>
          <p:grpSpPr>
            <a:xfrm>
              <a:off x="859231" y="27455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id="{5302411F-62AE-4FF8-A7B4-AF1EACCC897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ABAD9968-E790-4E1E-994F-4051071F2559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Rectangle: Rounded Corners 341">
                <a:extLst>
                  <a:ext uri="{FF2B5EF4-FFF2-40B4-BE49-F238E27FC236}">
                    <a16:creationId xmlns:a16="http://schemas.microsoft.com/office/drawing/2014/main" id="{35AE4B65-CF3E-4CF5-BB8B-01E197B59D2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38128A81-402C-4278-9D0D-4F4CAB652487}"/>
                </a:ext>
              </a:extLst>
            </p:cNvPr>
            <p:cNvSpPr txBox="1"/>
            <p:nvPr/>
          </p:nvSpPr>
          <p:spPr>
            <a:xfrm>
              <a:off x="984662" y="3225604"/>
              <a:ext cx="2903482" cy="4770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solidFill>
                    <a:srgbClr val="FF0000"/>
                  </a:solidFill>
                </a:rPr>
                <a:t>7km + 3km = 10km</a:t>
              </a:r>
            </a:p>
          </p:txBody>
        </p:sp>
      </p:grpSp>
      <p:grpSp>
        <p:nvGrpSpPr>
          <p:cNvPr id="1067" name="Group 1066">
            <a:extLst>
              <a:ext uri="{FF2B5EF4-FFF2-40B4-BE49-F238E27FC236}">
                <a16:creationId xmlns:a16="http://schemas.microsoft.com/office/drawing/2014/main" id="{08FEB12C-482A-46A8-B22F-2CB688AC42B5}"/>
              </a:ext>
            </a:extLst>
          </p:cNvPr>
          <p:cNvGrpSpPr/>
          <p:nvPr/>
        </p:nvGrpSpPr>
        <p:grpSpPr>
          <a:xfrm>
            <a:off x="5245145" y="1442315"/>
            <a:ext cx="3232046" cy="1031955"/>
            <a:chOff x="5093563" y="1575766"/>
            <a:chExt cx="3232046" cy="1031955"/>
          </a:xfrm>
          <a:solidFill>
            <a:schemeClr val="accent3">
              <a:lumMod val="40000"/>
              <a:lumOff val="60000"/>
            </a:schemeClr>
          </a:solidFill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7C49291C-52FD-4D4A-8E32-D5366D3ED0C0}"/>
                </a:ext>
              </a:extLst>
            </p:cNvPr>
            <p:cNvGrpSpPr/>
            <p:nvPr/>
          </p:nvGrpSpPr>
          <p:grpSpPr>
            <a:xfrm>
              <a:off x="5093563" y="15757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7E4515A8-594A-41D0-9EA4-04B66C0C479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B897977C-FF72-442E-AA07-4CE1B12BA4BB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8" name="Rectangle: Rounded Corners 347">
                <a:extLst>
                  <a:ext uri="{FF2B5EF4-FFF2-40B4-BE49-F238E27FC236}">
                    <a16:creationId xmlns:a16="http://schemas.microsoft.com/office/drawing/2014/main" id="{AE0FFD22-2C4C-4204-ADA3-D6D8ABC0BA4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6F48EF5E-4AE6-4E20-9D32-2B1AB43E9429}"/>
                </a:ext>
              </a:extLst>
            </p:cNvPr>
            <p:cNvSpPr txBox="1"/>
            <p:nvPr/>
          </p:nvSpPr>
          <p:spPr>
            <a:xfrm>
              <a:off x="5359592" y="2033571"/>
              <a:ext cx="2877532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35m – 8m = 27m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1299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E973BF3-0203-4E9C-8833-E578E88AB284}"/>
              </a:ext>
            </a:extLst>
          </p:cNvPr>
          <p:cNvGrpSpPr/>
          <p:nvPr/>
        </p:nvGrpSpPr>
        <p:grpSpPr>
          <a:xfrm>
            <a:off x="838640" y="250962"/>
            <a:ext cx="6785797" cy="1951496"/>
            <a:chOff x="4975091" y="382781"/>
            <a:chExt cx="6785797" cy="195149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69D8FC0-0EC4-4351-9B17-CC1FB8418DC4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2335C47-CB55-4622-AF94-4CD818D2150A}"/>
                </a:ext>
              </a:extLst>
            </p:cNvPr>
            <p:cNvSpPr txBox="1"/>
            <p:nvPr/>
          </p:nvSpPr>
          <p:spPr>
            <a:xfrm>
              <a:off x="5455957" y="382781"/>
              <a:ext cx="6304931" cy="1951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Quan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r>
                <a:rPr lang="en-US" sz="2800" dirty="0"/>
                <a:t>.</a:t>
              </a:r>
            </a:p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2800" dirty="0"/>
                <a:t>Con </a:t>
              </a:r>
              <a:r>
                <a:rPr lang="en-US" sz="2800" dirty="0" err="1"/>
                <a:t>mèo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ki-</a:t>
              </a:r>
              <a:r>
                <a:rPr lang="en-US" sz="2800" dirty="0" err="1"/>
                <a:t>lô</a:t>
              </a:r>
              <a:r>
                <a:rPr lang="en-US" sz="2800" dirty="0"/>
                <a:t>-gam?</a:t>
              </a:r>
            </a:p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dưa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ki-</a:t>
              </a:r>
              <a:r>
                <a:rPr lang="en-US" sz="2800" dirty="0" err="1"/>
                <a:t>lô</a:t>
              </a:r>
              <a:r>
                <a:rPr lang="en-US" sz="2800" dirty="0"/>
                <a:t>-gam?</a:t>
              </a:r>
              <a:endParaRPr lang="vi-VN" sz="28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027D311-AD06-429C-B11C-1DC46BDEB2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16" t="3979"/>
          <a:stretch/>
        </p:blipFill>
        <p:spPr>
          <a:xfrm>
            <a:off x="1973077" y="2307772"/>
            <a:ext cx="8245846" cy="29171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3F32EB-82C0-4226-B2C1-560AF54D2FEA}"/>
              </a:ext>
            </a:extLst>
          </p:cNvPr>
          <p:cNvSpPr txBox="1"/>
          <p:nvPr/>
        </p:nvSpPr>
        <p:spPr>
          <a:xfrm>
            <a:off x="1221667" y="5000787"/>
            <a:ext cx="487433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Con </a:t>
            </a:r>
            <a:r>
              <a:rPr lang="en-US" sz="2800" dirty="0" err="1">
                <a:solidFill>
                  <a:srgbClr val="FF0000"/>
                </a:solidFill>
              </a:rPr>
              <a:t>mèo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4 kg.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861C29-CB4C-430E-BED7-1998786D8790}"/>
              </a:ext>
            </a:extLst>
          </p:cNvPr>
          <p:cNvSpPr txBox="1"/>
          <p:nvPr/>
        </p:nvSpPr>
        <p:spPr>
          <a:xfrm>
            <a:off x="6236353" y="5000787"/>
            <a:ext cx="487433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Quả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dưa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2 kg.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241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899712A-1118-48BB-97BF-77E4ECD5A9F7}"/>
              </a:ext>
            </a:extLst>
          </p:cNvPr>
          <p:cNvGrpSpPr/>
          <p:nvPr/>
        </p:nvGrpSpPr>
        <p:grpSpPr>
          <a:xfrm>
            <a:off x="838640" y="387906"/>
            <a:ext cx="6516230" cy="658835"/>
            <a:chOff x="4975091" y="519725"/>
            <a:chExt cx="6516230" cy="65883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F0AA84C-B66C-402C-8845-6300F7CB6573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81ACD8A-716D-4E1E-A4C8-C1DAE7C548C2}"/>
                </a:ext>
              </a:extLst>
            </p:cNvPr>
            <p:cNvSpPr txBox="1"/>
            <p:nvPr/>
          </p:nvSpPr>
          <p:spPr>
            <a:xfrm>
              <a:off x="5412413" y="519725"/>
              <a:ext cx="6078908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can </a:t>
              </a:r>
              <a:r>
                <a:rPr lang="en-US" sz="2800" dirty="0" err="1"/>
                <a:t>đựng</a:t>
              </a:r>
              <a:r>
                <a:rPr lang="en-US" sz="2800" dirty="0"/>
                <a:t> </a:t>
              </a:r>
              <a:r>
                <a:rPr lang="en-US" sz="2800" dirty="0" err="1"/>
                <a:t>đầy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  <a:endParaRPr lang="vi-VN" sz="28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176B121-B0D6-4A14-BAA0-E57F8B4790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924" t="22049" r="20027" b="30899"/>
          <a:stretch/>
        </p:blipFill>
        <p:spPr>
          <a:xfrm>
            <a:off x="2684557" y="1107005"/>
            <a:ext cx="6590071" cy="24769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D65924-0AEC-48BF-B854-FD95D15C0EBC}"/>
              </a:ext>
            </a:extLst>
          </p:cNvPr>
          <p:cNvSpPr txBox="1"/>
          <p:nvPr/>
        </p:nvSpPr>
        <p:spPr>
          <a:xfrm>
            <a:off x="633639" y="3583963"/>
            <a:ext cx="10323660" cy="677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a) </a:t>
            </a:r>
            <a:r>
              <a:rPr lang="en-US" sz="2600" dirty="0" err="1"/>
              <a:t>Bạn</a:t>
            </a:r>
            <a:r>
              <a:rPr lang="en-US" sz="2600" dirty="0"/>
              <a:t> Mai </a:t>
            </a:r>
            <a:r>
              <a:rPr lang="en-US" sz="2600" dirty="0" err="1"/>
              <a:t>muốn</a:t>
            </a:r>
            <a:r>
              <a:rPr lang="en-US" sz="2600" dirty="0"/>
              <a:t> </a:t>
            </a:r>
            <a:r>
              <a:rPr lang="en-US" sz="2600" dirty="0" err="1"/>
              <a:t>lấy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can </a:t>
            </a:r>
            <a:r>
              <a:rPr lang="en-US" sz="2600" dirty="0" err="1"/>
              <a:t>để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12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thì</a:t>
            </a:r>
            <a:r>
              <a:rPr lang="en-US" sz="2600" dirty="0"/>
              <a:t> </a:t>
            </a:r>
            <a:r>
              <a:rPr lang="en-US" sz="2600" dirty="0" err="1"/>
              <a:t>lấy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can </a:t>
            </a:r>
            <a:r>
              <a:rPr lang="en-US" sz="2600" dirty="0" err="1"/>
              <a:t>nào</a:t>
            </a:r>
            <a:r>
              <a:rPr lang="en-US" sz="2600" dirty="0"/>
              <a:t>?</a:t>
            </a:r>
            <a:endParaRPr lang="vi-VN" sz="2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62D6BD-F3EC-4E3C-B8BF-2E095B3162C0}"/>
              </a:ext>
            </a:extLst>
          </p:cNvPr>
          <p:cNvSpPr txBox="1"/>
          <p:nvPr/>
        </p:nvSpPr>
        <p:spPr>
          <a:xfrm>
            <a:off x="613601" y="3588195"/>
            <a:ext cx="10964797" cy="6733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can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10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can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88613A-B51C-40BE-9EB4-106E339B43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924" t="22049" r="47425" b="30899"/>
          <a:stretch/>
        </p:blipFill>
        <p:spPr>
          <a:xfrm>
            <a:off x="4315416" y="4202337"/>
            <a:ext cx="2815772" cy="22346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80656B-C3B1-4666-88BE-F62C6153F5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4034" t="22049" r="20028" b="30899"/>
          <a:stretch/>
        </p:blipFill>
        <p:spPr>
          <a:xfrm>
            <a:off x="3236686" y="3959982"/>
            <a:ext cx="4550228" cy="24769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692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4D7DC03-A535-4DAC-B411-1E3979347EC3}"/>
              </a:ext>
            </a:extLst>
          </p:cNvPr>
          <p:cNvGrpSpPr/>
          <p:nvPr/>
        </p:nvGrpSpPr>
        <p:grpSpPr>
          <a:xfrm>
            <a:off x="969926" y="446900"/>
            <a:ext cx="10252147" cy="4455835"/>
            <a:chOff x="4975091" y="519725"/>
            <a:chExt cx="10252147" cy="445583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6C9C281-279A-48C1-820D-73D58CEE7C04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4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31B54A3-91AB-45EB-B983-69E792D95D90}"/>
                </a:ext>
              </a:extLst>
            </p:cNvPr>
            <p:cNvSpPr txBox="1"/>
            <p:nvPr/>
          </p:nvSpPr>
          <p:spPr>
            <a:xfrm>
              <a:off x="5412413" y="519725"/>
              <a:ext cx="9814825" cy="4455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i="1" dirty="0" err="1"/>
                <a:t>Toán</a:t>
              </a:r>
              <a:r>
                <a:rPr lang="en-US" sz="2400" b="1" i="1" dirty="0"/>
                <a:t> </a:t>
              </a:r>
              <a:r>
                <a:rPr lang="en-US" sz="2400" b="1" i="1" dirty="0" err="1"/>
                <a:t>vui</a:t>
              </a:r>
              <a:r>
                <a:rPr lang="en-US" sz="2400" b="1" i="1" dirty="0"/>
                <a:t>: </a:t>
              </a:r>
              <a:r>
                <a:rPr lang="en-US" sz="2400" dirty="0" err="1"/>
                <a:t>Ngày</a:t>
              </a:r>
              <a:r>
                <a:rPr lang="en-US" sz="2400" dirty="0"/>
                <a:t> </a:t>
              </a:r>
              <a:r>
                <a:rPr lang="en-US" sz="2400" dirty="0" err="1"/>
                <a:t>xưa</a:t>
              </a:r>
              <a:r>
                <a:rPr lang="en-US" sz="2400" dirty="0"/>
                <a:t>, </a:t>
              </a:r>
              <a:r>
                <a:rPr lang="en-US" sz="2400" dirty="0" err="1"/>
                <a:t>muốn</a:t>
              </a:r>
              <a:r>
                <a:rPr lang="en-US" sz="2400" dirty="0"/>
                <a:t> </a:t>
              </a:r>
              <a:r>
                <a:rPr lang="en-US" sz="2400" dirty="0" err="1"/>
                <a:t>biết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bao </a:t>
              </a:r>
              <a:r>
                <a:rPr lang="en-US" sz="2400" dirty="0" err="1"/>
                <a:t>nhiêu</a:t>
              </a:r>
              <a:r>
                <a:rPr lang="en-US" sz="2400" dirty="0"/>
                <a:t> </a:t>
              </a:r>
              <a:r>
                <a:rPr lang="en-US" sz="2400" dirty="0" err="1"/>
                <a:t>người</a:t>
              </a:r>
              <a:r>
                <a:rPr lang="en-US" sz="2400" dirty="0"/>
                <a:t> ta </a:t>
              </a:r>
              <a:r>
                <a:rPr lang="en-US" sz="2400" dirty="0" err="1"/>
                <a:t>làm</a:t>
              </a:r>
              <a:r>
                <a:rPr lang="en-US" sz="2400" dirty="0"/>
                <a:t> </a:t>
              </a:r>
              <a:r>
                <a:rPr lang="en-US" sz="2400" dirty="0" err="1"/>
                <a:t>như</a:t>
              </a:r>
              <a:r>
                <a:rPr lang="en-US" sz="2400" dirty="0"/>
                <a:t> </a:t>
              </a:r>
              <a:r>
                <a:rPr lang="en-US" sz="2400" dirty="0" err="1"/>
                <a:t>sau</a:t>
              </a:r>
              <a:r>
                <a:rPr lang="en-US" sz="2400" dirty="0"/>
                <a:t>: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2400" dirty="0" err="1"/>
                <a:t>Đưa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, </a:t>
              </a:r>
              <a:r>
                <a:rPr lang="en-US" sz="2400" dirty="0" err="1"/>
                <a:t>sau</a:t>
              </a:r>
              <a:r>
                <a:rPr lang="en-US" sz="2400" dirty="0"/>
                <a:t> </a:t>
              </a:r>
              <a:r>
                <a:rPr lang="en-US" sz="2400" dirty="0" err="1"/>
                <a:t>đó</a:t>
              </a:r>
              <a:r>
                <a:rPr lang="en-US" sz="2400" dirty="0"/>
                <a:t> </a:t>
              </a:r>
              <a:r>
                <a:rPr lang="en-US" sz="2400" dirty="0" err="1"/>
                <a:t>xem</a:t>
              </a:r>
              <a:r>
                <a:rPr lang="en-US" sz="2400" dirty="0"/>
                <a:t> </a:t>
              </a:r>
              <a:r>
                <a:rPr lang="en-US" sz="2400" dirty="0" err="1"/>
                <a:t>vạch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ở </a:t>
              </a:r>
              <a:r>
                <a:rPr lang="en-US" sz="2400" dirty="0" err="1"/>
                <a:t>mạn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, </a:t>
              </a:r>
              <a:r>
                <a:rPr lang="en-US" sz="2400" dirty="0" err="1"/>
                <a:t>rồi</a:t>
              </a:r>
              <a:r>
                <a:rPr lang="en-US" sz="2400" dirty="0"/>
                <a:t> </a:t>
              </a:r>
              <a:r>
                <a:rPr lang="en-US" sz="2400" dirty="0" err="1"/>
                <a:t>đánh</a:t>
              </a:r>
              <a:r>
                <a:rPr lang="en-US" sz="2400" dirty="0"/>
                <a:t> </a:t>
              </a:r>
              <a:r>
                <a:rPr lang="en-US" sz="2400" dirty="0" err="1"/>
                <a:t>dấu</a:t>
              </a:r>
              <a:r>
                <a:rPr lang="en-US" sz="2400" dirty="0"/>
                <a:t> </a:t>
              </a:r>
              <a:r>
                <a:rPr lang="en-US" sz="2400" dirty="0" err="1"/>
                <a:t>vạch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đó</a:t>
              </a:r>
              <a:r>
                <a:rPr lang="en-US" sz="2400" dirty="0"/>
                <a:t>.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2400" dirty="0" err="1"/>
                <a:t>Đưa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 </a:t>
              </a:r>
              <a:r>
                <a:rPr lang="en-US" sz="2400" dirty="0" err="1"/>
                <a:t>bờ</a:t>
              </a:r>
              <a:r>
                <a:rPr lang="en-US" sz="2400" dirty="0"/>
                <a:t>, </a:t>
              </a:r>
              <a:r>
                <a:rPr lang="en-US" sz="2400" dirty="0" err="1"/>
                <a:t>sau</a:t>
              </a:r>
              <a:r>
                <a:rPr lang="en-US" sz="2400" dirty="0"/>
                <a:t> </a:t>
              </a:r>
              <a:r>
                <a:rPr lang="en-US" sz="2400" dirty="0" err="1"/>
                <a:t>đó</a:t>
              </a:r>
              <a:r>
                <a:rPr lang="en-US" sz="2400" dirty="0"/>
                <a:t> </a:t>
              </a:r>
              <a:r>
                <a:rPr lang="en-US" sz="2400" dirty="0" err="1"/>
                <a:t>xếp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 </a:t>
              </a:r>
              <a:r>
                <a:rPr lang="en-US" sz="2400" dirty="0" err="1"/>
                <a:t>cho</a:t>
              </a:r>
              <a:r>
                <a:rPr lang="en-US" sz="2400" dirty="0"/>
                <a:t> </a:t>
              </a:r>
              <a:r>
                <a:rPr lang="en-US" sz="2400" dirty="0" err="1"/>
                <a:t>đến</a:t>
              </a:r>
              <a:r>
                <a:rPr lang="en-US" sz="2400" dirty="0"/>
                <a:t> </a:t>
              </a:r>
              <a:r>
                <a:rPr lang="en-US" sz="2400" dirty="0" err="1"/>
                <a:t>khi</a:t>
              </a:r>
              <a:r>
                <a:rPr lang="en-US" sz="2400" dirty="0"/>
                <a:t> </a:t>
              </a:r>
              <a:r>
                <a:rPr lang="en-US" sz="2400" dirty="0" err="1"/>
                <a:t>mạn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 </a:t>
              </a:r>
              <a:r>
                <a:rPr lang="en-US" sz="2400" dirty="0" err="1"/>
                <a:t>vừa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 </a:t>
              </a:r>
              <a:r>
                <a:rPr lang="en-US" sz="2400" dirty="0" err="1"/>
                <a:t>vạch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đánh</a:t>
              </a:r>
              <a:r>
                <a:rPr lang="en-US" sz="2400" dirty="0"/>
                <a:t> </a:t>
              </a:r>
              <a:r>
                <a:rPr lang="en-US" sz="2400" dirty="0" err="1"/>
                <a:t>dấu</a:t>
              </a:r>
              <a:r>
                <a:rPr lang="en-US" sz="2400" dirty="0"/>
                <a:t> </a:t>
              </a:r>
              <a:r>
                <a:rPr lang="en-US" sz="2400" dirty="0" err="1"/>
                <a:t>khi</a:t>
              </a:r>
              <a:r>
                <a:rPr lang="en-US" sz="2400" dirty="0"/>
                <a:t> </a:t>
              </a:r>
              <a:r>
                <a:rPr lang="en-US" sz="2400" dirty="0" err="1"/>
                <a:t>đưa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.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ở </a:t>
              </a:r>
              <a:r>
                <a:rPr lang="en-US" sz="2400" dirty="0" err="1"/>
                <a:t>thuyền</a:t>
              </a:r>
              <a:r>
                <a:rPr lang="en-US" sz="2400" dirty="0"/>
                <a:t>.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bao </a:t>
              </a:r>
              <a:r>
                <a:rPr lang="en-US" sz="2400" dirty="0" err="1"/>
                <a:t>nhiêu</a:t>
              </a:r>
              <a:r>
                <a:rPr lang="en-US" sz="2400" dirty="0"/>
                <a:t> </a:t>
              </a:r>
              <a:r>
                <a:rPr lang="en-US" sz="2400" dirty="0" err="1"/>
                <a:t>thì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</a:t>
              </a:r>
              <a:r>
                <a:rPr lang="en-US" sz="2400" dirty="0" err="1"/>
                <a:t>bấy</a:t>
              </a:r>
              <a:r>
                <a:rPr lang="en-US" sz="2400" dirty="0"/>
                <a:t> </a:t>
              </a:r>
              <a:r>
                <a:rPr lang="en-US" sz="2400" dirty="0" err="1"/>
                <a:t>nhiêu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09364C2-4B5F-4940-8734-C8CFD6AA76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230" t="16853" r="2540" b="12306"/>
          <a:stretch/>
        </p:blipFill>
        <p:spPr>
          <a:xfrm>
            <a:off x="6916993" y="4346325"/>
            <a:ext cx="4026310" cy="20647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215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59F082-A548-477D-8993-741C46B6D5F5}"/>
              </a:ext>
            </a:extLst>
          </p:cNvPr>
          <p:cNvGrpSpPr/>
          <p:nvPr/>
        </p:nvGrpSpPr>
        <p:grpSpPr>
          <a:xfrm>
            <a:off x="1161503" y="472887"/>
            <a:ext cx="987089" cy="523220"/>
            <a:chOff x="1931814" y="1440654"/>
            <a:chExt cx="987089" cy="5232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F565770-FB79-450E-B5EE-0EE4629C957E}"/>
                </a:ext>
              </a:extLst>
            </p:cNvPr>
            <p:cNvGrpSpPr/>
            <p:nvPr/>
          </p:nvGrpSpPr>
          <p:grpSpPr>
            <a:xfrm>
              <a:off x="1931814" y="1440654"/>
              <a:ext cx="714922" cy="523220"/>
              <a:chOff x="1931814" y="1440654"/>
              <a:chExt cx="714922" cy="523220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8E1B60AF-5CA5-483D-8102-B52D1B299DBB}"/>
                  </a:ext>
                </a:extLst>
              </p:cNvPr>
              <p:cNvSpPr/>
              <p:nvPr/>
            </p:nvSpPr>
            <p:spPr>
              <a:xfrm>
                <a:off x="1931814" y="1475578"/>
                <a:ext cx="71492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6D2F2F-DA26-4889-A78B-D4291A7EE96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238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3EEA0D-14EA-446E-9AFE-FA0A916622B8}"/>
                </a:ext>
              </a:extLst>
            </p:cNvPr>
            <p:cNvSpPr txBox="1"/>
            <p:nvPr/>
          </p:nvSpPr>
          <p:spPr>
            <a:xfrm>
              <a:off x="259291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1481584-646D-44AA-822C-A2EC7F70F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0571" y="3553576"/>
            <a:ext cx="5368019" cy="272362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046A0F1-D751-47D7-878D-4C056D612B39}"/>
              </a:ext>
            </a:extLst>
          </p:cNvPr>
          <p:cNvGrpSpPr/>
          <p:nvPr/>
        </p:nvGrpSpPr>
        <p:grpSpPr>
          <a:xfrm>
            <a:off x="787240" y="996106"/>
            <a:ext cx="9746662" cy="2932341"/>
            <a:chOff x="787240" y="996106"/>
            <a:chExt cx="9746662" cy="293234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65F76A-D38D-4812-911B-E613226C2EFE}"/>
                </a:ext>
              </a:extLst>
            </p:cNvPr>
            <p:cNvSpPr txBox="1"/>
            <p:nvPr/>
          </p:nvSpPr>
          <p:spPr>
            <a:xfrm>
              <a:off x="787240" y="996106"/>
              <a:ext cx="9746662" cy="2932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chú</a:t>
              </a:r>
              <a:r>
                <a:rPr lang="en-US" sz="2400" dirty="0"/>
                <a:t> </a:t>
              </a:r>
              <a:r>
                <a:rPr lang="en-US" sz="2400" dirty="0" err="1"/>
                <a:t>voi</a:t>
              </a:r>
              <a:r>
                <a:rPr lang="en-US" sz="2400" dirty="0"/>
                <a:t> con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theo</a:t>
              </a:r>
              <a:r>
                <a:rPr lang="en-US" sz="2400" dirty="0"/>
                <a:t> </a:t>
              </a:r>
              <a:r>
                <a:rPr lang="en-US" sz="2400" dirty="0" err="1"/>
                <a:t>cách</a:t>
              </a:r>
              <a:r>
                <a:rPr lang="en-US" sz="2400" dirty="0"/>
                <a:t> </a:t>
              </a:r>
              <a:r>
                <a:rPr lang="en-US" sz="2400" dirty="0" err="1"/>
                <a:t>như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. </a:t>
              </a:r>
              <a:r>
                <a:rPr lang="en-US" sz="2400" dirty="0" err="1"/>
                <a:t>Người</a:t>
              </a:r>
              <a:r>
                <a:rPr lang="en-US" sz="2400" dirty="0"/>
                <a:t> ta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, </a:t>
              </a:r>
              <a:r>
                <a:rPr lang="en-US" sz="2400" dirty="0" err="1"/>
                <a:t>lần</a:t>
              </a:r>
              <a:r>
                <a:rPr lang="en-US" sz="2400" dirty="0"/>
                <a:t> </a:t>
              </a:r>
              <a:r>
                <a:rPr lang="en-US" sz="2400" dirty="0" err="1"/>
                <a:t>thứ</a:t>
              </a:r>
              <a:r>
                <a:rPr lang="en-US" sz="2400" dirty="0"/>
                <a:t> </a:t>
              </a:r>
              <a:r>
                <a:rPr lang="en-US" sz="2400" dirty="0" err="1"/>
                <a:t>nhất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800 kg, </a:t>
              </a:r>
              <a:r>
                <a:rPr lang="en-US" sz="2400" dirty="0" err="1"/>
                <a:t>lần</a:t>
              </a:r>
              <a:r>
                <a:rPr lang="en-US" sz="2400" dirty="0"/>
                <a:t> </a:t>
              </a:r>
              <a:r>
                <a:rPr lang="en-US" sz="2400" dirty="0" err="1"/>
                <a:t>thứ</a:t>
              </a:r>
              <a:r>
                <a:rPr lang="en-US" sz="2400" dirty="0"/>
                <a:t> </a:t>
              </a:r>
              <a:r>
                <a:rPr lang="en-US" sz="2400" dirty="0" err="1"/>
                <a:t>hai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200 kg.</a:t>
              </a:r>
            </a:p>
            <a:p>
              <a:pPr marL="457200" indent="-457200">
                <a:lnSpc>
                  <a:spcPct val="200000"/>
                </a:lnSpc>
                <a:buAutoNum type="alphaLcParenR"/>
              </a:pPr>
              <a:r>
                <a:rPr lang="en-US" sz="2400" dirty="0"/>
                <a:t>800 kg + 200 kg =             kg.</a:t>
              </a:r>
            </a:p>
            <a:p>
              <a:pPr marL="457200" indent="-457200">
                <a:lnSpc>
                  <a:spcPct val="200000"/>
                </a:lnSpc>
                <a:buAutoNum type="alphaLcParenR"/>
              </a:pPr>
              <a:r>
                <a:rPr lang="en-US" sz="2400" dirty="0" err="1"/>
                <a:t>Chú</a:t>
              </a:r>
              <a:r>
                <a:rPr lang="en-US" sz="2400" dirty="0"/>
                <a:t> </a:t>
              </a:r>
              <a:r>
                <a:rPr lang="en-US" sz="2400" dirty="0" err="1"/>
                <a:t>voi</a:t>
              </a:r>
              <a:r>
                <a:rPr lang="en-US" sz="2400" dirty="0"/>
                <a:t> con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             kg.</a:t>
              </a:r>
              <a:endParaRPr lang="vi-VN" sz="2400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5B547FA-D9A0-4445-A8CA-5B630A38C891}"/>
                </a:ext>
              </a:extLst>
            </p:cNvPr>
            <p:cNvSpPr/>
            <p:nvPr/>
          </p:nvSpPr>
          <p:spPr>
            <a:xfrm>
              <a:off x="4073878" y="2683434"/>
              <a:ext cx="490006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752EB3E-97B3-48E3-A605-CD0A0063BB8F}"/>
                </a:ext>
              </a:extLst>
            </p:cNvPr>
            <p:cNvSpPr/>
            <p:nvPr/>
          </p:nvSpPr>
          <p:spPr>
            <a:xfrm>
              <a:off x="4859967" y="3466783"/>
              <a:ext cx="490006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vi-VN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63AF5C4-E477-4D5A-A7AC-70D4C2F39791}"/>
              </a:ext>
            </a:extLst>
          </p:cNvPr>
          <p:cNvSpPr/>
          <p:nvPr/>
        </p:nvSpPr>
        <p:spPr>
          <a:xfrm>
            <a:off x="3777794" y="2622112"/>
            <a:ext cx="1082173" cy="58430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1000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AB35280-0391-4BC9-BFBC-8C6CA438B5D9}"/>
              </a:ext>
            </a:extLst>
          </p:cNvPr>
          <p:cNvSpPr/>
          <p:nvPr/>
        </p:nvSpPr>
        <p:spPr>
          <a:xfrm>
            <a:off x="4318880" y="3385994"/>
            <a:ext cx="1082173" cy="58430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1000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014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33.Ontapphepcong,pheptrutrongphamvi20,100[20210615094449804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4080</TotalTime>
  <Words>381</Words>
  <Application>Microsoft Office PowerPoint</Application>
  <PresentationFormat>Widescreen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Book Antiqua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422</cp:revision>
  <dcterms:created xsi:type="dcterms:W3CDTF">2021-06-02T01:34:28Z</dcterms:created>
  <dcterms:modified xsi:type="dcterms:W3CDTF">2022-08-11T03:56:07Z</dcterms:modified>
</cp:coreProperties>
</file>