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Arial Black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g39MWKV0kteQKb7cdE9a5uTQAv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12823F8-A176-40B9-83C1-E0CC952212CF}">
  <a:tblStyle styleId="{612823F8-A176-40B9-83C1-E0CC952212C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fill>
          <a:solidFill>
            <a:srgbClr val="E0E0E0"/>
          </a:solidFill>
        </a:fill>
      </a:tcStyle>
    </a:band1H>
    <a:band2H>
      <a:tcTxStyle/>
    </a:band2H>
    <a:band1V>
      <a:tcTxStyle/>
      <a:tcStyle>
        <a:fill>
          <a:solidFill>
            <a:srgbClr val="E0E0E0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0F0F0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ArialBl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Tùy vào nội dung bài học thầy cô có thể ghi mục tiêu vào text trên</a:t>
            </a:r>
            <a:endParaRPr/>
          </a:p>
        </p:txBody>
      </p:sp>
      <p:sp>
        <p:nvSpPr>
          <p:cNvPr id="108" name="Google Shape;10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có thể cho hs chơi chọn bất kì hoặc in ra cho HS chơi trực tiếp trên bảng lớp.</a:t>
            </a:r>
            <a:endParaRPr/>
          </a:p>
        </p:txBody>
      </p:sp>
      <p:sp>
        <p:nvSpPr>
          <p:cNvPr id="181" name="Google Shape;18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Relationship Id="rId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fmla="val 50000" name="adj"/>
            </a:avLst>
          </a:prstGeom>
          <a:solidFill>
            <a:srgbClr val="FF0066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1"/>
          <p:cNvGrpSpPr/>
          <p:nvPr/>
        </p:nvGrpSpPr>
        <p:grpSpPr>
          <a:xfrm>
            <a:off x="2792044" y="2027540"/>
            <a:ext cx="7251843" cy="2018182"/>
            <a:chOff x="2180216" y="1968007"/>
            <a:chExt cx="6699183" cy="2018182"/>
          </a:xfrm>
        </p:grpSpPr>
        <p:sp>
          <p:nvSpPr>
            <p:cNvPr id="90" name="Google Shape;90;p1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>
                <a:gd fmla="val 16667" name="adj"/>
              </a:avLst>
            </a:prstGeom>
            <a:solidFill>
              <a:srgbClr val="FF99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>
                <a:gd fmla="val 16667" name="adj"/>
              </a:avLst>
            </a:prstGeom>
            <a:solidFill>
              <a:srgbClr val="FE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12700">
              <a:solidFill>
                <a:srgbClr val="7878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12700">
              <a:solidFill>
                <a:srgbClr val="7878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"/>
          <p:cNvGrpSpPr/>
          <p:nvPr/>
        </p:nvGrpSpPr>
        <p:grpSpPr>
          <a:xfrm>
            <a:off x="2641494" y="-439329"/>
            <a:ext cx="3096322" cy="2787558"/>
            <a:chOff x="2641494" y="-675305"/>
            <a:chExt cx="3096322" cy="2787558"/>
          </a:xfrm>
        </p:grpSpPr>
        <p:grpSp>
          <p:nvGrpSpPr>
            <p:cNvPr id="95" name="Google Shape;95;p1"/>
            <p:cNvGrpSpPr/>
            <p:nvPr/>
          </p:nvGrpSpPr>
          <p:grpSpPr>
            <a:xfrm rot="-945706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96" name="Google Shape;96;p1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 cap="flat" cmpd="sng" w="12700">
                <a:solidFill>
                  <a:srgbClr val="FFC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" name="Google Shape;98;p1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Chủ đề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sp>
        <p:nvSpPr>
          <p:cNvPr id="99" name="Google Shape;99;p1"/>
          <p:cNvSpPr txBox="1"/>
          <p:nvPr/>
        </p:nvSpPr>
        <p:spPr>
          <a:xfrm>
            <a:off x="5587268" y="736369"/>
            <a:ext cx="63770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ÔN TẬP VÀ BỔ SUNG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1"/>
          <p:cNvGrpSpPr/>
          <p:nvPr/>
        </p:nvGrpSpPr>
        <p:grpSpPr>
          <a:xfrm>
            <a:off x="-58994" y="1364908"/>
            <a:ext cx="3026077" cy="1575736"/>
            <a:chOff x="0" y="1364908"/>
            <a:chExt cx="3026077" cy="1575736"/>
          </a:xfrm>
        </p:grpSpPr>
        <p:sp>
          <p:nvSpPr>
            <p:cNvPr id="101" name="Google Shape;101;p1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fmla="val 8328" name="adj1"/>
                <a:gd fmla="val -597" name="adj2"/>
              </a:avLst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Bài 1</a:t>
              </a:r>
              <a:endParaRPr/>
            </a:p>
          </p:txBody>
        </p:sp>
      </p:grpSp>
      <p:sp>
        <p:nvSpPr>
          <p:cNvPr id="103" name="Google Shape;103;p1"/>
          <p:cNvSpPr txBox="1"/>
          <p:nvPr/>
        </p:nvSpPr>
        <p:spPr>
          <a:xfrm>
            <a:off x="2942059" y="2726853"/>
            <a:ext cx="710182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ÔN TẬP CÁC SỐ ĐẾN 100</a:t>
            </a:r>
            <a:endParaRPr/>
          </a:p>
        </p:txBody>
      </p:sp>
      <p:sp>
        <p:nvSpPr>
          <p:cNvPr id="104" name="Google Shape;104;p1"/>
          <p:cNvSpPr txBox="1"/>
          <p:nvPr/>
        </p:nvSpPr>
        <p:spPr>
          <a:xfrm>
            <a:off x="5226518" y="4488487"/>
            <a:ext cx="515397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Tiết 1: Luyện tập</a:t>
            </a:r>
            <a:endParaRPr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/>
        </p:nvSpPr>
        <p:spPr>
          <a:xfrm>
            <a:off x="4298671" y="0"/>
            <a:ext cx="289213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Mục tiêu</a:t>
            </a:r>
            <a:endParaRPr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2"/>
          <p:cNvGrpSpPr/>
          <p:nvPr/>
        </p:nvGrpSpPr>
        <p:grpSpPr>
          <a:xfrm>
            <a:off x="1423225" y="1167015"/>
            <a:ext cx="9949625" cy="1145930"/>
            <a:chOff x="1993494" y="1167015"/>
            <a:chExt cx="9379356" cy="1145930"/>
          </a:xfrm>
        </p:grpSpPr>
        <p:pic>
          <p:nvPicPr>
            <p:cNvPr id="112" name="Google Shape;11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2"/>
            <p:cNvSpPr txBox="1"/>
            <p:nvPr/>
          </p:nvSpPr>
          <p:spPr>
            <a:xfrm>
              <a:off x="2819494" y="1235727"/>
              <a:ext cx="855335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Nhận biết được cấu tạo của số, phân tích số.</a:t>
              </a:r>
              <a:endParaRPr b="1" sz="3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114;p2"/>
          <p:cNvGrpSpPr/>
          <p:nvPr/>
        </p:nvGrpSpPr>
        <p:grpSpPr>
          <a:xfrm>
            <a:off x="385763" y="2408961"/>
            <a:ext cx="11144250" cy="1145930"/>
            <a:chOff x="1993494" y="1167015"/>
            <a:chExt cx="10505510" cy="1145930"/>
          </a:xfrm>
        </p:grpSpPr>
        <p:pic>
          <p:nvPicPr>
            <p:cNvPr id="115" name="Google Shape;11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2"/>
            <p:cNvSpPr txBox="1"/>
            <p:nvPr/>
          </p:nvSpPr>
          <p:spPr>
            <a:xfrm>
              <a:off x="2874085" y="1235727"/>
              <a:ext cx="962491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Đọc, viết, xếp thứ tự, so sánh được các số đến 100.</a:t>
              </a:r>
              <a:endParaRPr b="1" sz="3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p2"/>
          <p:cNvGrpSpPr/>
          <p:nvPr/>
        </p:nvGrpSpPr>
        <p:grpSpPr>
          <a:xfrm>
            <a:off x="2147668" y="3555136"/>
            <a:ext cx="9539517" cy="1145930"/>
            <a:chOff x="1993494" y="1167015"/>
            <a:chExt cx="8992753" cy="1145930"/>
          </a:xfrm>
        </p:grpSpPr>
        <p:pic>
          <p:nvPicPr>
            <p:cNvPr id="118" name="Google Shape;11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2"/>
            <p:cNvSpPr txBox="1"/>
            <p:nvPr/>
          </p:nvSpPr>
          <p:spPr>
            <a:xfrm>
              <a:off x="2819494" y="1235727"/>
              <a:ext cx="8166753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Nhận biết được các số chục, số đơn vị của số có hai chữ số.</a:t>
              </a:r>
              <a:endParaRPr b="1" sz="3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2"/>
          <p:cNvGrpSpPr/>
          <p:nvPr/>
        </p:nvGrpSpPr>
        <p:grpSpPr>
          <a:xfrm>
            <a:off x="1357315" y="4901366"/>
            <a:ext cx="9539517" cy="1145930"/>
            <a:chOff x="1993494" y="1167015"/>
            <a:chExt cx="8992753" cy="1145930"/>
          </a:xfrm>
        </p:grpSpPr>
        <p:pic>
          <p:nvPicPr>
            <p:cNvPr id="121" name="Google Shape;12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2"/>
            <p:cNvSpPr txBox="1"/>
            <p:nvPr/>
          </p:nvSpPr>
          <p:spPr>
            <a:xfrm>
              <a:off x="2819494" y="1235727"/>
              <a:ext cx="8166753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Ước lượng được số đồ vật theo nhóm chục.</a:t>
              </a:r>
              <a:endParaRPr b="1" sz="3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3"/>
          <p:cNvGrpSpPr/>
          <p:nvPr/>
        </p:nvGrpSpPr>
        <p:grpSpPr>
          <a:xfrm>
            <a:off x="-88169" y="-338653"/>
            <a:ext cx="4406719" cy="2667109"/>
            <a:chOff x="-88169" y="-338653"/>
            <a:chExt cx="4406719" cy="2667109"/>
          </a:xfrm>
        </p:grpSpPr>
        <p:sp>
          <p:nvSpPr>
            <p:cNvPr id="128" name="Google Shape;128;p3"/>
            <p:cNvSpPr/>
            <p:nvPr/>
          </p:nvSpPr>
          <p:spPr>
            <a:xfrm rot="-1427887">
              <a:off x="-15392" y="401628"/>
              <a:ext cx="3919183" cy="1186548"/>
            </a:xfrm>
            <a:custGeom>
              <a:rect b="b" l="l" r="r" t="t"/>
              <a:pathLst>
                <a:path extrusionOk="0" h="1136650" w="10985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cap="flat" cmpd="sng" w="19050">
              <a:solidFill>
                <a:srgbClr val="7CCDA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 rot="-843340">
              <a:off x="105941" y="646050"/>
              <a:ext cx="4144768" cy="1069629"/>
            </a:xfrm>
            <a:prstGeom prst="roundRect">
              <a:avLst>
                <a:gd fmla="val 11293" name="adj"/>
              </a:avLst>
            </a:prstGeom>
            <a:solidFill>
              <a:srgbClr val="00B050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Hoàn thành bảng sau (theo mẫu).</a:t>
              </a:r>
              <a:endPara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3"/>
          <p:cNvSpPr/>
          <p:nvPr/>
        </p:nvSpPr>
        <p:spPr>
          <a:xfrm rot="-657385">
            <a:off x="1309779" y="5396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1" name="Google Shape;131;p3"/>
          <p:cNvGraphicFramePr/>
          <p:nvPr/>
        </p:nvGraphicFramePr>
        <p:xfrm>
          <a:off x="1304579" y="20116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{612823F8-A176-40B9-83C1-E0CC952212CF}</a:tableStyleId>
              </a:tblPr>
              <a:tblGrid>
                <a:gridCol w="3719075"/>
                <a:gridCol w="1158950"/>
                <a:gridCol w="1360975"/>
                <a:gridCol w="1403500"/>
                <a:gridCol w="3125975"/>
              </a:tblGrid>
              <a:tr h="66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/>
                    </a:p>
                  </a:txBody>
                  <a:tcPr marT="45725" marB="45725" marR="91450" marL="91450">
                    <a:lnL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Chục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Đơn vị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Viết số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Đọc số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27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Ba mươi tư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27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Năm mươi mốt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27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46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27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856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32" name="Google Shape;132;p3"/>
          <p:cNvSpPr/>
          <p:nvPr/>
        </p:nvSpPr>
        <p:spPr>
          <a:xfrm>
            <a:off x="5089857" y="3810099"/>
            <a:ext cx="929010" cy="786627"/>
          </a:xfrm>
          <a:prstGeom prst="roundRect">
            <a:avLst>
              <a:gd fmla="val 11293" name="adj"/>
            </a:avLst>
          </a:prstGeom>
          <a:solidFill>
            <a:srgbClr val="FBE2D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1" sz="320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6324698" y="3810099"/>
            <a:ext cx="929010" cy="786627"/>
          </a:xfrm>
          <a:prstGeom prst="roundRect">
            <a:avLst>
              <a:gd fmla="val 11293" name="adj"/>
            </a:avLst>
          </a:prstGeom>
          <a:solidFill>
            <a:srgbClr val="FBE2D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sz="320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7700207" y="3810099"/>
            <a:ext cx="929010" cy="786627"/>
          </a:xfrm>
          <a:prstGeom prst="roundRect">
            <a:avLst>
              <a:gd fmla="val 11293" name="adj"/>
            </a:avLst>
          </a:prstGeom>
          <a:solidFill>
            <a:srgbClr val="FBE2D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51</a:t>
            </a:r>
            <a:endParaRPr b="1" sz="320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5089857" y="4823765"/>
            <a:ext cx="929010" cy="786627"/>
          </a:xfrm>
          <a:prstGeom prst="roundRect">
            <a:avLst>
              <a:gd fmla="val 11293" name="adj"/>
            </a:avLst>
          </a:prstGeom>
          <a:solidFill>
            <a:srgbClr val="FBE2D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320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6324698" y="4823765"/>
            <a:ext cx="929010" cy="786627"/>
          </a:xfrm>
          <a:prstGeom prst="roundRect">
            <a:avLst>
              <a:gd fmla="val 11293" name="adj"/>
            </a:avLst>
          </a:prstGeom>
          <a:solidFill>
            <a:srgbClr val="FBE2D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1" sz="320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8974848" y="4875457"/>
            <a:ext cx="2944249" cy="786627"/>
          </a:xfrm>
          <a:prstGeom prst="roundRect">
            <a:avLst>
              <a:gd fmla="val 11293" name="adj"/>
            </a:avLst>
          </a:prstGeom>
          <a:solidFill>
            <a:srgbClr val="FBE2D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Bốn mươi sáu</a:t>
            </a:r>
            <a:endParaRPr b="1" sz="320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5089857" y="5901102"/>
            <a:ext cx="929010" cy="786627"/>
          </a:xfrm>
          <a:prstGeom prst="roundRect">
            <a:avLst>
              <a:gd fmla="val 11293" name="adj"/>
            </a:avLst>
          </a:prstGeom>
          <a:solidFill>
            <a:srgbClr val="FBE2D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320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6324698" y="5901102"/>
            <a:ext cx="929010" cy="786627"/>
          </a:xfrm>
          <a:prstGeom prst="roundRect">
            <a:avLst>
              <a:gd fmla="val 11293" name="adj"/>
            </a:avLst>
          </a:prstGeom>
          <a:solidFill>
            <a:srgbClr val="FBE2D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1" sz="320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9011693" y="5879869"/>
            <a:ext cx="2907403" cy="786627"/>
          </a:xfrm>
          <a:prstGeom prst="roundRect">
            <a:avLst>
              <a:gd fmla="val 11293" name="adj"/>
            </a:avLst>
          </a:prstGeom>
          <a:solidFill>
            <a:srgbClr val="FBE2D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Bốn mươi lăm</a:t>
            </a:r>
            <a:endParaRPr b="1" sz="320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7700207" y="5904265"/>
            <a:ext cx="929010" cy="786627"/>
          </a:xfrm>
          <a:prstGeom prst="roundRect">
            <a:avLst>
              <a:gd fmla="val 11293" name="adj"/>
            </a:avLst>
          </a:prstGeom>
          <a:solidFill>
            <a:srgbClr val="FBE2D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endParaRPr b="1" sz="320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" name="Google Shape;142;p3"/>
          <p:cNvGrpSpPr/>
          <p:nvPr/>
        </p:nvGrpSpPr>
        <p:grpSpPr>
          <a:xfrm>
            <a:off x="1461235" y="2785593"/>
            <a:ext cx="2760764" cy="852787"/>
            <a:chOff x="1461235" y="2785593"/>
            <a:chExt cx="2760764" cy="852787"/>
          </a:xfrm>
        </p:grpSpPr>
        <p:pic>
          <p:nvPicPr>
            <p:cNvPr id="143" name="Google Shape;14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61235" y="2785593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36167" y="2785593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95920" y="2785593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3"/>
            <p:cNvSpPr/>
            <p:nvPr/>
          </p:nvSpPr>
          <p:spPr>
            <a:xfrm>
              <a:off x="3640877" y="2785593"/>
              <a:ext cx="52442" cy="852787"/>
            </a:xfrm>
            <a:prstGeom prst="can">
              <a:avLst>
                <a:gd fmla="val 25000" name="adj"/>
              </a:avLst>
            </a:prstGeom>
            <a:solidFill>
              <a:srgbClr val="92D05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814465" y="2785593"/>
              <a:ext cx="52442" cy="852787"/>
            </a:xfrm>
            <a:prstGeom prst="can">
              <a:avLst>
                <a:gd fmla="val 25000" name="adj"/>
              </a:avLst>
            </a:prstGeom>
            <a:solidFill>
              <a:srgbClr val="92D05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992011" y="2785593"/>
              <a:ext cx="52442" cy="852787"/>
            </a:xfrm>
            <a:prstGeom prst="can">
              <a:avLst>
                <a:gd fmla="val 25000" name="adj"/>
              </a:avLst>
            </a:prstGeom>
            <a:solidFill>
              <a:srgbClr val="92D05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169557" y="2785593"/>
              <a:ext cx="52442" cy="852787"/>
            </a:xfrm>
            <a:prstGeom prst="can">
              <a:avLst>
                <a:gd fmla="val 25000" name="adj"/>
              </a:avLst>
            </a:prstGeom>
            <a:solidFill>
              <a:srgbClr val="92D05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3"/>
          <p:cNvGrpSpPr/>
          <p:nvPr/>
        </p:nvGrpSpPr>
        <p:grpSpPr>
          <a:xfrm>
            <a:off x="1461235" y="3777018"/>
            <a:ext cx="2227796" cy="885868"/>
            <a:chOff x="1461235" y="3777018"/>
            <a:chExt cx="2227796" cy="885868"/>
          </a:xfrm>
        </p:grpSpPr>
        <p:pic>
          <p:nvPicPr>
            <p:cNvPr id="151" name="Google Shape;15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61235" y="3810099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36167" y="3810099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95920" y="3810099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53795" y="3810099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88226" y="3810099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3"/>
            <p:cNvSpPr/>
            <p:nvPr/>
          </p:nvSpPr>
          <p:spPr>
            <a:xfrm>
              <a:off x="3636589" y="3777018"/>
              <a:ext cx="52442" cy="852787"/>
            </a:xfrm>
            <a:prstGeom prst="can">
              <a:avLst>
                <a:gd fmla="val 25000" name="adj"/>
              </a:avLst>
            </a:prstGeom>
            <a:solidFill>
              <a:srgbClr val="92D05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3"/>
          <p:cNvGrpSpPr/>
          <p:nvPr/>
        </p:nvGrpSpPr>
        <p:grpSpPr>
          <a:xfrm>
            <a:off x="1461235" y="4800209"/>
            <a:ext cx="3150809" cy="858155"/>
            <a:chOff x="1461235" y="4800209"/>
            <a:chExt cx="3150809" cy="858155"/>
          </a:xfrm>
        </p:grpSpPr>
        <p:pic>
          <p:nvPicPr>
            <p:cNvPr id="158" name="Google Shape;15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61235" y="4805577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36167" y="4805577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95920" y="4805577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53795" y="4805577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3"/>
            <p:cNvSpPr/>
            <p:nvPr/>
          </p:nvSpPr>
          <p:spPr>
            <a:xfrm>
              <a:off x="4207657" y="4800209"/>
              <a:ext cx="52442" cy="852787"/>
            </a:xfrm>
            <a:prstGeom prst="can">
              <a:avLst>
                <a:gd fmla="val 25000" name="adj"/>
              </a:avLst>
            </a:prstGeom>
            <a:solidFill>
              <a:srgbClr val="92D05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047092" y="4800209"/>
              <a:ext cx="52442" cy="852787"/>
            </a:xfrm>
            <a:prstGeom prst="can">
              <a:avLst>
                <a:gd fmla="val 25000" name="adj"/>
              </a:avLst>
            </a:prstGeom>
            <a:solidFill>
              <a:srgbClr val="92D05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854148" y="4800209"/>
              <a:ext cx="52442" cy="852787"/>
            </a:xfrm>
            <a:prstGeom prst="can">
              <a:avLst>
                <a:gd fmla="val 25000" name="adj"/>
              </a:avLst>
            </a:prstGeom>
            <a:solidFill>
              <a:srgbClr val="92D05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654398" y="4800209"/>
              <a:ext cx="52442" cy="852787"/>
            </a:xfrm>
            <a:prstGeom prst="can">
              <a:avLst>
                <a:gd fmla="val 25000" name="adj"/>
              </a:avLst>
            </a:prstGeom>
            <a:solidFill>
              <a:srgbClr val="92D05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4378120" y="4800209"/>
              <a:ext cx="52442" cy="852787"/>
            </a:xfrm>
            <a:prstGeom prst="can">
              <a:avLst>
                <a:gd fmla="val 25000" name="adj"/>
              </a:avLst>
            </a:prstGeom>
            <a:solidFill>
              <a:srgbClr val="92D05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4559602" y="4800209"/>
              <a:ext cx="52442" cy="852787"/>
            </a:xfrm>
            <a:prstGeom prst="can">
              <a:avLst>
                <a:gd fmla="val 25000" name="adj"/>
              </a:avLst>
            </a:prstGeom>
            <a:solidFill>
              <a:srgbClr val="92D05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3"/>
          <p:cNvGrpSpPr/>
          <p:nvPr/>
        </p:nvGrpSpPr>
        <p:grpSpPr>
          <a:xfrm>
            <a:off x="1461235" y="5834942"/>
            <a:ext cx="2969327" cy="852787"/>
            <a:chOff x="1461235" y="5834942"/>
            <a:chExt cx="2969327" cy="852787"/>
          </a:xfrm>
        </p:grpSpPr>
        <p:pic>
          <p:nvPicPr>
            <p:cNvPr id="169" name="Google Shape;16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61235" y="5834942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36167" y="5834942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95920" y="5834942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53795" y="5834942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3"/>
            <p:cNvSpPr/>
            <p:nvPr/>
          </p:nvSpPr>
          <p:spPr>
            <a:xfrm>
              <a:off x="4207657" y="5834942"/>
              <a:ext cx="52442" cy="852787"/>
            </a:xfrm>
            <a:prstGeom prst="can">
              <a:avLst>
                <a:gd fmla="val 25000" name="adj"/>
              </a:avLst>
            </a:prstGeom>
            <a:solidFill>
              <a:srgbClr val="92D05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4047092" y="5834942"/>
              <a:ext cx="52442" cy="852787"/>
            </a:xfrm>
            <a:prstGeom prst="can">
              <a:avLst>
                <a:gd fmla="val 25000" name="adj"/>
              </a:avLst>
            </a:prstGeom>
            <a:solidFill>
              <a:srgbClr val="92D05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854148" y="5834942"/>
              <a:ext cx="52442" cy="852787"/>
            </a:xfrm>
            <a:prstGeom prst="can">
              <a:avLst>
                <a:gd fmla="val 25000" name="adj"/>
              </a:avLst>
            </a:prstGeom>
            <a:solidFill>
              <a:srgbClr val="92D05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654398" y="5834942"/>
              <a:ext cx="52442" cy="852787"/>
            </a:xfrm>
            <a:prstGeom prst="can">
              <a:avLst>
                <a:gd fmla="val 25000" name="adj"/>
              </a:avLst>
            </a:prstGeom>
            <a:solidFill>
              <a:srgbClr val="92D05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4378120" y="5834942"/>
              <a:ext cx="52442" cy="852787"/>
            </a:xfrm>
            <a:prstGeom prst="can">
              <a:avLst>
                <a:gd fmla="val 25000" name="adj"/>
              </a:avLst>
            </a:prstGeom>
            <a:solidFill>
              <a:srgbClr val="92D05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4"/>
          <p:cNvPicPr preferRelativeResize="0"/>
          <p:nvPr/>
        </p:nvPicPr>
        <p:blipFill rotWithShape="1">
          <a:blip r:embed="rId3">
            <a:alphaModFix/>
          </a:blip>
          <a:srcRect b="45510" l="18095" r="67839" t="33986"/>
          <a:stretch/>
        </p:blipFill>
        <p:spPr>
          <a:xfrm>
            <a:off x="8322589" y="3269556"/>
            <a:ext cx="3977655" cy="326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"/>
          <p:cNvPicPr preferRelativeResize="0"/>
          <p:nvPr/>
        </p:nvPicPr>
        <p:blipFill rotWithShape="1">
          <a:blip r:embed="rId4">
            <a:alphaModFix/>
          </a:blip>
          <a:srcRect b="43676" l="32441" r="51712" t="35820"/>
          <a:stretch/>
        </p:blipFill>
        <p:spPr>
          <a:xfrm>
            <a:off x="7899434" y="1193482"/>
            <a:ext cx="4400810" cy="320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"/>
          <p:cNvPicPr preferRelativeResize="0"/>
          <p:nvPr/>
        </p:nvPicPr>
        <p:blipFill rotWithShape="1">
          <a:blip r:embed="rId5">
            <a:alphaModFix/>
          </a:blip>
          <a:srcRect b="43177" l="64550" r="15894" t="35987"/>
          <a:stretch/>
        </p:blipFill>
        <p:spPr>
          <a:xfrm>
            <a:off x="1440464" y="3410771"/>
            <a:ext cx="5319376" cy="318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"/>
          <p:cNvPicPr preferRelativeResize="0"/>
          <p:nvPr/>
        </p:nvPicPr>
        <p:blipFill rotWithShape="1">
          <a:blip r:embed="rId6">
            <a:alphaModFix/>
          </a:blip>
          <a:srcRect b="43177" l="49131" r="35763" t="35987"/>
          <a:stretch/>
        </p:blipFill>
        <p:spPr>
          <a:xfrm>
            <a:off x="1308686" y="1208077"/>
            <a:ext cx="4293905" cy="3331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4"/>
          <p:cNvGrpSpPr/>
          <p:nvPr/>
        </p:nvGrpSpPr>
        <p:grpSpPr>
          <a:xfrm flipH="1">
            <a:off x="5090812" y="1376567"/>
            <a:ext cx="2167554" cy="2167554"/>
            <a:chOff x="5011427" y="1206076"/>
            <a:chExt cx="2167554" cy="2167554"/>
          </a:xfrm>
        </p:grpSpPr>
        <p:pic>
          <p:nvPicPr>
            <p:cNvPr id="188" name="Google Shape;188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4"/>
            <p:cNvSpPr txBox="1"/>
            <p:nvPr/>
          </p:nvSpPr>
          <p:spPr>
            <a:xfrm>
              <a:off x="5160208" y="2045330"/>
              <a:ext cx="109268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54</a:t>
              </a:r>
              <a:endParaRPr/>
            </a:p>
          </p:txBody>
        </p:sp>
      </p:grpSp>
      <p:grpSp>
        <p:nvGrpSpPr>
          <p:cNvPr id="190" name="Google Shape;190;p4"/>
          <p:cNvGrpSpPr/>
          <p:nvPr/>
        </p:nvGrpSpPr>
        <p:grpSpPr>
          <a:xfrm flipH="1">
            <a:off x="5261425" y="3318437"/>
            <a:ext cx="2167554" cy="2167554"/>
            <a:chOff x="5011427" y="1206076"/>
            <a:chExt cx="2167554" cy="2167554"/>
          </a:xfrm>
        </p:grpSpPr>
        <p:pic>
          <p:nvPicPr>
            <p:cNvPr id="191" name="Google Shape;191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4"/>
            <p:cNvSpPr txBox="1"/>
            <p:nvPr/>
          </p:nvSpPr>
          <p:spPr>
            <a:xfrm>
              <a:off x="5112971" y="1984953"/>
              <a:ext cx="109268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66</a:t>
              </a:r>
              <a:endParaRPr/>
            </a:p>
          </p:txBody>
        </p:sp>
      </p:grpSp>
      <p:grpSp>
        <p:nvGrpSpPr>
          <p:cNvPr id="193" name="Google Shape;193;p4"/>
          <p:cNvGrpSpPr/>
          <p:nvPr/>
        </p:nvGrpSpPr>
        <p:grpSpPr>
          <a:xfrm>
            <a:off x="6196421" y="2330267"/>
            <a:ext cx="2167554" cy="2167554"/>
            <a:chOff x="5011427" y="1206076"/>
            <a:chExt cx="2167554" cy="2167554"/>
          </a:xfrm>
        </p:grpSpPr>
        <p:pic>
          <p:nvPicPr>
            <p:cNvPr id="194" name="Google Shape;194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4"/>
            <p:cNvSpPr txBox="1"/>
            <p:nvPr/>
          </p:nvSpPr>
          <p:spPr>
            <a:xfrm>
              <a:off x="5548859" y="2010794"/>
              <a:ext cx="109268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48</a:t>
              </a:r>
              <a:endParaRPr/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6243658" y="4242724"/>
            <a:ext cx="2167554" cy="2167554"/>
            <a:chOff x="5011427" y="1206076"/>
            <a:chExt cx="2167554" cy="2167554"/>
          </a:xfrm>
        </p:grpSpPr>
        <p:pic>
          <p:nvPicPr>
            <p:cNvPr id="197" name="Google Shape;197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4"/>
            <p:cNvSpPr txBox="1"/>
            <p:nvPr/>
          </p:nvSpPr>
          <p:spPr>
            <a:xfrm>
              <a:off x="5548859" y="2010794"/>
              <a:ext cx="109268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endParaRPr/>
            </a:p>
          </p:txBody>
        </p:sp>
      </p:grpSp>
      <p:cxnSp>
        <p:nvCxnSpPr>
          <p:cNvPr id="199" name="Google Shape;199;p4"/>
          <p:cNvCxnSpPr/>
          <p:nvPr/>
        </p:nvCxnSpPr>
        <p:spPr>
          <a:xfrm flipH="1" rot="10800000">
            <a:off x="4927132" y="2802267"/>
            <a:ext cx="1280160" cy="36576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0" name="Google Shape;200;p4"/>
          <p:cNvCxnSpPr/>
          <p:nvPr/>
        </p:nvCxnSpPr>
        <p:spPr>
          <a:xfrm flipH="1" rot="10800000">
            <a:off x="5064015" y="4740566"/>
            <a:ext cx="1280160" cy="36576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1" name="Google Shape;201;p4"/>
          <p:cNvCxnSpPr/>
          <p:nvPr/>
        </p:nvCxnSpPr>
        <p:spPr>
          <a:xfrm rot="10800000">
            <a:off x="7365763" y="3729270"/>
            <a:ext cx="1177737" cy="1498047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2" name="Google Shape;202;p4"/>
          <p:cNvCxnSpPr>
            <a:endCxn id="198" idx="0"/>
          </p:cNvCxnSpPr>
          <p:nvPr/>
        </p:nvCxnSpPr>
        <p:spPr>
          <a:xfrm flipH="1">
            <a:off x="7327434" y="3023941"/>
            <a:ext cx="1065600" cy="20235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203" name="Google Shape;203;p4"/>
          <p:cNvGrpSpPr/>
          <p:nvPr/>
        </p:nvGrpSpPr>
        <p:grpSpPr>
          <a:xfrm>
            <a:off x="62719" y="-83793"/>
            <a:ext cx="3866390" cy="2229427"/>
            <a:chOff x="-137870" y="-476407"/>
            <a:chExt cx="4456420" cy="2679382"/>
          </a:xfrm>
        </p:grpSpPr>
        <p:sp>
          <p:nvSpPr>
            <p:cNvPr id="204" name="Google Shape;204;p4"/>
            <p:cNvSpPr/>
            <p:nvPr/>
          </p:nvSpPr>
          <p:spPr>
            <a:xfrm rot="-1427887">
              <a:off x="-65093" y="263874"/>
              <a:ext cx="3919183" cy="1186548"/>
            </a:xfrm>
            <a:custGeom>
              <a:rect b="b" l="l" r="r" t="t"/>
              <a:pathLst>
                <a:path extrusionOk="0" h="1136650" w="10985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cap="flat" cmpd="sng" w="19050">
              <a:solidFill>
                <a:srgbClr val="7CCDA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 rot="-843340">
              <a:off x="105941" y="646050"/>
              <a:ext cx="4144768" cy="1069629"/>
            </a:xfrm>
            <a:prstGeom prst="roundRect">
              <a:avLst>
                <a:gd fmla="val 11293" name="adj"/>
              </a:avLst>
            </a:prstGeom>
            <a:solidFill>
              <a:srgbClr val="00B050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Tìm cà rốt cho thỏ.</a:t>
              </a:r>
              <a:endPara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4"/>
          <p:cNvSpPr/>
          <p:nvPr/>
        </p:nvSpPr>
        <p:spPr>
          <a:xfrm rot="-657385">
            <a:off x="1217249" y="17126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5"/>
          <p:cNvGrpSpPr/>
          <p:nvPr/>
        </p:nvGrpSpPr>
        <p:grpSpPr>
          <a:xfrm>
            <a:off x="-88169" y="-338653"/>
            <a:ext cx="4406719" cy="2667109"/>
            <a:chOff x="-88169" y="-338653"/>
            <a:chExt cx="4406719" cy="2667109"/>
          </a:xfrm>
        </p:grpSpPr>
        <p:sp>
          <p:nvSpPr>
            <p:cNvPr id="212" name="Google Shape;212;p5"/>
            <p:cNvSpPr/>
            <p:nvPr/>
          </p:nvSpPr>
          <p:spPr>
            <a:xfrm rot="-1427887">
              <a:off x="-15392" y="401628"/>
              <a:ext cx="3919183" cy="1186548"/>
            </a:xfrm>
            <a:custGeom>
              <a:rect b="b" l="l" r="r" t="t"/>
              <a:pathLst>
                <a:path extrusionOk="0" h="1136650" w="10985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cap="flat" cmpd="sng" w="19050">
              <a:solidFill>
                <a:srgbClr val="7CCDA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 rot="-843340">
              <a:off x="105941" y="646050"/>
              <a:ext cx="4144768" cy="1069629"/>
            </a:xfrm>
            <a:prstGeom prst="roundRect">
              <a:avLst>
                <a:gd fmla="val 11293" name="adj"/>
              </a:avLst>
            </a:prstGeom>
            <a:solidFill>
              <a:srgbClr val="00B050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Hoàn thành bảng sau (theo mẫu).</a:t>
              </a:r>
              <a:endPara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5"/>
          <p:cNvSpPr/>
          <p:nvPr/>
        </p:nvSpPr>
        <p:spPr>
          <a:xfrm rot="-657385">
            <a:off x="1309779" y="5396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5" name="Google Shape;215;p5"/>
          <p:cNvGraphicFramePr/>
          <p:nvPr/>
        </p:nvGraphicFramePr>
        <p:xfrm>
          <a:off x="1879600" y="20027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{612823F8-A176-40B9-83C1-E0CC952212CF}</a:tableStyleId>
              </a:tblPr>
              <a:tblGrid>
                <a:gridCol w="4445000"/>
                <a:gridCol w="1866900"/>
                <a:gridCol w="3886200"/>
              </a:tblGrid>
              <a:tr h="662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Số gồm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Viết số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Đọc số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7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5 chục và 7 đơn vị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57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Năm mươi bảy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27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5623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7 chục và 5 đơn vị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Bảy mươi lăm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27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5623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6 chục và 4 đơn vị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27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5623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 chục và ? đơn vị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2D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16" name="Google Shape;216;p5"/>
          <p:cNvSpPr/>
          <p:nvPr/>
        </p:nvSpPr>
        <p:spPr>
          <a:xfrm>
            <a:off x="6731444" y="3839336"/>
            <a:ext cx="929010" cy="786627"/>
          </a:xfrm>
          <a:prstGeom prst="roundRect">
            <a:avLst>
              <a:gd fmla="val 11293" name="adj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75</a:t>
            </a:r>
            <a:endParaRPr b="1" sz="320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5"/>
          <p:cNvSpPr/>
          <p:nvPr/>
        </p:nvSpPr>
        <p:spPr>
          <a:xfrm>
            <a:off x="6731444" y="4901377"/>
            <a:ext cx="929010" cy="786627"/>
          </a:xfrm>
          <a:prstGeom prst="roundRect">
            <a:avLst>
              <a:gd fmla="val 11293" name="adj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64</a:t>
            </a:r>
            <a:endParaRPr b="1" sz="320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8369744" y="4901376"/>
            <a:ext cx="3365056" cy="786627"/>
          </a:xfrm>
          <a:prstGeom prst="roundRect">
            <a:avLst>
              <a:gd fmla="val 11293" name="adj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Sáu mươi tư</a:t>
            </a:r>
            <a:endParaRPr b="1" sz="320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5"/>
          <p:cNvSpPr/>
          <p:nvPr/>
        </p:nvSpPr>
        <p:spPr>
          <a:xfrm>
            <a:off x="2210224" y="5879668"/>
            <a:ext cx="3777976" cy="786627"/>
          </a:xfrm>
          <a:prstGeom prst="roundRect">
            <a:avLst>
              <a:gd fmla="val 11293" name="adj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9 chục và 1 đơn vị</a:t>
            </a:r>
            <a:endParaRPr b="1" sz="320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5"/>
          <p:cNvSpPr/>
          <p:nvPr/>
        </p:nvSpPr>
        <p:spPr>
          <a:xfrm>
            <a:off x="8369744" y="5911567"/>
            <a:ext cx="3365056" cy="786627"/>
          </a:xfrm>
          <a:prstGeom prst="roundRect">
            <a:avLst>
              <a:gd fmla="val 11293" name="adj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Chín mươi mốt</a:t>
            </a:r>
            <a:endParaRPr b="1" sz="320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6"/>
          <p:cNvPicPr preferRelativeResize="0"/>
          <p:nvPr/>
        </p:nvPicPr>
        <p:blipFill rotWithShape="1">
          <a:blip r:embed="rId3">
            <a:alphaModFix/>
          </a:blip>
          <a:srcRect b="20007" l="36099" r="30710" t="28486"/>
          <a:stretch/>
        </p:blipFill>
        <p:spPr>
          <a:xfrm>
            <a:off x="7140056" y="139427"/>
            <a:ext cx="6849468" cy="6097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6"/>
          <p:cNvGrpSpPr/>
          <p:nvPr/>
        </p:nvGrpSpPr>
        <p:grpSpPr>
          <a:xfrm rot="1148246">
            <a:off x="236038" y="828458"/>
            <a:ext cx="7986273" cy="4848672"/>
            <a:chOff x="-205003" y="-1679276"/>
            <a:chExt cx="7672616" cy="4848672"/>
          </a:xfrm>
        </p:grpSpPr>
        <p:sp>
          <p:nvSpPr>
            <p:cNvPr id="227" name="Google Shape;227;p6"/>
            <p:cNvSpPr/>
            <p:nvPr/>
          </p:nvSpPr>
          <p:spPr>
            <a:xfrm rot="-1312758">
              <a:off x="224039" y="-653463"/>
              <a:ext cx="5734810" cy="1186548"/>
            </a:xfrm>
            <a:custGeom>
              <a:rect b="b" l="l" r="r" t="t"/>
              <a:pathLst>
                <a:path extrusionOk="0" h="1136650" w="10985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cap="flat" cmpd="sng" w="19050">
              <a:solidFill>
                <a:srgbClr val="7CCDA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 rot="-1148246">
              <a:off x="-87786" y="35563"/>
              <a:ext cx="7438183" cy="1968992"/>
            </a:xfrm>
            <a:prstGeom prst="roundRect">
              <a:avLst>
                <a:gd fmla="val 11293" name="adj"/>
              </a:avLst>
            </a:prstGeom>
            <a:solidFill>
              <a:srgbClr val="00B050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96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a. Tìm những bông hoa ghi số lớn hơn 60.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96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b. Tìm những bông hoa ghi số bé hơn 50.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96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c. Tìm những bông hoa ghi số vừa lớn hơn 50 vừa bé hơn 60.</a:t>
              </a:r>
              <a:endParaRPr/>
            </a:p>
          </p:txBody>
        </p:sp>
      </p:grpSp>
      <p:sp>
        <p:nvSpPr>
          <p:cNvPr id="229" name="Google Shape;229;p6"/>
          <p:cNvSpPr/>
          <p:nvPr/>
        </p:nvSpPr>
        <p:spPr>
          <a:xfrm>
            <a:off x="3507340" y="1205815"/>
            <a:ext cx="746052" cy="7332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"/>
          <p:cNvSpPr/>
          <p:nvPr/>
        </p:nvSpPr>
        <p:spPr>
          <a:xfrm>
            <a:off x="392429" y="107634"/>
            <a:ext cx="746052" cy="7332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7"/>
          <p:cNvSpPr/>
          <p:nvPr/>
        </p:nvSpPr>
        <p:spPr>
          <a:xfrm>
            <a:off x="765455" y="2788206"/>
            <a:ext cx="7343886" cy="788538"/>
          </a:xfrm>
          <a:prstGeom prst="roundRect">
            <a:avLst>
              <a:gd fmla="val 11293" name="adj"/>
            </a:avLst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b. Những bông hoa ghi số bé hơn 50 là:</a:t>
            </a:r>
            <a:endParaRPr/>
          </a:p>
        </p:txBody>
      </p:sp>
      <p:sp>
        <p:nvSpPr>
          <p:cNvPr id="236" name="Google Shape;236;p7"/>
          <p:cNvSpPr/>
          <p:nvPr/>
        </p:nvSpPr>
        <p:spPr>
          <a:xfrm>
            <a:off x="100595" y="840919"/>
            <a:ext cx="7343886" cy="762916"/>
          </a:xfrm>
          <a:prstGeom prst="roundRect">
            <a:avLst>
              <a:gd fmla="val 11293" name="adj"/>
            </a:avLst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a. Những bông hoa ghi số lớn hơn 60 là:</a:t>
            </a:r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1475735" y="4925470"/>
            <a:ext cx="10299952" cy="809492"/>
          </a:xfrm>
          <a:prstGeom prst="roundRect">
            <a:avLst>
              <a:gd fmla="val 11293" name="adj"/>
            </a:avLst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c. Những bông hoa ghi số vừa lớn hơn 50 vừa bé hơn 60 là:</a:t>
            </a:r>
            <a:endParaRPr/>
          </a:p>
        </p:txBody>
      </p:sp>
      <p:pic>
        <p:nvPicPr>
          <p:cNvPr id="238" name="Google Shape;238;p7"/>
          <p:cNvPicPr preferRelativeResize="0"/>
          <p:nvPr/>
        </p:nvPicPr>
        <p:blipFill rotWithShape="1">
          <a:blip r:embed="rId3">
            <a:alphaModFix/>
          </a:blip>
          <a:srcRect b="20007" l="36099" r="30710" t="28486"/>
          <a:stretch/>
        </p:blipFill>
        <p:spPr>
          <a:xfrm>
            <a:off x="7925636" y="359475"/>
            <a:ext cx="6065509" cy="5051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7"/>
          <p:cNvPicPr preferRelativeResize="0"/>
          <p:nvPr/>
        </p:nvPicPr>
        <p:blipFill rotWithShape="1">
          <a:blip r:embed="rId4">
            <a:alphaModFix/>
          </a:blip>
          <a:srcRect b="43280" l="53886" r="40902" t="45215"/>
          <a:stretch/>
        </p:blipFill>
        <p:spPr>
          <a:xfrm>
            <a:off x="10988332" y="1838332"/>
            <a:ext cx="1274857" cy="136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7"/>
          <p:cNvPicPr preferRelativeResize="0"/>
          <p:nvPr/>
        </p:nvPicPr>
        <p:blipFill rotWithShape="1">
          <a:blip r:embed="rId5">
            <a:alphaModFix/>
          </a:blip>
          <a:srcRect b="41217" l="41151" r="50301" t="47264"/>
          <a:stretch/>
        </p:blipFill>
        <p:spPr>
          <a:xfrm>
            <a:off x="8743128" y="2074950"/>
            <a:ext cx="1764049" cy="1363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7"/>
          <p:cNvPicPr preferRelativeResize="0"/>
          <p:nvPr/>
        </p:nvPicPr>
        <p:blipFill rotWithShape="1">
          <a:blip r:embed="rId6">
            <a:alphaModFix/>
          </a:blip>
          <a:srcRect b="40456" l="48789" r="45057" t="47915"/>
          <a:stretch/>
        </p:blipFill>
        <p:spPr>
          <a:xfrm>
            <a:off x="10083992" y="2183969"/>
            <a:ext cx="1327525" cy="1376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7"/>
          <p:cNvPicPr preferRelativeResize="0"/>
          <p:nvPr/>
        </p:nvPicPr>
        <p:blipFill rotWithShape="1">
          <a:blip r:embed="rId7">
            <a:alphaModFix/>
          </a:blip>
          <a:srcRect b="49263" l="45107" r="48460" t="38128"/>
          <a:stretch/>
        </p:blipFill>
        <p:spPr>
          <a:xfrm>
            <a:off x="9472897" y="1193617"/>
            <a:ext cx="1327526" cy="149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7"/>
          <p:cNvPicPr preferRelativeResize="0"/>
          <p:nvPr/>
        </p:nvPicPr>
        <p:blipFill rotWithShape="1">
          <a:blip r:embed="rId8">
            <a:alphaModFix/>
          </a:blip>
          <a:srcRect b="58154" l="43050" r="49521" t="30341"/>
          <a:stretch/>
        </p:blipFill>
        <p:spPr>
          <a:xfrm>
            <a:off x="9214890" y="327063"/>
            <a:ext cx="1532864" cy="136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7"/>
          <p:cNvPicPr preferRelativeResize="0"/>
          <p:nvPr/>
        </p:nvPicPr>
        <p:blipFill rotWithShape="1">
          <a:blip r:embed="rId9">
            <a:alphaModFix/>
          </a:blip>
          <a:srcRect b="50711" l="36222" r="55229" t="38109"/>
          <a:stretch/>
        </p:blipFill>
        <p:spPr>
          <a:xfrm>
            <a:off x="7718319" y="1109329"/>
            <a:ext cx="1980581" cy="132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8"/>
          <p:cNvPicPr preferRelativeResize="0"/>
          <p:nvPr/>
        </p:nvPicPr>
        <p:blipFill rotWithShape="1">
          <a:blip r:embed="rId3">
            <a:alphaModFix/>
          </a:blip>
          <a:srcRect b="17034" l="26455" r="-48" t="25449"/>
          <a:stretch/>
        </p:blipFill>
        <p:spPr>
          <a:xfrm>
            <a:off x="-1" y="-58995"/>
            <a:ext cx="12230409" cy="6921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5" y="2550840"/>
            <a:ext cx="12228484" cy="430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670" y="828598"/>
            <a:ext cx="16347367" cy="2209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6654" y="206148"/>
            <a:ext cx="1641597" cy="227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27452" y="4870829"/>
            <a:ext cx="5471431" cy="178102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8"/>
          <p:cNvSpPr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>
                  <a:noFill/>
                </a:ln>
                <a:solidFill>
                  <a:srgbClr val="FF0000"/>
                </a:solidFill>
                <a:latin typeface="Arial"/>
              </a:rPr>
              <a:t>CHÀO TẠM BIỆT các con!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2021-05-23T15:59:21Z</dcterms:created>
  <dc:creator>Admin</dc:creator>
</cp:coreProperties>
</file>